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1" r:id="rId9"/>
    <p:sldId id="262" r:id="rId10"/>
    <p:sldId id="267" r:id="rId11"/>
    <p:sldId id="273" r:id="rId12"/>
    <p:sldId id="274" r:id="rId13"/>
    <p:sldId id="266" r:id="rId14"/>
    <p:sldId id="268" r:id="rId15"/>
    <p:sldId id="270" r:id="rId16"/>
    <p:sldId id="269" r:id="rId17"/>
    <p:sldId id="271" r:id="rId18"/>
    <p:sldId id="272" r:id="rId19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7" userDrawn="1">
          <p15:clr>
            <a:srgbClr val="A4A3A4"/>
          </p15:clr>
        </p15:guide>
        <p15:guide id="2" pos="29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063"/>
    <p:restoredTop sz="93913" autoAdjust="0"/>
  </p:normalViewPr>
  <p:slideViewPr>
    <p:cSldViewPr>
      <p:cViewPr varScale="1">
        <p:scale>
          <a:sx n="58" d="100"/>
          <a:sy n="58" d="100"/>
        </p:scale>
        <p:origin x="8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796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>
        <p:guide orient="horz" pos="2207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A6A1A80-3C88-F94D-B758-F0F7058AF0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12032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SCI340  L44 capacitance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AF7FD79-07EF-904F-82E1-5213733CC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097" y="0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92CAED58-3117-FC4C-AD7C-0DB9B8225D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188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6EB007-85F2-5B46-A71C-6AA8A5E386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097" y="6657188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3394" eaLnBrk="1" hangingPunct="1">
              <a:defRPr sz="1200"/>
            </a:lvl1pPr>
          </a:lstStyle>
          <a:p>
            <a:pPr>
              <a:defRPr/>
            </a:pPr>
            <a:fld id="{7368CDD2-55D7-3A40-9FEB-CEA8E66F69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495963-331D-D744-B2D3-EA8AE071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SCI340  L44 capacitance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DF97D-D50F-FA41-B4C7-64519922F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32097" y="0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9DC5C07-FE29-A540-9B70-B09423416A78}" type="datetimeFigureOut">
              <a:rPr lang="en-US" altLang="en-US"/>
              <a:pPr>
                <a:defRPr/>
              </a:pPr>
              <a:t>1/25/2024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F1795D-4FE4-0C40-9273-9D3840C39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9" tIns="45910" rIns="91819" bIns="4591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9BC8C-F26A-2547-B4A5-5B62490A7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4238" y="3329386"/>
            <a:ext cx="7387600" cy="3155155"/>
          </a:xfrm>
          <a:prstGeom prst="rect">
            <a:avLst/>
          </a:prstGeom>
        </p:spPr>
        <p:txBody>
          <a:bodyPr vert="horz" lIns="91819" tIns="45910" rIns="91819" bIns="4591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4E016-16E8-424F-B0BB-B25FB2B24C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657188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96DB-3EBE-8848-8D76-002CB33C4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32097" y="6657188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D68B772-9E62-414D-A2A3-F6705432C2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00B2A5-0A0B-054C-8ECF-514E9BD21D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73DDE2-6CA5-F140-8231-9BBF656EC9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0E1475-8BBF-7240-83ED-72B38FFA3D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47B0C-17DD-8A4B-93D5-BA4251B7DA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376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68BA27-9DE8-964A-9620-50E116C78A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DA42C7-66DC-FC4A-9111-899E06CF56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B3A6C8-E7FE-9647-B4DE-09DB29B9F4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55D3C-4081-7E4D-9840-793AA6DA34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1886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4BCE08-9277-7F49-A738-17ED5366A9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A82BE0-906E-3540-9DF0-6F62062FCE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A584E5-A9FD-F343-9DC9-7C39A0626A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92656-744E-7943-8B06-FD34D71C76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653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0666DB-CCBE-5D49-A8B7-D585A6750C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3D568A-293C-B94C-8940-6B6B04BC1C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92D8C2-2F66-6E47-89AD-D983D2DF05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D61A3-C253-7A43-B5A0-F2FFD69C82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253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B546E6-E017-B242-AED0-10BCF8FBB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58C67A-465C-8841-A7DF-DCFB15ABEF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9E9E77-7666-744F-8D3D-0EB62BF22F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676C8-1C96-084A-9309-039B1DE081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1861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A0BA2F-1B80-E445-ABA6-EFD625C14B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586010-90E1-6C43-AC3A-3DD571D678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86369D-D381-CB46-B506-A7356473CF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8DEED-2307-AD46-899D-27F1AD4F12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23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A5D51F1-EFF0-9B4E-A630-5225AAE6A1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3BBF650-7609-8443-A6D8-F3A3C8781D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D9DFAB3-46E2-C241-8177-5C5D400458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9EBAA-724F-7348-A533-4A6D2C6134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911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294C915-0354-BB44-8F69-6967A23DE4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83D78D6-CCA0-E04C-9956-1A2B088236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C97CAEC-97B0-214B-B4E4-B41BA09647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2D2C0-3513-7B49-A258-53ACFA300D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842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5B11AA0-A52B-0A4B-A3DB-30254765A1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76C54A2-E66B-C640-97B8-DB9D66E2DD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891090D-CCD9-3643-887E-FF1BFFE07E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A04AE-3649-A94E-8696-86C0B5052B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51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6BADD4-CE33-0549-85E3-4560CAB355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E5E9C0-31CE-7344-A1BA-173D2D4638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8FBE29-FA69-624C-8491-F51DE4CB7C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1FE2-512F-AC42-8AED-ECD400286B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5051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45A88D-41CF-6549-8914-E3453006C3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046C52-8A28-6444-BAE8-C4E63A7409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7ACC5F-BBEB-6945-8108-F880C7BAB1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1DDAC-3A3E-2641-9164-361BA53312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107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418F960-4E9A-C245-85B0-324650D4F9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2DE60A4-4950-1845-AAA1-782522C762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178663-978B-B843-8DB3-80843A8CD6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817704E-0A8D-114C-BE4C-9B49D4C66A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AF019B-DA59-9942-B87B-CDA02FC322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CA3D4EC-7059-5442-A38C-28CD0FC595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E2A6D1F8-D31C-5F47-AC76-C12A7511668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Sequential Operations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7B68477D-41F6-A74F-9AF2-824913D5E9E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Structures and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A53C9-4D78-F94C-9115-0F0A98B8B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Copies of mutable 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F471D-A712-4A40-8BD5-2FAC6EB80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7030A0"/>
                </a:solidFill>
              </a:rPr>
              <a:t>copy.copy</a:t>
            </a:r>
            <a:r>
              <a:rPr lang="en-US" dirty="0">
                <a:solidFill>
                  <a:srgbClr val="7030A0"/>
                </a:solidFill>
              </a:rPr>
              <a:t>(&lt;</a:t>
            </a:r>
            <a:r>
              <a:rPr lang="en-US" dirty="0" err="1">
                <a:solidFill>
                  <a:srgbClr val="7030A0"/>
                </a:solidFill>
              </a:rPr>
              <a:t>var</a:t>
            </a:r>
            <a:r>
              <a:rPr lang="en-US" dirty="0">
                <a:solidFill>
                  <a:srgbClr val="7030A0"/>
                </a:solidFill>
              </a:rPr>
              <a:t>&gt;) </a:t>
            </a:r>
            <a:r>
              <a:rPr lang="en-US" dirty="0"/>
              <a:t>returns a copy of </a:t>
            </a:r>
            <a:r>
              <a:rPr lang="en-US" dirty="0" err="1"/>
              <a:t>var</a:t>
            </a:r>
            <a:endParaRPr lang="en-US" dirty="0"/>
          </a:p>
          <a:p>
            <a:r>
              <a:rPr lang="en-US" dirty="0" err="1">
                <a:solidFill>
                  <a:srgbClr val="7030A0"/>
                </a:solidFill>
              </a:rPr>
              <a:t>numpy.copy</a:t>
            </a:r>
            <a:r>
              <a:rPr lang="en-US" dirty="0">
                <a:solidFill>
                  <a:srgbClr val="7030A0"/>
                </a:solidFill>
              </a:rPr>
              <a:t>(&lt;</a:t>
            </a:r>
            <a:r>
              <a:rPr lang="en-US" dirty="0" err="1">
                <a:solidFill>
                  <a:srgbClr val="7030A0"/>
                </a:solidFill>
              </a:rPr>
              <a:t>var</a:t>
            </a:r>
            <a:r>
              <a:rPr lang="en-US" dirty="0">
                <a:solidFill>
                  <a:srgbClr val="7030A0"/>
                </a:solidFill>
              </a:rPr>
              <a:t>&gt;) </a:t>
            </a:r>
            <a:r>
              <a:rPr lang="en-US" dirty="0"/>
              <a:t>returns an array copy of </a:t>
            </a:r>
            <a:r>
              <a:rPr lang="en-US" dirty="0" err="1"/>
              <a:t>var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82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B319C-9C2B-5F3B-E624-8565B12E1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</a:t>
            </a:r>
            <a:r>
              <a:rPr lang="en-US"/>
              <a:t>ist </a:t>
            </a:r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E4FC8-D53B-1556-5637-07C6B3326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mylist.append</a:t>
            </a:r>
            <a:r>
              <a:rPr lang="en-US" dirty="0"/>
              <a:t>(item)</a:t>
            </a:r>
          </a:p>
          <a:p>
            <a:r>
              <a:rPr lang="en-US" dirty="0" err="1"/>
              <a:t>mylist.pop</a:t>
            </a:r>
            <a:r>
              <a:rPr lang="en-US" dirty="0"/>
              <a:t>(index)</a:t>
            </a:r>
          </a:p>
          <a:p>
            <a:pPr lvl="1"/>
            <a:r>
              <a:rPr lang="en-US" dirty="0"/>
              <a:t>Default index = -1</a:t>
            </a:r>
          </a:p>
          <a:p>
            <a:r>
              <a:rPr lang="en-US" dirty="0" err="1"/>
              <a:t>len</a:t>
            </a:r>
            <a:r>
              <a:rPr lang="en-US" dirty="0"/>
              <a:t>(&lt;var&gt;)</a:t>
            </a:r>
          </a:p>
        </p:txBody>
      </p:sp>
    </p:spTree>
    <p:extLst>
      <p:ext uri="{BB962C8B-B14F-4D97-AF65-F5344CB8AC3E}">
        <p14:creationId xmlns:p14="http://schemas.microsoft.com/office/powerpoint/2010/main" val="1968143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49C3B-1213-9618-F3AF-6DCCAEC80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BD7CF-4D12-3C09-E658-01015E331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+, *, -, += affect entire array in one fell swoop</a:t>
            </a:r>
          </a:p>
        </p:txBody>
      </p:sp>
    </p:spTree>
    <p:extLst>
      <p:ext uri="{BB962C8B-B14F-4D97-AF65-F5344CB8AC3E}">
        <p14:creationId xmlns:p14="http://schemas.microsoft.com/office/powerpoint/2010/main" val="2693837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98C5C-F6A4-864C-AD63-490667D0C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C5137-370B-F549-AFC5-562BE8D4D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100" dirty="0"/>
              <a:t>Built-in function </a:t>
            </a:r>
            <a:r>
              <a:rPr lang="en-US" sz="3100" dirty="0">
                <a:solidFill>
                  <a:srgbClr val="7030A0"/>
                </a:solidFill>
              </a:rPr>
              <a:t>open(&lt;file name&gt;,&lt;mode&gt;)</a:t>
            </a:r>
          </a:p>
          <a:p>
            <a:pPr lvl="1"/>
            <a:r>
              <a:rPr lang="en-US" dirty="0"/>
              <a:t>Returns file object</a:t>
            </a:r>
          </a:p>
          <a:p>
            <a:pPr lvl="1"/>
            <a:r>
              <a:rPr lang="en-US" dirty="0"/>
              <a:t>Mode “r” (default), ‘w’, ‘x’, etc.</a:t>
            </a:r>
          </a:p>
          <a:p>
            <a:pPr lvl="1"/>
            <a:r>
              <a:rPr lang="en-US" dirty="0"/>
              <a:t>Close (</a:t>
            </a:r>
            <a:r>
              <a:rPr lang="en-US" dirty="0" err="1"/>
              <a:t>myfile.close</a:t>
            </a:r>
            <a:r>
              <a:rPr lang="en-US" dirty="0"/>
              <a:t>()) when done</a:t>
            </a:r>
          </a:p>
          <a:p>
            <a:r>
              <a:rPr lang="en-US" dirty="0" err="1"/>
              <a:t>numpy.loadtxt</a:t>
            </a:r>
            <a:endParaRPr lang="en-US" dirty="0"/>
          </a:p>
          <a:p>
            <a:pPr lvl="1"/>
            <a:r>
              <a:rPr lang="en-US" dirty="0"/>
              <a:t>Reads a formatted text file into an array</a:t>
            </a:r>
          </a:p>
          <a:p>
            <a:pPr lvl="1"/>
            <a:r>
              <a:rPr lang="en-US" dirty="0"/>
              <a:t>Returns the array</a:t>
            </a:r>
          </a:p>
          <a:p>
            <a:pPr lvl="1"/>
            <a:r>
              <a:rPr lang="en-US" dirty="0"/>
              <a:t>Returns nothing if error encountered</a:t>
            </a:r>
          </a:p>
        </p:txBody>
      </p:sp>
    </p:spTree>
    <p:extLst>
      <p:ext uri="{BB962C8B-B14F-4D97-AF65-F5344CB8AC3E}">
        <p14:creationId xmlns:p14="http://schemas.microsoft.com/office/powerpoint/2010/main" val="3006708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98C5C-F6A4-864C-AD63-490667D0C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C5137-370B-F549-AFC5-562BE8D4D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100" dirty="0"/>
              <a:t>Open in </a:t>
            </a:r>
            <a:r>
              <a:rPr lang="en-US" sz="3100" dirty="0">
                <a:solidFill>
                  <a:srgbClr val="7030A0"/>
                </a:solidFill>
              </a:rPr>
              <a:t>with</a:t>
            </a:r>
            <a:r>
              <a:rPr lang="en-US" sz="3100" dirty="0"/>
              <a:t> block</a:t>
            </a:r>
          </a:p>
          <a:p>
            <a:pPr lvl="1"/>
            <a:r>
              <a:rPr lang="en-US" sz="2700" dirty="0"/>
              <a:t>Automatically closes at end of block</a:t>
            </a:r>
          </a:p>
          <a:p>
            <a:pPr marL="0" indent="0">
              <a:buNone/>
            </a:pPr>
            <a:r>
              <a:rPr lang="en-US" sz="3100" dirty="0"/>
              <a:t>with open(&lt;filename&gt;) as </a:t>
            </a:r>
            <a:r>
              <a:rPr lang="en-US" sz="3100" dirty="0" err="1"/>
              <a:t>myfile</a:t>
            </a:r>
            <a:r>
              <a:rPr lang="en-US" sz="3100" dirty="0"/>
              <a:t>:</a:t>
            </a:r>
          </a:p>
          <a:p>
            <a:pPr marL="0" indent="0">
              <a:buNone/>
            </a:pPr>
            <a:r>
              <a:rPr lang="en-US" sz="3100" dirty="0"/>
              <a:t>	executable block</a:t>
            </a:r>
          </a:p>
        </p:txBody>
      </p:sp>
    </p:spTree>
    <p:extLst>
      <p:ext uri="{BB962C8B-B14F-4D97-AF65-F5344CB8AC3E}">
        <p14:creationId xmlns:p14="http://schemas.microsoft.com/office/powerpoint/2010/main" val="3657096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1F8A4-906E-AC82-13A5-02887CDB9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from text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E0F32-B055-0C70-CA81-649083917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</a:t>
            </a:r>
            <a:r>
              <a:rPr lang="en-US" dirty="0" err="1"/>
              <a:t>myfile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i</a:t>
            </a:r>
            <a:r>
              <a:rPr lang="en-US" dirty="0"/>
              <a:t> is a string variable</a:t>
            </a:r>
          </a:p>
          <a:p>
            <a:pPr lvl="1"/>
            <a:r>
              <a:rPr lang="en-US" dirty="0"/>
              <a:t>Convert to desired type </a:t>
            </a:r>
          </a:p>
          <a:p>
            <a:r>
              <a:rPr lang="en-US" dirty="0"/>
              <a:t>Make a list with </a:t>
            </a:r>
            <a:r>
              <a:rPr lang="en-US" dirty="0">
                <a:solidFill>
                  <a:srgbClr val="7030A0"/>
                </a:solidFill>
              </a:rPr>
              <a:t>split</a:t>
            </a:r>
            <a:r>
              <a:rPr lang="en-US" dirty="0"/>
              <a:t> method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mylist</a:t>
            </a:r>
            <a:r>
              <a:rPr lang="en-US" dirty="0"/>
              <a:t>=  </a:t>
            </a:r>
            <a:r>
              <a:rPr lang="en-US" dirty="0" err="1"/>
              <a:t>mystring.split</a:t>
            </a:r>
            <a:r>
              <a:rPr lang="en-US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14049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AF465-6C22-E9AF-FDD2-E331D03C4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to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B13B7-501C-9A73-FE40-67DE74F69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Several ways</a:t>
            </a:r>
          </a:p>
          <a:p>
            <a:r>
              <a:rPr lang="en-US" dirty="0" err="1"/>
              <a:t>myfile.write</a:t>
            </a:r>
            <a:r>
              <a:rPr lang="en-US" dirty="0"/>
              <a:t>(“text”)</a:t>
            </a:r>
          </a:p>
          <a:p>
            <a:r>
              <a:rPr lang="en-US" dirty="0"/>
              <a:t>Inside </a:t>
            </a:r>
            <a:r>
              <a:rPr lang="en-US" dirty="0">
                <a:solidFill>
                  <a:srgbClr val="7030A0"/>
                </a:solidFill>
              </a:rPr>
              <a:t>with</a:t>
            </a:r>
            <a:r>
              <a:rPr lang="en-US" dirty="0"/>
              <a:t> block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chemeClr val="accent2"/>
                </a:solidFill>
              </a:rPr>
              <a:t>print(“text output”, file = </a:t>
            </a:r>
            <a:r>
              <a:rPr lang="en-US" dirty="0" err="1">
                <a:solidFill>
                  <a:schemeClr val="accent2"/>
                </a:solidFill>
              </a:rPr>
              <a:t>myfile</a:t>
            </a:r>
            <a:r>
              <a:rPr lang="en-US" dirty="0">
                <a:solidFill>
                  <a:schemeClr val="accent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8500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89DB4-85CD-ECA1-9325-A2A21369EE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Sequential looping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F32108-98E3-1C0F-3D42-C3E1028C01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 loop</a:t>
            </a:r>
          </a:p>
        </p:txBody>
      </p:sp>
    </p:spTree>
    <p:extLst>
      <p:ext uri="{BB962C8B-B14F-4D97-AF65-F5344CB8AC3E}">
        <p14:creationId xmlns:p14="http://schemas.microsoft.com/office/powerpoint/2010/main" val="18094874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2656B-126F-E81B-E76A-167C099EE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52B2D-808B-9A5D-6B6E-1F02D806B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&lt;variable&gt; in &lt;</a:t>
            </a:r>
            <a:r>
              <a:rPr lang="en-US" dirty="0" err="1"/>
              <a:t>iterable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Executable block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237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F654A-D377-834B-BB6D-78F897A5A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F1899-FB5A-2F41-9744-5F61215EE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arguments and return a value</a:t>
            </a:r>
          </a:p>
          <a:p>
            <a:pPr lvl="1"/>
            <a:r>
              <a:rPr lang="en-US" dirty="0"/>
              <a:t>(May not do either)</a:t>
            </a:r>
          </a:p>
          <a:p>
            <a:r>
              <a:rPr lang="en-US" dirty="0"/>
              <a:t>Built-in, loadable, or user-defined</a:t>
            </a:r>
          </a:p>
        </p:txBody>
      </p:sp>
    </p:spTree>
    <p:extLst>
      <p:ext uri="{BB962C8B-B14F-4D97-AF65-F5344CB8AC3E}">
        <p14:creationId xmlns:p14="http://schemas.microsoft.com/office/powerpoint/2010/main" val="1154381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53EBB-0ECA-C946-93B0-B2DEB29EF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6AB4C-DBEE-3F4E-93B1-66D2529AF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id(&lt;</a:t>
            </a:r>
            <a:r>
              <a:rPr lang="en-US" dirty="0" err="1">
                <a:solidFill>
                  <a:srgbClr val="7030A0"/>
                </a:solidFill>
              </a:rPr>
              <a:t>var</a:t>
            </a:r>
            <a:r>
              <a:rPr lang="en-US" dirty="0">
                <a:solidFill>
                  <a:srgbClr val="7030A0"/>
                </a:solidFill>
              </a:rPr>
              <a:t>&gt;) </a:t>
            </a:r>
            <a:r>
              <a:rPr lang="en-US" dirty="0"/>
              <a:t>returns the memory location of a variable</a:t>
            </a:r>
          </a:p>
          <a:p>
            <a:r>
              <a:rPr lang="en-US" dirty="0">
                <a:solidFill>
                  <a:srgbClr val="7030A0"/>
                </a:solidFill>
              </a:rPr>
              <a:t>print() </a:t>
            </a:r>
            <a:r>
              <a:rPr lang="en-US" dirty="0"/>
              <a:t>is a function that does not return a value</a:t>
            </a:r>
          </a:p>
          <a:p>
            <a:r>
              <a:rPr lang="en-US" dirty="0" err="1">
                <a:solidFill>
                  <a:srgbClr val="7030A0"/>
                </a:solidFill>
              </a:rPr>
              <a:t>vars</a:t>
            </a:r>
            <a:r>
              <a:rPr lang="en-US" dirty="0">
                <a:solidFill>
                  <a:srgbClr val="7030A0"/>
                </a:solidFill>
              </a:rPr>
              <a:t>()</a:t>
            </a:r>
            <a:r>
              <a:rPr lang="en-US" dirty="0"/>
              <a:t>, </a:t>
            </a:r>
            <a:r>
              <a:rPr lang="en-US" dirty="0" err="1"/>
              <a:t>numpy’s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&lt;</a:t>
            </a:r>
            <a:r>
              <a:rPr lang="en-US" dirty="0" err="1">
                <a:solidFill>
                  <a:srgbClr val="7030A0"/>
                </a:solidFill>
              </a:rPr>
              <a:t>listname</a:t>
            </a:r>
            <a:r>
              <a:rPr lang="en-US" dirty="0">
                <a:solidFill>
                  <a:srgbClr val="7030A0"/>
                </a:solidFill>
              </a:rPr>
              <a:t>&gt;.sort()</a:t>
            </a:r>
            <a:r>
              <a:rPr lang="en-US" dirty="0"/>
              <a:t> have no arguments</a:t>
            </a:r>
          </a:p>
        </p:txBody>
      </p:sp>
    </p:spTree>
    <p:extLst>
      <p:ext uri="{BB962C8B-B14F-4D97-AF65-F5344CB8AC3E}">
        <p14:creationId xmlns:p14="http://schemas.microsoft.com/office/powerpoint/2010/main" val="63599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56EA8-1129-5741-9E52-1548F51E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544A1-87A6-4A49-A791-39A1238D0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def &lt;</a:t>
            </a:r>
            <a:r>
              <a:rPr lang="en-US" dirty="0" err="1">
                <a:solidFill>
                  <a:schemeClr val="accent2"/>
                </a:solidFill>
              </a:rPr>
              <a:t>function_name</a:t>
            </a:r>
            <a:r>
              <a:rPr lang="en-US" dirty="0">
                <a:solidFill>
                  <a:schemeClr val="accent2"/>
                </a:solidFill>
              </a:rPr>
              <a:t>&gt; (</a:t>
            </a:r>
            <a:r>
              <a:rPr lang="en-US" dirty="0" err="1">
                <a:solidFill>
                  <a:schemeClr val="accent2"/>
                </a:solidFill>
              </a:rPr>
              <a:t>args</a:t>
            </a:r>
            <a:r>
              <a:rPr lang="en-US" dirty="0">
                <a:solidFill>
                  <a:schemeClr val="accent2"/>
                </a:solidFill>
              </a:rPr>
              <a:t>):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	executable block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	return &lt;expression&gt;</a:t>
            </a:r>
          </a:p>
          <a:p>
            <a:pPr>
              <a:spcBef>
                <a:spcPts val="3624"/>
              </a:spcBef>
            </a:pPr>
            <a:r>
              <a:rPr lang="en-US" sz="2800" dirty="0"/>
              <a:t>Performs statements in the executable block</a:t>
            </a:r>
          </a:p>
          <a:p>
            <a:r>
              <a:rPr lang="en-US" sz="2800" dirty="0"/>
              <a:t>Returns the value in the expression</a:t>
            </a:r>
          </a:p>
          <a:p>
            <a:r>
              <a:rPr lang="en-US" sz="2800" dirty="0"/>
              <a:t>Variables used are by default local</a:t>
            </a:r>
          </a:p>
          <a:p>
            <a:r>
              <a:rPr lang="en-US" sz="2800" dirty="0"/>
              <a:t>Mutable </a:t>
            </a:r>
            <a:r>
              <a:rPr lang="en-US" sz="2800" dirty="0" err="1"/>
              <a:t>args</a:t>
            </a:r>
            <a:r>
              <a:rPr lang="en-US" sz="2800" dirty="0"/>
              <a:t> can change</a:t>
            </a:r>
          </a:p>
        </p:txBody>
      </p:sp>
    </p:spTree>
    <p:extLst>
      <p:ext uri="{BB962C8B-B14F-4D97-AF65-F5344CB8AC3E}">
        <p14:creationId xmlns:p14="http://schemas.microsoft.com/office/powerpoint/2010/main" val="46810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3F68A-A041-6548-AD78-8CE77A7B7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Importing functions (and classes)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70BB8-F100-4047-9F1D-0933B9181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 &lt;module&gt;</a:t>
            </a:r>
          </a:p>
          <a:p>
            <a:pPr lvl="1"/>
            <a:r>
              <a:rPr lang="en-US" dirty="0"/>
              <a:t>Makes all methods and classes available with prefix “module”</a:t>
            </a:r>
          </a:p>
          <a:p>
            <a:pPr lvl="1"/>
            <a:r>
              <a:rPr lang="en-US" dirty="0"/>
              <a:t>e.g. b = </a:t>
            </a:r>
            <a:r>
              <a:rPr lang="en-US" dirty="0" err="1"/>
              <a:t>numpy.array</a:t>
            </a:r>
            <a:r>
              <a:rPr lang="en-US" dirty="0"/>
              <a:t>([2, 4, 5, 3], </a:t>
            </a:r>
            <a:r>
              <a:rPr lang="en-US" dirty="0" err="1"/>
              <a:t>int</a:t>
            </a:r>
            <a:r>
              <a:rPr lang="en-US" dirty="0"/>
              <a:t>)</a:t>
            </a:r>
          </a:p>
          <a:p>
            <a:r>
              <a:rPr lang="en-US" dirty="0"/>
              <a:t>Import &lt;module&gt; as &lt;alias&gt;</a:t>
            </a:r>
          </a:p>
          <a:p>
            <a:pPr lvl="1"/>
            <a:r>
              <a:rPr lang="en-US" dirty="0"/>
              <a:t>Makes all methods an classes available with prefix “alias”</a:t>
            </a:r>
          </a:p>
          <a:p>
            <a:pPr lvl="1"/>
            <a:r>
              <a:rPr lang="en-US" dirty="0"/>
              <a:t>e.g. b = </a:t>
            </a:r>
            <a:r>
              <a:rPr lang="en-US" dirty="0" err="1"/>
              <a:t>np.array</a:t>
            </a:r>
            <a:r>
              <a:rPr lang="en-US" dirty="0"/>
              <a:t>([2, 4, 5, 3], </a:t>
            </a:r>
            <a:r>
              <a:rPr lang="en-US" dirty="0" err="1"/>
              <a:t>int</a:t>
            </a:r>
            <a:r>
              <a:rPr lang="en-US" dirty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3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3F68A-A041-6548-AD78-8CE77A7B7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Importing functions (and classes)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70BB8-F100-4047-9F1D-0933B9181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&lt;module&gt; import &lt;item&gt;</a:t>
            </a:r>
          </a:p>
          <a:p>
            <a:pPr lvl="1"/>
            <a:r>
              <a:rPr lang="en-US" dirty="0"/>
              <a:t>Makes item available with name in local scope</a:t>
            </a:r>
          </a:p>
          <a:p>
            <a:pPr lvl="1"/>
            <a:r>
              <a:rPr lang="en-US" dirty="0"/>
              <a:t>e.g. b = array([2, 4, 5, 3], </a:t>
            </a:r>
            <a:r>
              <a:rPr lang="en-US" dirty="0" err="1"/>
              <a:t>int</a:t>
            </a:r>
            <a:r>
              <a:rPr lang="en-US" dirty="0"/>
              <a:t>)</a:t>
            </a:r>
          </a:p>
          <a:p>
            <a:r>
              <a:rPr lang="en-US" dirty="0"/>
              <a:t>from &lt;module&gt; import &lt;item&gt; as &lt;alias&gt;</a:t>
            </a:r>
          </a:p>
          <a:p>
            <a:pPr lvl="1"/>
            <a:r>
              <a:rPr lang="en-US" dirty="0"/>
              <a:t>Makes item locally available as “alias”</a:t>
            </a:r>
          </a:p>
          <a:p>
            <a:pPr lvl="1"/>
            <a:r>
              <a:rPr lang="en-US" dirty="0"/>
              <a:t>e.g. b = </a:t>
            </a:r>
            <a:r>
              <a:rPr lang="en-US" dirty="0" err="1"/>
              <a:t>ary</a:t>
            </a:r>
            <a:r>
              <a:rPr lang="en-US" dirty="0"/>
              <a:t>([2, 4, 5, 3], </a:t>
            </a:r>
            <a:r>
              <a:rPr lang="en-US" dirty="0" err="1"/>
              <a:t>int</a:t>
            </a:r>
            <a:r>
              <a:rPr lang="en-US" dirty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92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3F68A-A041-6548-AD78-8CE77A7B7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Importing functions (and classes)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70BB8-F100-4047-9F1D-0933B9181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&lt;module&gt; import *</a:t>
            </a:r>
          </a:p>
          <a:p>
            <a:pPr lvl="1"/>
            <a:r>
              <a:rPr lang="en-US" dirty="0"/>
              <a:t>Makes every item in module available in local name scope</a:t>
            </a:r>
          </a:p>
          <a:p>
            <a:pPr lvl="1"/>
            <a:r>
              <a:rPr lang="en-US" dirty="0"/>
              <a:t>May conflict with local items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20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80CEA-D681-254C-A510-C83FC6E62C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Sequential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F3A779-14DB-A84E-9FE5-4E134007B5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Items gathered under a single name</a:t>
            </a:r>
          </a:p>
        </p:txBody>
      </p:sp>
    </p:spTree>
    <p:extLst>
      <p:ext uri="{BB962C8B-B14F-4D97-AF65-F5344CB8AC3E}">
        <p14:creationId xmlns:p14="http://schemas.microsoft.com/office/powerpoint/2010/main" val="4112382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90A54-341E-594D-AFF2-C54CAFD1F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sequential 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2296E-FE85-1E45-AF05-16D519597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Mutable</a:t>
            </a:r>
          </a:p>
          <a:p>
            <a:pPr lvl="1"/>
            <a:r>
              <a:rPr lang="en-US" dirty="0"/>
              <a:t>Sets</a:t>
            </a:r>
          </a:p>
          <a:p>
            <a:pPr lvl="1"/>
            <a:r>
              <a:rPr lang="en-US" dirty="0"/>
              <a:t>Lists</a:t>
            </a:r>
          </a:p>
          <a:p>
            <a:pPr lvl="1"/>
            <a:r>
              <a:rPr lang="en-US" dirty="0"/>
              <a:t>Arrays (in module </a:t>
            </a:r>
            <a:r>
              <a:rPr lang="en-US" dirty="0" err="1">
                <a:solidFill>
                  <a:schemeClr val="accent2"/>
                </a:solidFill>
              </a:rPr>
              <a:t>numpy</a:t>
            </a:r>
            <a:r>
              <a:rPr lang="en-US" dirty="0"/>
              <a:t>)</a:t>
            </a:r>
          </a:p>
          <a:p>
            <a:r>
              <a:rPr lang="en-US" dirty="0"/>
              <a:t>Immutable</a:t>
            </a:r>
          </a:p>
          <a:p>
            <a:pPr lvl="1"/>
            <a:r>
              <a:rPr lang="en-US" dirty="0"/>
              <a:t>Strings</a:t>
            </a:r>
          </a:p>
          <a:p>
            <a:pPr lvl="1"/>
            <a:r>
              <a:rPr lang="en-US" dirty="0"/>
              <a:t>Tuples</a:t>
            </a:r>
          </a:p>
        </p:txBody>
      </p:sp>
    </p:spTree>
    <p:extLst>
      <p:ext uri="{BB962C8B-B14F-4D97-AF65-F5344CB8AC3E}">
        <p14:creationId xmlns:p14="http://schemas.microsoft.com/office/powerpoint/2010/main" val="416421854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3492</TotalTime>
  <Words>525</Words>
  <Application>Microsoft Office PowerPoint</Application>
  <PresentationFormat>On-screen Show (4:3)</PresentationFormat>
  <Paragraphs>86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ＭＳ Ｐゴシック</vt:lpstr>
      <vt:lpstr>Arial</vt:lpstr>
      <vt:lpstr>Calibri</vt:lpstr>
      <vt:lpstr>Default Design</vt:lpstr>
      <vt:lpstr>Sequential Operations</vt:lpstr>
      <vt:lpstr>Functions</vt:lpstr>
      <vt:lpstr>Function examples</vt:lpstr>
      <vt:lpstr>Defining a function</vt:lpstr>
      <vt:lpstr>Importing functions (and classes)</vt:lpstr>
      <vt:lpstr>Importing functions (and classes)</vt:lpstr>
      <vt:lpstr>Importing functions (and classes)</vt:lpstr>
      <vt:lpstr>Sequential Data</vt:lpstr>
      <vt:lpstr>Python sequential data types</vt:lpstr>
      <vt:lpstr>Copies of mutable data types</vt:lpstr>
      <vt:lpstr>List methods</vt:lpstr>
      <vt:lpstr>Array methods</vt:lpstr>
      <vt:lpstr>Working with files</vt:lpstr>
      <vt:lpstr>Working with files</vt:lpstr>
      <vt:lpstr>Reading from text file</vt:lpstr>
      <vt:lpstr>Writing to files</vt:lpstr>
      <vt:lpstr>Sequential looping</vt:lpstr>
      <vt:lpstr>Syntax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223</cp:revision>
  <cp:lastPrinted>2024-01-25T16:00:39Z</cp:lastPrinted>
  <dcterms:created xsi:type="dcterms:W3CDTF">2003-08-04T19:23:16Z</dcterms:created>
  <dcterms:modified xsi:type="dcterms:W3CDTF">2024-01-25T16:00:47Z</dcterms:modified>
</cp:coreProperties>
</file>