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7" r:id="rId2"/>
    <p:sldId id="258" r:id="rId3"/>
    <p:sldId id="259" r:id="rId4"/>
    <p:sldId id="260" r:id="rId5"/>
    <p:sldId id="265" r:id="rId6"/>
    <p:sldId id="261" r:id="rId7"/>
    <p:sldId id="262" r:id="rId8"/>
    <p:sldId id="263" r:id="rId9"/>
    <p:sldId id="266" r:id="rId10"/>
    <p:sldId id="264" r:id="rId11"/>
    <p:sldId id="267" r:id="rId12"/>
    <p:sldId id="268" r:id="rId13"/>
    <p:sldId id="269" r:id="rId14"/>
    <p:sldId id="270" r:id="rId15"/>
    <p:sldId id="271" r:id="rId16"/>
    <p:sldId id="272" r:id="rId17"/>
    <p:sldId id="275" r:id="rId18"/>
    <p:sldId id="273" r:id="rId19"/>
    <p:sldId id="274" r:id="rId20"/>
    <p:sldId id="276" r:id="rId21"/>
    <p:sldId id="277" r:id="rId22"/>
    <p:sldId id="279" r:id="rId23"/>
    <p:sldId id="280" r:id="rId24"/>
    <p:sldId id="278" r:id="rId25"/>
  </p:sldIdLst>
  <p:sldSz cx="9144000" cy="6858000" type="screen4x3"/>
  <p:notesSz cx="9312275" cy="70262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Arial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Arial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Arial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Arial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Arial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Arial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Arial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Arial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Arial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12">
          <p15:clr>
            <a:srgbClr val="A4A3A4"/>
          </p15:clr>
        </p15:guide>
        <p15:guide id="2" pos="293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14"/>
    <p:restoredTop sz="93913" autoAdjust="0"/>
  </p:normalViewPr>
  <p:slideViewPr>
    <p:cSldViewPr>
      <p:cViewPr varScale="1">
        <p:scale>
          <a:sx n="87" d="100"/>
          <a:sy n="87" d="100"/>
        </p:scale>
        <p:origin x="184" y="2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546" y="132"/>
      </p:cViewPr>
      <p:guideLst>
        <p:guide orient="horz" pos="2212"/>
        <p:guide pos="293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1" name="Rectangle 3">
            <a:extLst>
              <a:ext uri="{FF2B5EF4-FFF2-40B4-BE49-F238E27FC236}">
                <a16:creationId xmlns:a16="http://schemas.microsoft.com/office/drawing/2014/main" id="{C69E4593-39F6-744F-0D7D-0A1DFDCFDB2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75263" y="0"/>
            <a:ext cx="403542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8" tIns="46519" rIns="93038" bIns="46519" numCol="1" anchor="t" anchorCtr="0" compatLnSpc="1">
            <a:prstTxWarp prst="textNoShape">
              <a:avLst/>
            </a:prstTxWarp>
          </a:bodyPr>
          <a:lstStyle>
            <a:lvl1pPr algn="r" defTabSz="929865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572" name="Rectangle 4">
            <a:extLst>
              <a:ext uri="{FF2B5EF4-FFF2-40B4-BE49-F238E27FC236}">
                <a16:creationId xmlns:a16="http://schemas.microsoft.com/office/drawing/2014/main" id="{3B8518A4-E665-6D6F-E662-4EA4017788A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84938"/>
            <a:ext cx="4033838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8" tIns="46519" rIns="93038" bIns="46519" numCol="1" anchor="b" anchorCtr="0" compatLnSpc="1">
            <a:prstTxWarp prst="textNoShape">
              <a:avLst/>
            </a:prstTxWarp>
          </a:bodyPr>
          <a:lstStyle>
            <a:lvl1pPr defTabSz="929865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573" name="Rectangle 5">
            <a:extLst>
              <a:ext uri="{FF2B5EF4-FFF2-40B4-BE49-F238E27FC236}">
                <a16:creationId xmlns:a16="http://schemas.microsoft.com/office/drawing/2014/main" id="{02FDDFA4-F47A-4766-C9F8-B90584F503E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75263" y="6484938"/>
            <a:ext cx="403542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8" tIns="46519" rIns="93038" bIns="46519" numCol="1" anchor="b" anchorCtr="0" compatLnSpc="1">
            <a:prstTxWarp prst="textNoShape">
              <a:avLst/>
            </a:prstTxWarp>
          </a:bodyPr>
          <a:lstStyle>
            <a:lvl1pPr algn="r" defTabSz="928688" eaLnBrk="1" hangingPunct="1">
              <a:defRPr sz="1200"/>
            </a:lvl1pPr>
          </a:lstStyle>
          <a:p>
            <a:pPr>
              <a:defRPr/>
            </a:pPr>
            <a:fld id="{FE1C5137-D225-44F4-AE13-FEBD0604E4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184517E-8659-9E03-D837-36470ED0875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341312"/>
            <a:ext cx="4035425" cy="352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64DF9C9-8CE3-221F-4298-5D7EC1DB78A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5425" cy="352425"/>
          </a:xfrm>
          <a:prstGeom prst="rect">
            <a:avLst/>
          </a:prstGeom>
        </p:spPr>
        <p:txBody>
          <a:bodyPr vert="horz" lIns="92345" tIns="46173" rIns="92345" bIns="46173" rtlCol="0"/>
          <a:lstStyle>
            <a:lvl1pPr algn="l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439A6B-0029-4FA1-D8BC-240C0960806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275263" y="0"/>
            <a:ext cx="4035425" cy="352425"/>
          </a:xfrm>
          <a:prstGeom prst="rect">
            <a:avLst/>
          </a:prstGeom>
        </p:spPr>
        <p:txBody>
          <a:bodyPr vert="horz" wrap="square" lIns="92345" tIns="46173" rIns="92345" bIns="4617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E65EBF40-4631-4CEF-8EA8-880C5DF7874B}" type="datetimeFigureOut">
              <a:rPr lang="en-US" altLang="en-US"/>
              <a:pPr>
                <a:defRPr/>
              </a:pPr>
              <a:t>2/17/26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E9AF2FE3-EF3E-7018-FCC3-EB2C766E093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527050"/>
            <a:ext cx="3511550" cy="2635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45" tIns="46173" rIns="92345" bIns="46173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0EEB9550-0C21-BF8B-C063-4B991AFE21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31863" y="3336925"/>
            <a:ext cx="7448550" cy="3162300"/>
          </a:xfrm>
          <a:prstGeom prst="rect">
            <a:avLst/>
          </a:prstGeom>
        </p:spPr>
        <p:txBody>
          <a:bodyPr vert="horz" lIns="92345" tIns="46173" rIns="92345" bIns="46173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8A67FC-5037-5D87-58F5-AB7DF0D693A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672263"/>
            <a:ext cx="4035425" cy="352425"/>
          </a:xfrm>
          <a:prstGeom prst="rect">
            <a:avLst/>
          </a:prstGeom>
        </p:spPr>
        <p:txBody>
          <a:bodyPr vert="horz" lIns="92345" tIns="46173" rIns="92345" bIns="46173" rtlCol="0" anchor="b"/>
          <a:lstStyle>
            <a:lvl1pPr algn="l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60E431-D167-1320-E5CC-24652BD447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275263" y="6672263"/>
            <a:ext cx="4035425" cy="352425"/>
          </a:xfrm>
          <a:prstGeom prst="rect">
            <a:avLst/>
          </a:prstGeom>
        </p:spPr>
        <p:txBody>
          <a:bodyPr vert="horz" wrap="square" lIns="92345" tIns="46173" rIns="92345" bIns="4617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D3D53C2-29B2-4A5B-85E6-479DC79395C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Arial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Arial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Arial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Arial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Arial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7F4A52E-9531-260C-B206-198A357669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14C421A-D777-E34A-99EF-B8556A7915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758B140-0280-5905-F14D-E1B0DA9273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D1341B-25D0-4169-906A-378D7722D4B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2455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00B1AA1-4099-B178-D78E-7BF3A4DA526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23DB289-FEB5-385B-6A48-9F46F435792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AF27F8B-CE5E-45CC-8164-F1FB93B491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BA70D8-7D1E-4FD4-9D3E-CFF9100473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2334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77DAF87-C665-8E5F-DBEC-B911FCE5EBB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37B8A3A-1615-A553-E0B4-8174F0E12C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0EC5270-35DE-602F-6449-D45B2885EE4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A1433D-F462-4A16-809C-535262D0F13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1011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9A7FA70-FB43-EAB7-0872-4A75C697DE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935DEAE-6A43-7721-11DB-4B5FFF0641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AC41B62-E5FA-B952-83F4-9FA54CD924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9F26DF-1FA1-4F62-8787-B7B969B001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5222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ABE5ACE-7769-B2BD-87FA-E539C4728B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2DE846E-CCA6-CDC8-F643-157EF33DC6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FB079AD-5F2D-A739-17DB-0A162D914F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E53083-4309-4FF0-9B3F-6F0682038A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0214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3E48A3-51FD-175A-0604-434C7CD7CB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0E56D5F-843D-04CA-48E1-CCE1E0DD38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A30423-8338-2098-8440-896C4A5080B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985320-5FF8-4896-B8B6-402436AC4F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6748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F1CDEC0-6BE7-60EF-A0DE-5818C59F88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E7C4285-AA10-6B63-4B56-6FA3846203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6F93C24-36D7-995D-05B8-9BC1397EBA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18577D-5221-4898-9DC8-98D5A82CF33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9962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B59719F-E6CF-BBAF-2434-FBD865D20F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4EEABD0-F0F0-AEE5-5E80-D857BB8B6D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0806525-94DF-44AA-4B66-70F3A67A1D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DB7124-C9A1-4F3F-A8A7-30271A6CED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6857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89BDAD6-39B2-79F6-DE2B-C386EA2037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083E0A0-E8CB-9082-C138-526A33C8F1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1DEB912-E175-9B1D-53FC-BD1F61F0E9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D43873-5DC1-4591-A025-4C83325A22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9439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6663383-99D4-E520-2A19-23936D767C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BE5CB70-A450-FA57-2464-255029F620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1831C4-D541-46A9-7648-6E6CD7A8EC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6D748E-63D1-4404-8FA3-8C89701383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9530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AA93EDE-75D7-A1D8-C132-68BE1FE1AD1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FDDB35A-33C1-1237-2FE1-4E60BE778C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CC0B45E-0049-494C-6E19-C399C6BB7A4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D6FFB6-257C-4CF3-AB0B-7F5065C984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4544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5CE3D"/>
            </a:gs>
            <a:gs pos="100000">
              <a:srgbClr val="E8801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6AC3DDC-532A-A8B9-6D21-0570457A6D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42E5065-2590-0062-B440-21DA2CFFF4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3A55B3C-602C-A901-F0BC-C24BA4C67FB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DB11EE4-E515-974A-850C-4C6FD9B9E27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960D6B6-E52C-010D-FB28-A18F0FDE429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5A9354E5-9D39-4119-A7EF-9C2BD6D478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+mj-lt"/>
          <a:ea typeface="Arial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66"/>
          </a:solidFill>
          <a:latin typeface="+mn-lt"/>
          <a:ea typeface="Arial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66"/>
          </a:solidFill>
          <a:latin typeface="+mn-lt"/>
          <a:ea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66"/>
          </a:solidFill>
          <a:latin typeface="+mn-lt"/>
          <a:ea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66"/>
          </a:solidFill>
          <a:latin typeface="+mn-lt"/>
          <a:ea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  <a:ea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scipy.org/doc/scipy/reference/optimize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DD31A9F9-C6B8-179B-DBFC-97D56684E7E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>
                <a:ea typeface="Arial" panose="020B0600070205080204" pitchFamily="34" charset="-128"/>
              </a:rPr>
              <a:t>Roots of Equations</a:t>
            </a:r>
          </a:p>
        </p:txBody>
      </p:sp>
      <p:sp>
        <p:nvSpPr>
          <p:cNvPr id="4099" name="Subtitle 2">
            <a:extLst>
              <a:ext uri="{FF2B5EF4-FFF2-40B4-BE49-F238E27FC236}">
                <a16:creationId xmlns:a16="http://schemas.microsoft.com/office/drawing/2014/main" id="{EE4C89EC-5346-E1CC-8E96-BAF399DA1E9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>
                <a:ea typeface="Arial" panose="020B0600070205080204" pitchFamily="34" charset="-128"/>
              </a:rPr>
              <a:t>inverting functions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5BB48-BBCF-1349-B337-625FA0250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Newton’s method algorithm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5F6FB48-14B1-BF44-BCC0-A0C4C39FA0C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spcAft>
                    <a:spcPts val="1800"/>
                  </a:spcAft>
                  <a:buNone/>
                </a:pPr>
                <a:r>
                  <a:rPr lang="en-US" dirty="0"/>
                  <a:t>Approximate function as linear near a sampled point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+∆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+∆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′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/>
              </a:p>
              <a:p>
                <a:pPr marL="0" indent="0" algn="just">
                  <a:buNone/>
                </a:pPr>
                <a:r>
                  <a:rPr lang="en-US" dirty="0"/>
                  <a:t>Thus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′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e>
                    </m:d>
                  </m:oMath>
                </a14:m>
                <a:endParaRPr lang="en-US" dirty="0"/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+= ∆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5F6FB48-14B1-BF44-BCC0-A0C4C39FA0C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852" t="-14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078272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86E362-A514-C346-99CF-FBDC2E276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Newton’s method advantages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F4081-8710-7C42-9497-F179C54981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Extremely fast convergence near root</a:t>
            </a:r>
          </a:p>
          <a:p>
            <a:r>
              <a:rPr lang="en-US" dirty="0"/>
              <a:t>Gives very precise results in a few steps</a:t>
            </a:r>
          </a:p>
        </p:txBody>
      </p:sp>
    </p:spTree>
    <p:extLst>
      <p:ext uri="{BB962C8B-B14F-4D97-AF65-F5344CB8AC3E}">
        <p14:creationId xmlns:p14="http://schemas.microsoft.com/office/powerpoint/2010/main" val="34965628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03D81-4AFE-EB43-8B24-36974E32F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300" dirty="0"/>
              <a:t>Newton’s method disadvantages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116049-996A-7647-9401-A2D9E788A5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Requires derivative as well as function evaluation</a:t>
            </a:r>
          </a:p>
          <a:p>
            <a:r>
              <a:rPr lang="en-US" dirty="0"/>
              <a:t>Not guaranteed to converge</a:t>
            </a:r>
          </a:p>
          <a:p>
            <a:pPr lvl="1"/>
            <a:r>
              <a:rPr lang="en-US" dirty="0"/>
              <a:t>Prone to failure if derivative changes between sampled point and the root</a:t>
            </a:r>
          </a:p>
        </p:txBody>
      </p:sp>
    </p:spTree>
    <p:extLst>
      <p:ext uri="{BB962C8B-B14F-4D97-AF65-F5344CB8AC3E}">
        <p14:creationId xmlns:p14="http://schemas.microsoft.com/office/powerpoint/2010/main" val="7140166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BA571-EC2F-2849-82F5-FA9315D37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False position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E132261-6288-5D4B-93EF-DD7CB63C5111}"/>
              </a:ext>
            </a:extLst>
          </p:cNvPr>
          <p:cNvGrpSpPr/>
          <p:nvPr/>
        </p:nvGrpSpPr>
        <p:grpSpPr>
          <a:xfrm>
            <a:off x="605558" y="1768050"/>
            <a:ext cx="7845268" cy="4175550"/>
            <a:chOff x="605558" y="1279792"/>
            <a:chExt cx="7845268" cy="4175550"/>
          </a:xfrm>
        </p:grpSpPr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F3BC4D1B-73FB-EC46-9B27-BB360DEE250D}"/>
                </a:ext>
              </a:extLst>
            </p:cNvPr>
            <p:cNvCxnSpPr/>
            <p:nvPr/>
          </p:nvCxnSpPr>
          <p:spPr>
            <a:xfrm>
              <a:off x="990600" y="2438400"/>
              <a:ext cx="7239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CD1C103E-768C-FB4E-9438-439D85787F2B}"/>
                </a:ext>
              </a:extLst>
            </p:cNvPr>
            <p:cNvSpPr txBox="1"/>
            <p:nvPr/>
          </p:nvSpPr>
          <p:spPr>
            <a:xfrm>
              <a:off x="605558" y="2176790"/>
              <a:ext cx="38504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/>
                <a:t>0</a:t>
              </a: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CFAECCE2-BEBF-8C4A-9148-5BDA1212A8C7}"/>
                </a:ext>
              </a:extLst>
            </p:cNvPr>
            <p:cNvSpPr/>
            <p:nvPr/>
          </p:nvSpPr>
          <p:spPr>
            <a:xfrm>
              <a:off x="1091381" y="1279792"/>
              <a:ext cx="7359445" cy="4175550"/>
            </a:xfrm>
            <a:custGeom>
              <a:avLst/>
              <a:gdLst>
                <a:gd name="connsiteX0" fmla="*/ 0 w 7359445"/>
                <a:gd name="connsiteY0" fmla="*/ 3244645 h 3834581"/>
                <a:gd name="connsiteX1" fmla="*/ 2182761 w 7359445"/>
                <a:gd name="connsiteY1" fmla="*/ 3834581 h 3834581"/>
                <a:gd name="connsiteX2" fmla="*/ 6061587 w 7359445"/>
                <a:gd name="connsiteY2" fmla="*/ 0 h 3834581"/>
                <a:gd name="connsiteX3" fmla="*/ 7359445 w 7359445"/>
                <a:gd name="connsiteY3" fmla="*/ 176981 h 3834581"/>
                <a:gd name="connsiteX4" fmla="*/ 7359445 w 7359445"/>
                <a:gd name="connsiteY4" fmla="*/ 176981 h 3834581"/>
                <a:gd name="connsiteX0" fmla="*/ 0 w 7359445"/>
                <a:gd name="connsiteY0" fmla="*/ 3244645 h 3849330"/>
                <a:gd name="connsiteX1" fmla="*/ 2168012 w 7359445"/>
                <a:gd name="connsiteY1" fmla="*/ 3849330 h 3849330"/>
                <a:gd name="connsiteX2" fmla="*/ 6061587 w 7359445"/>
                <a:gd name="connsiteY2" fmla="*/ 0 h 3849330"/>
                <a:gd name="connsiteX3" fmla="*/ 7359445 w 7359445"/>
                <a:gd name="connsiteY3" fmla="*/ 176981 h 3849330"/>
                <a:gd name="connsiteX4" fmla="*/ 7359445 w 7359445"/>
                <a:gd name="connsiteY4" fmla="*/ 176981 h 3849330"/>
                <a:gd name="connsiteX0" fmla="*/ 0 w 7359445"/>
                <a:gd name="connsiteY0" fmla="*/ 3244645 h 4014396"/>
                <a:gd name="connsiteX1" fmla="*/ 2168012 w 7359445"/>
                <a:gd name="connsiteY1" fmla="*/ 3849330 h 4014396"/>
                <a:gd name="connsiteX2" fmla="*/ 6061587 w 7359445"/>
                <a:gd name="connsiteY2" fmla="*/ 0 h 4014396"/>
                <a:gd name="connsiteX3" fmla="*/ 7359445 w 7359445"/>
                <a:gd name="connsiteY3" fmla="*/ 176981 h 4014396"/>
                <a:gd name="connsiteX4" fmla="*/ 7359445 w 7359445"/>
                <a:gd name="connsiteY4" fmla="*/ 176981 h 4014396"/>
                <a:gd name="connsiteX0" fmla="*/ 0 w 7359445"/>
                <a:gd name="connsiteY0" fmla="*/ 3245410 h 4015161"/>
                <a:gd name="connsiteX1" fmla="*/ 2168012 w 7359445"/>
                <a:gd name="connsiteY1" fmla="*/ 3850095 h 4015161"/>
                <a:gd name="connsiteX2" fmla="*/ 6061587 w 7359445"/>
                <a:gd name="connsiteY2" fmla="*/ 765 h 4015161"/>
                <a:gd name="connsiteX3" fmla="*/ 7359445 w 7359445"/>
                <a:gd name="connsiteY3" fmla="*/ 177746 h 4015161"/>
                <a:gd name="connsiteX4" fmla="*/ 7359445 w 7359445"/>
                <a:gd name="connsiteY4" fmla="*/ 177746 h 4015161"/>
                <a:gd name="connsiteX0" fmla="*/ 0 w 7359445"/>
                <a:gd name="connsiteY0" fmla="*/ 3245410 h 3996017"/>
                <a:gd name="connsiteX1" fmla="*/ 2168012 w 7359445"/>
                <a:gd name="connsiteY1" fmla="*/ 3850095 h 3996017"/>
                <a:gd name="connsiteX2" fmla="*/ 6061587 w 7359445"/>
                <a:gd name="connsiteY2" fmla="*/ 765 h 3996017"/>
                <a:gd name="connsiteX3" fmla="*/ 7359445 w 7359445"/>
                <a:gd name="connsiteY3" fmla="*/ 177746 h 3996017"/>
                <a:gd name="connsiteX4" fmla="*/ 7359445 w 7359445"/>
                <a:gd name="connsiteY4" fmla="*/ 177746 h 3996017"/>
                <a:gd name="connsiteX0" fmla="*/ 0 w 7359445"/>
                <a:gd name="connsiteY0" fmla="*/ 3255998 h 4006605"/>
                <a:gd name="connsiteX1" fmla="*/ 2168012 w 7359445"/>
                <a:gd name="connsiteY1" fmla="*/ 3860683 h 4006605"/>
                <a:gd name="connsiteX2" fmla="*/ 6061587 w 7359445"/>
                <a:gd name="connsiteY2" fmla="*/ 11353 h 4006605"/>
                <a:gd name="connsiteX3" fmla="*/ 7359445 w 7359445"/>
                <a:gd name="connsiteY3" fmla="*/ 188334 h 4006605"/>
                <a:gd name="connsiteX4" fmla="*/ 7359445 w 7359445"/>
                <a:gd name="connsiteY4" fmla="*/ 188334 h 4006605"/>
                <a:gd name="connsiteX0" fmla="*/ 0 w 7359445"/>
                <a:gd name="connsiteY0" fmla="*/ 3326848 h 4077455"/>
                <a:gd name="connsiteX1" fmla="*/ 2168012 w 7359445"/>
                <a:gd name="connsiteY1" fmla="*/ 3931533 h 4077455"/>
                <a:gd name="connsiteX2" fmla="*/ 6061587 w 7359445"/>
                <a:gd name="connsiteY2" fmla="*/ 82203 h 4077455"/>
                <a:gd name="connsiteX3" fmla="*/ 7359445 w 7359445"/>
                <a:gd name="connsiteY3" fmla="*/ 259184 h 4077455"/>
                <a:gd name="connsiteX4" fmla="*/ 7359445 w 7359445"/>
                <a:gd name="connsiteY4" fmla="*/ 259184 h 4077455"/>
                <a:gd name="connsiteX0" fmla="*/ 0 w 7359445"/>
                <a:gd name="connsiteY0" fmla="*/ 3307018 h 4057625"/>
                <a:gd name="connsiteX1" fmla="*/ 2168012 w 7359445"/>
                <a:gd name="connsiteY1" fmla="*/ 3911703 h 4057625"/>
                <a:gd name="connsiteX2" fmla="*/ 6061587 w 7359445"/>
                <a:gd name="connsiteY2" fmla="*/ 62373 h 4057625"/>
                <a:gd name="connsiteX3" fmla="*/ 7359445 w 7359445"/>
                <a:gd name="connsiteY3" fmla="*/ 239354 h 4057625"/>
                <a:gd name="connsiteX4" fmla="*/ 7359445 w 7359445"/>
                <a:gd name="connsiteY4" fmla="*/ 239354 h 4057625"/>
                <a:gd name="connsiteX0" fmla="*/ 0 w 7359445"/>
                <a:gd name="connsiteY0" fmla="*/ 3326661 h 4077268"/>
                <a:gd name="connsiteX1" fmla="*/ 2168012 w 7359445"/>
                <a:gd name="connsiteY1" fmla="*/ 3931346 h 4077268"/>
                <a:gd name="connsiteX2" fmla="*/ 6061587 w 7359445"/>
                <a:gd name="connsiteY2" fmla="*/ 82016 h 4077268"/>
                <a:gd name="connsiteX3" fmla="*/ 7359445 w 7359445"/>
                <a:gd name="connsiteY3" fmla="*/ 258997 h 4077268"/>
                <a:gd name="connsiteX4" fmla="*/ 7359445 w 7359445"/>
                <a:gd name="connsiteY4" fmla="*/ 258997 h 4077268"/>
                <a:gd name="connsiteX0" fmla="*/ 0 w 7359445"/>
                <a:gd name="connsiteY0" fmla="*/ 3424943 h 4175550"/>
                <a:gd name="connsiteX1" fmla="*/ 2168012 w 7359445"/>
                <a:gd name="connsiteY1" fmla="*/ 4029628 h 4175550"/>
                <a:gd name="connsiteX2" fmla="*/ 6061587 w 7359445"/>
                <a:gd name="connsiteY2" fmla="*/ 180298 h 4175550"/>
                <a:gd name="connsiteX3" fmla="*/ 7359445 w 7359445"/>
                <a:gd name="connsiteY3" fmla="*/ 357279 h 4175550"/>
                <a:gd name="connsiteX4" fmla="*/ 7359445 w 7359445"/>
                <a:gd name="connsiteY4" fmla="*/ 357279 h 4175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359445" h="4175550">
                  <a:moveTo>
                    <a:pt x="0" y="3424943"/>
                  </a:moveTo>
                  <a:cubicBezTo>
                    <a:pt x="973394" y="3434775"/>
                    <a:pt x="1157747" y="4570402"/>
                    <a:pt x="2168012" y="4029628"/>
                  </a:cubicBezTo>
                  <a:cubicBezTo>
                    <a:pt x="3178277" y="3488854"/>
                    <a:pt x="5363498" y="563755"/>
                    <a:pt x="6061587" y="180298"/>
                  </a:cubicBezTo>
                  <a:cubicBezTo>
                    <a:pt x="6759676" y="-203159"/>
                    <a:pt x="7015316" y="106556"/>
                    <a:pt x="7359445" y="357279"/>
                  </a:cubicBezTo>
                  <a:lnTo>
                    <a:pt x="7359445" y="357279"/>
                  </a:lnTo>
                </a:path>
              </a:pathLst>
            </a:custGeom>
            <a:noFill/>
            <a:ln w="5715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25A749B-2704-7849-9DB6-234D5CCE7B1E}"/>
              </a:ext>
            </a:extLst>
          </p:cNvPr>
          <p:cNvCxnSpPr/>
          <p:nvPr/>
        </p:nvCxnSpPr>
        <p:spPr>
          <a:xfrm>
            <a:off x="1828800" y="1600200"/>
            <a:ext cx="0" cy="441960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8D958E6-41C6-434D-AFB1-7570E6EFE3D0}"/>
              </a:ext>
            </a:extLst>
          </p:cNvPr>
          <p:cNvCxnSpPr/>
          <p:nvPr/>
        </p:nvCxnSpPr>
        <p:spPr>
          <a:xfrm>
            <a:off x="7750629" y="1600200"/>
            <a:ext cx="0" cy="441960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A3C12A8-7766-E846-A51A-FC2536A74FFF}"/>
              </a:ext>
            </a:extLst>
          </p:cNvPr>
          <p:cNvCxnSpPr>
            <a:cxnSpLocks/>
          </p:cNvCxnSpPr>
          <p:nvPr/>
        </p:nvCxnSpPr>
        <p:spPr>
          <a:xfrm flipH="1">
            <a:off x="1840523" y="1768050"/>
            <a:ext cx="5910106" cy="3677319"/>
          </a:xfrm>
          <a:prstGeom prst="line">
            <a:avLst/>
          </a:prstGeom>
          <a:ln w="28575">
            <a:solidFill>
              <a:schemeClr val="bg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3776E6BC-DCA6-2540-8B5C-F2E07796A1E2}"/>
              </a:ext>
            </a:extLst>
          </p:cNvPr>
          <p:cNvCxnSpPr/>
          <p:nvPr/>
        </p:nvCxnSpPr>
        <p:spPr>
          <a:xfrm>
            <a:off x="5910606" y="1600200"/>
            <a:ext cx="0" cy="441960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1E8D42E4-FB4A-644B-87BE-A13E7801762F}"/>
              </a:ext>
            </a:extLst>
          </p:cNvPr>
          <p:cNvCxnSpPr>
            <a:cxnSpLocks/>
          </p:cNvCxnSpPr>
          <p:nvPr/>
        </p:nvCxnSpPr>
        <p:spPr>
          <a:xfrm flipH="1">
            <a:off x="5910607" y="1768050"/>
            <a:ext cx="1840022" cy="1420218"/>
          </a:xfrm>
          <a:prstGeom prst="line">
            <a:avLst/>
          </a:prstGeom>
          <a:ln w="28575">
            <a:solidFill>
              <a:schemeClr val="bg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A0F77FBB-543A-D547-9CD1-DBF1F6C4F469}"/>
              </a:ext>
            </a:extLst>
          </p:cNvPr>
          <p:cNvCxnSpPr/>
          <p:nvPr/>
        </p:nvCxnSpPr>
        <p:spPr>
          <a:xfrm>
            <a:off x="6259398" y="1600200"/>
            <a:ext cx="0" cy="441960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2F17FE06-ABFF-A446-A426-3A9D42EA943C}"/>
              </a:ext>
            </a:extLst>
          </p:cNvPr>
          <p:cNvCxnSpPr>
            <a:cxnSpLocks/>
          </p:cNvCxnSpPr>
          <p:nvPr/>
        </p:nvCxnSpPr>
        <p:spPr>
          <a:xfrm flipH="1">
            <a:off x="5904746" y="2743200"/>
            <a:ext cx="354652" cy="404219"/>
          </a:xfrm>
          <a:prstGeom prst="line">
            <a:avLst/>
          </a:prstGeom>
          <a:ln w="28575">
            <a:solidFill>
              <a:schemeClr val="bg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7939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7D727-1064-F24A-814E-990407D9B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False position advantages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3BEC9A-303F-BA4F-BB57-69C1E8D56E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Won’t escape brackets</a:t>
            </a:r>
          </a:p>
          <a:p>
            <a:r>
              <a:rPr lang="en-US" dirty="0"/>
              <a:t>Converges even if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 is not continuous</a:t>
            </a:r>
          </a:p>
          <a:p>
            <a:r>
              <a:rPr lang="en-US" dirty="0"/>
              <a:t>Generally faster than bisection</a:t>
            </a:r>
          </a:p>
          <a:p>
            <a:r>
              <a:rPr lang="en-US" dirty="0"/>
              <a:t>Does not require derivative</a:t>
            </a:r>
          </a:p>
          <a:p>
            <a:r>
              <a:rPr lang="en-US" dirty="0"/>
              <a:t>Simple to code</a:t>
            </a:r>
          </a:p>
        </p:txBody>
      </p:sp>
    </p:spTree>
    <p:extLst>
      <p:ext uri="{BB962C8B-B14F-4D97-AF65-F5344CB8AC3E}">
        <p14:creationId xmlns:p14="http://schemas.microsoft.com/office/powerpoint/2010/main" val="2203023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21136-5D9A-D341-A46D-6F7F8EC47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False position disadvantages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1244A9-6F7D-8645-A8A7-E69F61DA15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get stuck with a flat derivative</a:t>
            </a:r>
          </a:p>
        </p:txBody>
      </p:sp>
    </p:spTree>
    <p:extLst>
      <p:ext uri="{BB962C8B-B14F-4D97-AF65-F5344CB8AC3E}">
        <p14:creationId xmlns:p14="http://schemas.microsoft.com/office/powerpoint/2010/main" val="27707267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BA571-EC2F-2849-82F5-FA9315D37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Secant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E132261-6288-5D4B-93EF-DD7CB63C5111}"/>
              </a:ext>
            </a:extLst>
          </p:cNvPr>
          <p:cNvGrpSpPr/>
          <p:nvPr/>
        </p:nvGrpSpPr>
        <p:grpSpPr>
          <a:xfrm>
            <a:off x="605558" y="1768050"/>
            <a:ext cx="7845268" cy="4175550"/>
            <a:chOff x="605558" y="1279792"/>
            <a:chExt cx="7845268" cy="4175550"/>
          </a:xfrm>
        </p:grpSpPr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F3BC4D1B-73FB-EC46-9B27-BB360DEE250D}"/>
                </a:ext>
              </a:extLst>
            </p:cNvPr>
            <p:cNvCxnSpPr/>
            <p:nvPr/>
          </p:nvCxnSpPr>
          <p:spPr>
            <a:xfrm>
              <a:off x="990600" y="2438400"/>
              <a:ext cx="7239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CD1C103E-768C-FB4E-9438-439D85787F2B}"/>
                </a:ext>
              </a:extLst>
            </p:cNvPr>
            <p:cNvSpPr txBox="1"/>
            <p:nvPr/>
          </p:nvSpPr>
          <p:spPr>
            <a:xfrm>
              <a:off x="605558" y="2176790"/>
              <a:ext cx="38504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/>
                <a:t>0</a:t>
              </a: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CFAECCE2-BEBF-8C4A-9148-5BDA1212A8C7}"/>
                </a:ext>
              </a:extLst>
            </p:cNvPr>
            <p:cNvSpPr/>
            <p:nvPr/>
          </p:nvSpPr>
          <p:spPr>
            <a:xfrm>
              <a:off x="1091381" y="1279792"/>
              <a:ext cx="7359445" cy="4175550"/>
            </a:xfrm>
            <a:custGeom>
              <a:avLst/>
              <a:gdLst>
                <a:gd name="connsiteX0" fmla="*/ 0 w 7359445"/>
                <a:gd name="connsiteY0" fmla="*/ 3244645 h 3834581"/>
                <a:gd name="connsiteX1" fmla="*/ 2182761 w 7359445"/>
                <a:gd name="connsiteY1" fmla="*/ 3834581 h 3834581"/>
                <a:gd name="connsiteX2" fmla="*/ 6061587 w 7359445"/>
                <a:gd name="connsiteY2" fmla="*/ 0 h 3834581"/>
                <a:gd name="connsiteX3" fmla="*/ 7359445 w 7359445"/>
                <a:gd name="connsiteY3" fmla="*/ 176981 h 3834581"/>
                <a:gd name="connsiteX4" fmla="*/ 7359445 w 7359445"/>
                <a:gd name="connsiteY4" fmla="*/ 176981 h 3834581"/>
                <a:gd name="connsiteX0" fmla="*/ 0 w 7359445"/>
                <a:gd name="connsiteY0" fmla="*/ 3244645 h 3849330"/>
                <a:gd name="connsiteX1" fmla="*/ 2168012 w 7359445"/>
                <a:gd name="connsiteY1" fmla="*/ 3849330 h 3849330"/>
                <a:gd name="connsiteX2" fmla="*/ 6061587 w 7359445"/>
                <a:gd name="connsiteY2" fmla="*/ 0 h 3849330"/>
                <a:gd name="connsiteX3" fmla="*/ 7359445 w 7359445"/>
                <a:gd name="connsiteY3" fmla="*/ 176981 h 3849330"/>
                <a:gd name="connsiteX4" fmla="*/ 7359445 w 7359445"/>
                <a:gd name="connsiteY4" fmla="*/ 176981 h 3849330"/>
                <a:gd name="connsiteX0" fmla="*/ 0 w 7359445"/>
                <a:gd name="connsiteY0" fmla="*/ 3244645 h 4014396"/>
                <a:gd name="connsiteX1" fmla="*/ 2168012 w 7359445"/>
                <a:gd name="connsiteY1" fmla="*/ 3849330 h 4014396"/>
                <a:gd name="connsiteX2" fmla="*/ 6061587 w 7359445"/>
                <a:gd name="connsiteY2" fmla="*/ 0 h 4014396"/>
                <a:gd name="connsiteX3" fmla="*/ 7359445 w 7359445"/>
                <a:gd name="connsiteY3" fmla="*/ 176981 h 4014396"/>
                <a:gd name="connsiteX4" fmla="*/ 7359445 w 7359445"/>
                <a:gd name="connsiteY4" fmla="*/ 176981 h 4014396"/>
                <a:gd name="connsiteX0" fmla="*/ 0 w 7359445"/>
                <a:gd name="connsiteY0" fmla="*/ 3245410 h 4015161"/>
                <a:gd name="connsiteX1" fmla="*/ 2168012 w 7359445"/>
                <a:gd name="connsiteY1" fmla="*/ 3850095 h 4015161"/>
                <a:gd name="connsiteX2" fmla="*/ 6061587 w 7359445"/>
                <a:gd name="connsiteY2" fmla="*/ 765 h 4015161"/>
                <a:gd name="connsiteX3" fmla="*/ 7359445 w 7359445"/>
                <a:gd name="connsiteY3" fmla="*/ 177746 h 4015161"/>
                <a:gd name="connsiteX4" fmla="*/ 7359445 w 7359445"/>
                <a:gd name="connsiteY4" fmla="*/ 177746 h 4015161"/>
                <a:gd name="connsiteX0" fmla="*/ 0 w 7359445"/>
                <a:gd name="connsiteY0" fmla="*/ 3245410 h 3996017"/>
                <a:gd name="connsiteX1" fmla="*/ 2168012 w 7359445"/>
                <a:gd name="connsiteY1" fmla="*/ 3850095 h 3996017"/>
                <a:gd name="connsiteX2" fmla="*/ 6061587 w 7359445"/>
                <a:gd name="connsiteY2" fmla="*/ 765 h 3996017"/>
                <a:gd name="connsiteX3" fmla="*/ 7359445 w 7359445"/>
                <a:gd name="connsiteY3" fmla="*/ 177746 h 3996017"/>
                <a:gd name="connsiteX4" fmla="*/ 7359445 w 7359445"/>
                <a:gd name="connsiteY4" fmla="*/ 177746 h 3996017"/>
                <a:gd name="connsiteX0" fmla="*/ 0 w 7359445"/>
                <a:gd name="connsiteY0" fmla="*/ 3255998 h 4006605"/>
                <a:gd name="connsiteX1" fmla="*/ 2168012 w 7359445"/>
                <a:gd name="connsiteY1" fmla="*/ 3860683 h 4006605"/>
                <a:gd name="connsiteX2" fmla="*/ 6061587 w 7359445"/>
                <a:gd name="connsiteY2" fmla="*/ 11353 h 4006605"/>
                <a:gd name="connsiteX3" fmla="*/ 7359445 w 7359445"/>
                <a:gd name="connsiteY3" fmla="*/ 188334 h 4006605"/>
                <a:gd name="connsiteX4" fmla="*/ 7359445 w 7359445"/>
                <a:gd name="connsiteY4" fmla="*/ 188334 h 4006605"/>
                <a:gd name="connsiteX0" fmla="*/ 0 w 7359445"/>
                <a:gd name="connsiteY0" fmla="*/ 3326848 h 4077455"/>
                <a:gd name="connsiteX1" fmla="*/ 2168012 w 7359445"/>
                <a:gd name="connsiteY1" fmla="*/ 3931533 h 4077455"/>
                <a:gd name="connsiteX2" fmla="*/ 6061587 w 7359445"/>
                <a:gd name="connsiteY2" fmla="*/ 82203 h 4077455"/>
                <a:gd name="connsiteX3" fmla="*/ 7359445 w 7359445"/>
                <a:gd name="connsiteY3" fmla="*/ 259184 h 4077455"/>
                <a:gd name="connsiteX4" fmla="*/ 7359445 w 7359445"/>
                <a:gd name="connsiteY4" fmla="*/ 259184 h 4077455"/>
                <a:gd name="connsiteX0" fmla="*/ 0 w 7359445"/>
                <a:gd name="connsiteY0" fmla="*/ 3307018 h 4057625"/>
                <a:gd name="connsiteX1" fmla="*/ 2168012 w 7359445"/>
                <a:gd name="connsiteY1" fmla="*/ 3911703 h 4057625"/>
                <a:gd name="connsiteX2" fmla="*/ 6061587 w 7359445"/>
                <a:gd name="connsiteY2" fmla="*/ 62373 h 4057625"/>
                <a:gd name="connsiteX3" fmla="*/ 7359445 w 7359445"/>
                <a:gd name="connsiteY3" fmla="*/ 239354 h 4057625"/>
                <a:gd name="connsiteX4" fmla="*/ 7359445 w 7359445"/>
                <a:gd name="connsiteY4" fmla="*/ 239354 h 4057625"/>
                <a:gd name="connsiteX0" fmla="*/ 0 w 7359445"/>
                <a:gd name="connsiteY0" fmla="*/ 3326661 h 4077268"/>
                <a:gd name="connsiteX1" fmla="*/ 2168012 w 7359445"/>
                <a:gd name="connsiteY1" fmla="*/ 3931346 h 4077268"/>
                <a:gd name="connsiteX2" fmla="*/ 6061587 w 7359445"/>
                <a:gd name="connsiteY2" fmla="*/ 82016 h 4077268"/>
                <a:gd name="connsiteX3" fmla="*/ 7359445 w 7359445"/>
                <a:gd name="connsiteY3" fmla="*/ 258997 h 4077268"/>
                <a:gd name="connsiteX4" fmla="*/ 7359445 w 7359445"/>
                <a:gd name="connsiteY4" fmla="*/ 258997 h 4077268"/>
                <a:gd name="connsiteX0" fmla="*/ 0 w 7359445"/>
                <a:gd name="connsiteY0" fmla="*/ 3424943 h 4175550"/>
                <a:gd name="connsiteX1" fmla="*/ 2168012 w 7359445"/>
                <a:gd name="connsiteY1" fmla="*/ 4029628 h 4175550"/>
                <a:gd name="connsiteX2" fmla="*/ 6061587 w 7359445"/>
                <a:gd name="connsiteY2" fmla="*/ 180298 h 4175550"/>
                <a:gd name="connsiteX3" fmla="*/ 7359445 w 7359445"/>
                <a:gd name="connsiteY3" fmla="*/ 357279 h 4175550"/>
                <a:gd name="connsiteX4" fmla="*/ 7359445 w 7359445"/>
                <a:gd name="connsiteY4" fmla="*/ 357279 h 4175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359445" h="4175550">
                  <a:moveTo>
                    <a:pt x="0" y="3424943"/>
                  </a:moveTo>
                  <a:cubicBezTo>
                    <a:pt x="973394" y="3434775"/>
                    <a:pt x="1157747" y="4570402"/>
                    <a:pt x="2168012" y="4029628"/>
                  </a:cubicBezTo>
                  <a:cubicBezTo>
                    <a:pt x="3178277" y="3488854"/>
                    <a:pt x="5363498" y="563755"/>
                    <a:pt x="6061587" y="180298"/>
                  </a:cubicBezTo>
                  <a:cubicBezTo>
                    <a:pt x="6759676" y="-203159"/>
                    <a:pt x="7015316" y="106556"/>
                    <a:pt x="7359445" y="357279"/>
                  </a:cubicBezTo>
                  <a:lnTo>
                    <a:pt x="7359445" y="357279"/>
                  </a:lnTo>
                </a:path>
              </a:pathLst>
            </a:custGeom>
            <a:noFill/>
            <a:ln w="5715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8D958E6-41C6-434D-AFB1-7570E6EFE3D0}"/>
              </a:ext>
            </a:extLst>
          </p:cNvPr>
          <p:cNvCxnSpPr/>
          <p:nvPr/>
        </p:nvCxnSpPr>
        <p:spPr>
          <a:xfrm>
            <a:off x="7750629" y="1600200"/>
            <a:ext cx="0" cy="441960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1E8D42E4-FB4A-644B-87BE-A13E7801762F}"/>
              </a:ext>
            </a:extLst>
          </p:cNvPr>
          <p:cNvCxnSpPr>
            <a:cxnSpLocks/>
          </p:cNvCxnSpPr>
          <p:nvPr/>
        </p:nvCxnSpPr>
        <p:spPr>
          <a:xfrm flipH="1">
            <a:off x="4800600" y="1768050"/>
            <a:ext cx="2950029" cy="1965750"/>
          </a:xfrm>
          <a:prstGeom prst="line">
            <a:avLst/>
          </a:prstGeom>
          <a:ln w="28575">
            <a:solidFill>
              <a:schemeClr val="bg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A0F77FBB-543A-D547-9CD1-DBF1F6C4F469}"/>
              </a:ext>
            </a:extLst>
          </p:cNvPr>
          <p:cNvCxnSpPr/>
          <p:nvPr/>
        </p:nvCxnSpPr>
        <p:spPr>
          <a:xfrm>
            <a:off x="6259398" y="1600200"/>
            <a:ext cx="0" cy="441960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B36379D-7B32-1344-A26C-7FFA44B1C99C}"/>
              </a:ext>
            </a:extLst>
          </p:cNvPr>
          <p:cNvCxnSpPr/>
          <p:nvPr/>
        </p:nvCxnSpPr>
        <p:spPr>
          <a:xfrm>
            <a:off x="5993927" y="1600200"/>
            <a:ext cx="0" cy="441960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F51F72B-CD19-0C4C-A790-497C88FE456B}"/>
              </a:ext>
            </a:extLst>
          </p:cNvPr>
          <p:cNvCxnSpPr>
            <a:cxnSpLocks/>
          </p:cNvCxnSpPr>
          <p:nvPr/>
        </p:nvCxnSpPr>
        <p:spPr>
          <a:xfrm flipH="1">
            <a:off x="5993927" y="2773135"/>
            <a:ext cx="275526" cy="274865"/>
          </a:xfrm>
          <a:prstGeom prst="line">
            <a:avLst/>
          </a:prstGeom>
          <a:ln w="28575">
            <a:solidFill>
              <a:schemeClr val="bg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4353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C27BC-2E2D-7F41-A7EB-19F996028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Secant algorithm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D6B4713-4FCD-C04D-9B1E-0F93637FBE5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spcAft>
                    <a:spcPts val="2400"/>
                  </a:spcAft>
                  <a:buNone/>
                </a:pPr>
                <a:r>
                  <a:rPr lang="en-US" dirty="0"/>
                  <a:t>Approximate derivative from finite difference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/>
                          </m:ctrlPr>
                        </m:sSupPr>
                        <m:e>
                          <m:r>
                            <a:rPr lang="en-US" i="1"/>
                            <m:t>𝑓</m:t>
                          </m:r>
                        </m:e>
                        <m:sup>
                          <m:r>
                            <a:rPr lang="en-US" i="1"/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/>
                              </m:ctrlPr>
                            </m:sSubPr>
                            <m:e>
                              <m:r>
                                <a:rPr lang="en-US" i="1"/>
                                <m:t>𝑥</m:t>
                              </m:r>
                            </m:e>
                            <m:sub>
                              <m:r>
                                <a:rPr lang="en-US" i="1"/>
                                <m:t>𝑛</m:t>
                              </m:r>
                            </m:sub>
                          </m:sSub>
                        </m:e>
                      </m:d>
                      <m:r>
                        <a:rPr lang="en-US" i="1"/>
                        <m:t>≈</m:t>
                      </m:r>
                      <m:f>
                        <m:fPr>
                          <m:ctrlPr>
                            <a:rPr lang="en-US" i="1"/>
                          </m:ctrlPr>
                        </m:fPr>
                        <m:num>
                          <m:r>
                            <a:rPr lang="en-US" i="1"/>
                            <m:t>𝑓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/>
                                  </m:ctrlPr>
                                </m:sSubPr>
                                <m:e>
                                  <m:r>
                                    <a:rPr lang="en-US" i="1"/>
                                    <m:t>𝑥</m:t>
                                  </m:r>
                                </m:e>
                                <m:sub>
                                  <m:r>
                                    <a:rPr lang="en-US" i="1"/>
                                    <m:t>𝑛</m:t>
                                  </m:r>
                                </m:sub>
                              </m:sSub>
                            </m:e>
                          </m:d>
                          <m:r>
                            <a:rPr lang="en-US" i="1"/>
                            <m:t>−</m:t>
                          </m:r>
                          <m:r>
                            <a:rPr lang="en-US" i="1"/>
                            <m:t>𝑓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/>
                                  </m:ctrlPr>
                                </m:sSubPr>
                                <m:e>
                                  <m:r>
                                    <a:rPr lang="en-US" i="1"/>
                                    <m:t>𝑥</m:t>
                                  </m:r>
                                </m:e>
                                <m:sub>
                                  <m:r>
                                    <a:rPr lang="en-US" i="1"/>
                                    <m:t>𝑛</m:t>
                                  </m:r>
                                  <m:r>
                                    <a:rPr lang="en-US" i="1"/>
                                    <m:t>−1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en-US" i="1"/>
                              </m:ctrlPr>
                            </m:sSubPr>
                            <m:e>
                              <m:r>
                                <a:rPr lang="en-US" i="1"/>
                                <m:t>𝑥</m:t>
                              </m:r>
                            </m:e>
                            <m:sub>
                              <m:r>
                                <a:rPr lang="en-US" i="1"/>
                                <m:t>𝑛</m:t>
                              </m:r>
                            </m:sub>
                          </m:sSub>
                          <m:r>
                            <a:rPr lang="en-US" i="1"/>
                            <m:t>−</m:t>
                          </m:r>
                          <m:sSub>
                            <m:sSubPr>
                              <m:ctrlPr>
                                <a:rPr lang="en-US" i="1"/>
                              </m:ctrlPr>
                            </m:sSubPr>
                            <m:e>
                              <m:r>
                                <a:rPr lang="en-US" i="1"/>
                                <m:t>𝑥</m:t>
                              </m:r>
                            </m:e>
                            <m:sub>
                              <m:r>
                                <a:rPr lang="en-US" i="1"/>
                                <m:t>𝑛</m:t>
                              </m:r>
                              <m:r>
                                <a:rPr lang="en-US" i="1"/>
                                <m:t>−1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/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D6B4713-4FCD-C04D-9B1E-0F93637FBE5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852" t="-1401" r="-1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220851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7C0B7-9A89-1343-B4DF-E0334E3413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Secant method advantages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19FC9B-E83B-434F-9339-DE97964B79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Does not require bracketing</a:t>
            </a:r>
          </a:p>
          <a:p>
            <a:r>
              <a:rPr lang="en-US" dirty="0"/>
              <a:t>Fast convergence</a:t>
            </a:r>
          </a:p>
          <a:p>
            <a:r>
              <a:rPr lang="en-US" dirty="0"/>
              <a:t>Does not require a derivative</a:t>
            </a:r>
          </a:p>
        </p:txBody>
      </p:sp>
    </p:spTree>
    <p:extLst>
      <p:ext uri="{BB962C8B-B14F-4D97-AF65-F5344CB8AC3E}">
        <p14:creationId xmlns:p14="http://schemas.microsoft.com/office/powerpoint/2010/main" val="35275107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45C1-FD5F-3C45-983E-F2BE44B53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Secant method disadvantages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2592D9-EB91-0A4B-95B2-C3E8038F0B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Convergence not guaranteed</a:t>
            </a:r>
          </a:p>
        </p:txBody>
      </p:sp>
    </p:spTree>
    <p:extLst>
      <p:ext uri="{BB962C8B-B14F-4D97-AF65-F5344CB8AC3E}">
        <p14:creationId xmlns:p14="http://schemas.microsoft.com/office/powerpoint/2010/main" val="992868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CCC8B-FBBF-CD44-B0DE-0444587C4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6D70DE-4512-C841-B386-5DEBD14691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You have some function </a:t>
            </a:r>
            <a:r>
              <a:rPr lang="en-US" i="1" dirty="0"/>
              <a:t>y</a:t>
            </a:r>
            <a:r>
              <a:rPr lang="en-US" dirty="0"/>
              <a:t> of </a:t>
            </a:r>
            <a:r>
              <a:rPr lang="en-US" i="1" dirty="0"/>
              <a:t>x</a:t>
            </a:r>
            <a:r>
              <a:rPr lang="en-US" dirty="0"/>
              <a:t>, </a:t>
            </a:r>
            <a:r>
              <a:rPr lang="en-US" i="1" dirty="0"/>
              <a:t>y</a:t>
            </a:r>
            <a:r>
              <a:rPr lang="en-US" dirty="0"/>
              <a:t> =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).</a:t>
            </a:r>
          </a:p>
          <a:p>
            <a:r>
              <a:rPr lang="en-US" dirty="0">
                <a:solidFill>
                  <a:schemeClr val="accent4"/>
                </a:solidFill>
              </a:rPr>
              <a:t>At what value of </a:t>
            </a:r>
            <a:r>
              <a:rPr lang="en-US" i="1" dirty="0">
                <a:solidFill>
                  <a:schemeClr val="accent5"/>
                </a:solidFill>
              </a:rPr>
              <a:t>x</a:t>
            </a:r>
            <a:r>
              <a:rPr lang="en-US" dirty="0">
                <a:solidFill>
                  <a:schemeClr val="accent4"/>
                </a:solidFill>
              </a:rPr>
              <a:t> is </a:t>
            </a:r>
            <a:r>
              <a:rPr lang="en-US" i="1" dirty="0">
                <a:solidFill>
                  <a:schemeClr val="accent5"/>
                </a:solidFill>
              </a:rPr>
              <a:t>f</a:t>
            </a:r>
            <a:r>
              <a:rPr lang="en-US" dirty="0">
                <a:solidFill>
                  <a:schemeClr val="accent5"/>
                </a:solidFill>
              </a:rPr>
              <a:t>(</a:t>
            </a:r>
            <a:r>
              <a:rPr lang="en-US" i="1" dirty="0">
                <a:solidFill>
                  <a:schemeClr val="accent5"/>
                </a:solidFill>
              </a:rPr>
              <a:t>x</a:t>
            </a:r>
            <a:r>
              <a:rPr lang="en-US" dirty="0">
                <a:solidFill>
                  <a:schemeClr val="accent5"/>
                </a:solidFill>
              </a:rPr>
              <a:t>)</a:t>
            </a:r>
            <a:r>
              <a:rPr lang="en-US" dirty="0">
                <a:solidFill>
                  <a:schemeClr val="accent4"/>
                </a:solidFill>
              </a:rPr>
              <a:t> some value of interest </a:t>
            </a:r>
            <a:r>
              <a:rPr lang="en-US" i="1" dirty="0">
                <a:solidFill>
                  <a:schemeClr val="accent5"/>
                </a:solidFill>
              </a:rPr>
              <a:t>a</a:t>
            </a:r>
            <a:r>
              <a:rPr lang="en-US" dirty="0">
                <a:solidFill>
                  <a:schemeClr val="accent4"/>
                </a:solidFill>
              </a:rPr>
              <a:t>?</a:t>
            </a:r>
          </a:p>
          <a:p>
            <a:pPr marL="0" indent="0" algn="ctr">
              <a:buNone/>
            </a:pPr>
            <a:r>
              <a:rPr lang="en-US" dirty="0">
                <a:solidFill>
                  <a:schemeClr val="tx2"/>
                </a:solidFill>
              </a:rPr>
              <a:t>reduces to</a:t>
            </a:r>
          </a:p>
          <a:p>
            <a:r>
              <a:rPr lang="en-US" dirty="0">
                <a:solidFill>
                  <a:schemeClr val="accent4"/>
                </a:solidFill>
              </a:rPr>
              <a:t>At what value of </a:t>
            </a:r>
            <a:r>
              <a:rPr lang="en-US" i="1" dirty="0">
                <a:solidFill>
                  <a:schemeClr val="accent5"/>
                </a:solidFill>
              </a:rPr>
              <a:t>x</a:t>
            </a:r>
            <a:r>
              <a:rPr lang="en-US" dirty="0">
                <a:solidFill>
                  <a:schemeClr val="accent4"/>
                </a:solidFill>
              </a:rPr>
              <a:t> is </a:t>
            </a:r>
            <a:r>
              <a:rPr lang="en-US" i="1" dirty="0">
                <a:solidFill>
                  <a:schemeClr val="accent5"/>
                </a:solidFill>
              </a:rPr>
              <a:t>f</a:t>
            </a:r>
            <a:r>
              <a:rPr lang="en-US" dirty="0">
                <a:solidFill>
                  <a:schemeClr val="accent5"/>
                </a:solidFill>
              </a:rPr>
              <a:t>(</a:t>
            </a:r>
            <a:r>
              <a:rPr lang="en-US" i="1" dirty="0">
                <a:solidFill>
                  <a:schemeClr val="accent5"/>
                </a:solidFill>
              </a:rPr>
              <a:t>x</a:t>
            </a:r>
            <a:r>
              <a:rPr lang="en-US" dirty="0">
                <a:solidFill>
                  <a:schemeClr val="accent5"/>
                </a:solidFill>
              </a:rPr>
              <a:t>) – </a:t>
            </a:r>
            <a:r>
              <a:rPr lang="en-US" i="1" dirty="0">
                <a:solidFill>
                  <a:schemeClr val="accent5"/>
                </a:solidFill>
              </a:rPr>
              <a:t>a</a:t>
            </a:r>
            <a:r>
              <a:rPr lang="en-US" dirty="0">
                <a:solidFill>
                  <a:schemeClr val="accent5"/>
                </a:solidFill>
              </a:rPr>
              <a:t> = 0</a:t>
            </a:r>
            <a:r>
              <a:rPr lang="en-US" dirty="0">
                <a:solidFill>
                  <a:schemeClr val="accent4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178047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6F70C0-9BD2-2C46-9A5E-DC42E8BF2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Brent’s method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BF7A9F-87F4-2F43-87CD-C4F401129B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real workhorse</a:t>
            </a:r>
          </a:p>
          <a:p>
            <a:r>
              <a:rPr lang="en-US" dirty="0"/>
              <a:t>Used in most “package” root finders</a:t>
            </a:r>
          </a:p>
        </p:txBody>
      </p:sp>
    </p:spTree>
    <p:extLst>
      <p:ext uri="{BB962C8B-B14F-4D97-AF65-F5344CB8AC3E}">
        <p14:creationId xmlns:p14="http://schemas.microsoft.com/office/powerpoint/2010/main" val="5128210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6F70C0-9BD2-2C46-9A5E-DC42E8BF2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Brent’s method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BF7A9F-87F4-2F43-87CD-C4F401129B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Begins with root bracketed</a:t>
            </a:r>
          </a:p>
          <a:p>
            <a:pPr marL="0" indent="0">
              <a:buNone/>
            </a:pPr>
            <a:r>
              <a:rPr lang="en-US" dirty="0"/>
              <a:t>Evaluates 3 </a:t>
            </a:r>
            <a:r>
              <a:rPr lang="en-US" i="1" dirty="0"/>
              <a:t>x</a:t>
            </a:r>
            <a:r>
              <a:rPr lang="en-US" dirty="0"/>
              <a:t> values</a:t>
            </a:r>
          </a:p>
          <a:p>
            <a:pPr marL="0" indent="0">
              <a:buNone/>
            </a:pPr>
            <a:r>
              <a:rPr lang="en-US" dirty="0"/>
              <a:t>Estimates root </a:t>
            </a:r>
          </a:p>
          <a:p>
            <a:pPr lvl="1"/>
            <a:r>
              <a:rPr lang="en-US" dirty="0"/>
              <a:t>by inverse quadratic interpolation</a:t>
            </a:r>
          </a:p>
          <a:p>
            <a:pPr lvl="1"/>
            <a:r>
              <a:rPr lang="en-US" dirty="0"/>
              <a:t>or by secant method</a:t>
            </a:r>
          </a:p>
          <a:p>
            <a:pPr lvl="1"/>
            <a:r>
              <a:rPr lang="en-US" dirty="0"/>
              <a:t>or by bisection</a:t>
            </a:r>
          </a:p>
        </p:txBody>
      </p:sp>
    </p:spTree>
    <p:extLst>
      <p:ext uri="{BB962C8B-B14F-4D97-AF65-F5344CB8AC3E}">
        <p14:creationId xmlns:p14="http://schemas.microsoft.com/office/powerpoint/2010/main" val="18814262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0D2A6F-E043-0A48-8996-E023DFCB3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Brent’s method advantages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919A9A-2C02-F247-8B2E-126A91DD81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Robust and fast</a:t>
            </a:r>
          </a:p>
          <a:p>
            <a:r>
              <a:rPr lang="en-US" dirty="0"/>
              <a:t>Does not require derivative</a:t>
            </a:r>
          </a:p>
          <a:p>
            <a:r>
              <a:rPr lang="en-US" dirty="0"/>
              <a:t>Available in libraries</a:t>
            </a:r>
          </a:p>
        </p:txBody>
      </p:sp>
    </p:spTree>
    <p:extLst>
      <p:ext uri="{BB962C8B-B14F-4D97-AF65-F5344CB8AC3E}">
        <p14:creationId xmlns:p14="http://schemas.microsoft.com/office/powerpoint/2010/main" val="9939107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21BC05-D7F5-8E4C-A276-6E82B319A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Brent’s method disadvantages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5CCD9-94E4-3E44-89DF-EF80095CCF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Under optimal conditions, Newton’s method is faster</a:t>
            </a:r>
          </a:p>
          <a:p>
            <a:r>
              <a:rPr lang="en-US" dirty="0"/>
              <a:t>More difficult to code</a:t>
            </a:r>
          </a:p>
        </p:txBody>
      </p:sp>
    </p:spTree>
    <p:extLst>
      <p:ext uri="{BB962C8B-B14F-4D97-AF65-F5344CB8AC3E}">
        <p14:creationId xmlns:p14="http://schemas.microsoft.com/office/powerpoint/2010/main" val="300471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A2F19-DA75-4743-8978-AEEEC56DD9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Solvers </a:t>
            </a:r>
            <a:r>
              <a:rPr lang="en-US"/>
              <a:t>in </a:t>
            </a:r>
            <a:r>
              <a:rPr lang="en-US" dirty="0"/>
              <a:t>L</a:t>
            </a:r>
            <a:r>
              <a:rPr lang="en-US"/>
              <a:t>ibraries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5DBF449-9BCB-D342-A599-BE37CA6B43C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637441"/>
              </p:ext>
            </p:extLst>
          </p:nvPr>
        </p:nvGraphicFramePr>
        <p:xfrm>
          <a:off x="457200" y="1600200"/>
          <a:ext cx="8229600" cy="143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1800">
                  <a:extLst>
                    <a:ext uri="{9D8B030D-6E8A-4147-A177-3AD203B41FA5}">
                      <a16:colId xmlns:a16="http://schemas.microsoft.com/office/drawing/2014/main" val="3268452637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8667893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chemeClr val="tx2"/>
                          </a:solidFill>
                        </a:rPr>
                        <a:t>Library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chemeClr val="tx2"/>
                          </a:solidFill>
                        </a:rPr>
                        <a:t>Methods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3572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hlinkClick r:id="rId2"/>
                        </a:rPr>
                        <a:t>scipy.optimize.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/>
                        <a:t>brentq</a:t>
                      </a:r>
                      <a:r>
                        <a:rPr lang="en-US" sz="2400" dirty="0"/>
                        <a:t>, bisect, newton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300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/>
                        <a:t>numpy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roots (for roots of polynomials)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21503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776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517B8-8CCC-C74E-952A-8ACA69FCD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2F98ED-EF56-0645-BAE2-BDEF626412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can solve analytically for </a:t>
            </a:r>
            <a:r>
              <a:rPr lang="en-US" i="1" dirty="0">
                <a:solidFill>
                  <a:schemeClr val="accent2"/>
                </a:solidFill>
              </a:rPr>
              <a:t>x</a:t>
            </a:r>
            <a:r>
              <a:rPr lang="en-US" dirty="0"/>
              <a:t> as a function of </a:t>
            </a:r>
            <a:r>
              <a:rPr lang="en-US" i="1" dirty="0">
                <a:solidFill>
                  <a:schemeClr val="accent2"/>
                </a:solidFill>
              </a:rPr>
              <a:t>y</a:t>
            </a:r>
            <a:r>
              <a:rPr lang="en-US" dirty="0"/>
              <a:t>, do that.</a:t>
            </a:r>
          </a:p>
          <a:p>
            <a:pPr marL="0" indent="0" algn="ctr">
              <a:buNone/>
            </a:pPr>
            <a:r>
              <a:rPr lang="en-US" i="1" dirty="0">
                <a:solidFill>
                  <a:schemeClr val="accent4"/>
                </a:solidFill>
              </a:rPr>
              <a:t>y</a:t>
            </a:r>
            <a:r>
              <a:rPr lang="en-US" dirty="0">
                <a:solidFill>
                  <a:schemeClr val="accent4"/>
                </a:solidFill>
              </a:rPr>
              <a:t> = </a:t>
            </a:r>
            <a:r>
              <a:rPr lang="en-US" i="1" dirty="0">
                <a:solidFill>
                  <a:schemeClr val="accent4"/>
                </a:solidFill>
              </a:rPr>
              <a:t>f</a:t>
            </a:r>
            <a:r>
              <a:rPr lang="en-US" dirty="0">
                <a:solidFill>
                  <a:schemeClr val="accent4"/>
                </a:solidFill>
              </a:rPr>
              <a:t>(</a:t>
            </a:r>
            <a:r>
              <a:rPr lang="en-US" i="1" dirty="0">
                <a:solidFill>
                  <a:schemeClr val="accent4"/>
                </a:solidFill>
              </a:rPr>
              <a:t>x</a:t>
            </a:r>
            <a:r>
              <a:rPr lang="en-US" dirty="0">
                <a:solidFill>
                  <a:schemeClr val="accent4"/>
                </a:solidFill>
              </a:rPr>
              <a:t>)</a:t>
            </a:r>
            <a:br>
              <a:rPr lang="en-US" dirty="0">
                <a:solidFill>
                  <a:schemeClr val="accent4"/>
                </a:solidFill>
              </a:rPr>
            </a:br>
            <a:r>
              <a:rPr lang="en-US" i="1" dirty="0">
                <a:solidFill>
                  <a:schemeClr val="accent4"/>
                </a:solidFill>
              </a:rPr>
              <a:t>x</a:t>
            </a:r>
            <a:r>
              <a:rPr lang="en-US" dirty="0">
                <a:solidFill>
                  <a:schemeClr val="accent4"/>
                </a:solidFill>
              </a:rPr>
              <a:t> = </a:t>
            </a:r>
            <a:r>
              <a:rPr lang="en-US" i="1" dirty="0">
                <a:solidFill>
                  <a:schemeClr val="accent4"/>
                </a:solidFill>
              </a:rPr>
              <a:t>g</a:t>
            </a:r>
            <a:r>
              <a:rPr lang="en-US" dirty="0">
                <a:solidFill>
                  <a:schemeClr val="accent4"/>
                </a:solidFill>
              </a:rPr>
              <a:t>(</a:t>
            </a:r>
            <a:r>
              <a:rPr lang="en-US" i="1" dirty="0">
                <a:solidFill>
                  <a:schemeClr val="accent4"/>
                </a:solidFill>
              </a:rPr>
              <a:t>y</a:t>
            </a:r>
            <a:r>
              <a:rPr lang="en-US" dirty="0">
                <a:solidFill>
                  <a:schemeClr val="accent4"/>
                </a:solidFill>
              </a:rPr>
              <a:t>)</a:t>
            </a:r>
          </a:p>
          <a:p>
            <a:r>
              <a:rPr lang="en-US" dirty="0"/>
              <a:t>Then you get your solution by plug-and-chug in one step.</a:t>
            </a:r>
          </a:p>
          <a:p>
            <a:r>
              <a:rPr lang="en-US" dirty="0"/>
              <a:t>Otherwise, you have to </a:t>
            </a:r>
            <a:r>
              <a:rPr lang="en-US" dirty="0">
                <a:solidFill>
                  <a:schemeClr val="accent2"/>
                </a:solidFill>
              </a:rPr>
              <a:t>iterate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83799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BDB40-F92D-6C4C-BEDA-C3D3EC3AD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C6D0F6-52A4-944C-9630-D013A0CB09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Does a solution </a:t>
            </a:r>
            <a:r>
              <a:rPr lang="en-US" dirty="0">
                <a:solidFill>
                  <a:schemeClr val="accent2"/>
                </a:solidFill>
              </a:rPr>
              <a:t>exist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Do you know </a:t>
            </a:r>
            <a:r>
              <a:rPr lang="en-US" dirty="0">
                <a:solidFill>
                  <a:schemeClr val="accent2"/>
                </a:solidFill>
              </a:rPr>
              <a:t>how many</a:t>
            </a:r>
            <a:r>
              <a:rPr lang="en-US" dirty="0"/>
              <a:t>?</a:t>
            </a:r>
          </a:p>
          <a:p>
            <a:r>
              <a:rPr lang="en-US" dirty="0"/>
              <a:t>Do you know about </a:t>
            </a:r>
            <a:r>
              <a:rPr lang="en-US" dirty="0">
                <a:solidFill>
                  <a:schemeClr val="accent2"/>
                </a:solidFill>
              </a:rPr>
              <a:t>where</a:t>
            </a:r>
            <a:r>
              <a:rPr lang="en-US" dirty="0"/>
              <a:t> the solution(s) are? (</a:t>
            </a:r>
            <a:r>
              <a:rPr lang="en-US" dirty="0">
                <a:solidFill>
                  <a:schemeClr val="accent2"/>
                </a:solidFill>
              </a:rPr>
              <a:t>brackets</a:t>
            </a:r>
            <a:r>
              <a:rPr lang="en-US" dirty="0"/>
              <a:t>?)</a:t>
            </a:r>
          </a:p>
          <a:p>
            <a:r>
              <a:rPr lang="en-US" dirty="0"/>
              <a:t>Can you easily calculate the </a:t>
            </a:r>
            <a:r>
              <a:rPr lang="en-US" dirty="0">
                <a:solidFill>
                  <a:schemeClr val="accent2"/>
                </a:solidFill>
              </a:rPr>
              <a:t>derivative</a:t>
            </a:r>
            <a:r>
              <a:rPr lang="en-US" dirty="0"/>
              <a:t>?</a:t>
            </a:r>
          </a:p>
          <a:p>
            <a:r>
              <a:rPr lang="en-US" dirty="0"/>
              <a:t>Is the function </a:t>
            </a:r>
            <a:r>
              <a:rPr lang="en-US" dirty="0">
                <a:solidFill>
                  <a:schemeClr val="accent2"/>
                </a:solidFill>
              </a:rPr>
              <a:t>continuous</a:t>
            </a:r>
            <a:r>
              <a:rPr lang="en-US" dirty="0"/>
              <a:t>?</a:t>
            </a:r>
          </a:p>
          <a:p>
            <a:r>
              <a:rPr lang="en-US" dirty="0"/>
              <a:t>How </a:t>
            </a:r>
            <a:r>
              <a:rPr lang="en-US" dirty="0">
                <a:solidFill>
                  <a:schemeClr val="accent2"/>
                </a:solidFill>
              </a:rPr>
              <a:t>precise</a:t>
            </a:r>
            <a:r>
              <a:rPr lang="en-US" dirty="0"/>
              <a:t> do you need the answer?</a:t>
            </a:r>
          </a:p>
        </p:txBody>
      </p:sp>
    </p:spTree>
    <p:extLst>
      <p:ext uri="{BB962C8B-B14F-4D97-AF65-F5344CB8AC3E}">
        <p14:creationId xmlns:p14="http://schemas.microsoft.com/office/powerpoint/2010/main" val="3024853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2878D-AF65-2647-9284-883FC0BC3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Bisection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2A21B4FD-400D-7D4F-A6D3-44D33821F54F}"/>
              </a:ext>
            </a:extLst>
          </p:cNvPr>
          <p:cNvGrpSpPr/>
          <p:nvPr/>
        </p:nvGrpSpPr>
        <p:grpSpPr>
          <a:xfrm>
            <a:off x="605558" y="1279792"/>
            <a:ext cx="7845268" cy="4175550"/>
            <a:chOff x="605558" y="1279792"/>
            <a:chExt cx="7845268" cy="4175550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AEB3CA72-ECA6-954E-9604-DF6945D7CBD3}"/>
                </a:ext>
              </a:extLst>
            </p:cNvPr>
            <p:cNvCxnSpPr/>
            <p:nvPr/>
          </p:nvCxnSpPr>
          <p:spPr>
            <a:xfrm>
              <a:off x="990600" y="2438400"/>
              <a:ext cx="7239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85E20D8E-130E-6E43-863D-7AF3729B6E85}"/>
                </a:ext>
              </a:extLst>
            </p:cNvPr>
            <p:cNvSpPr txBox="1"/>
            <p:nvPr/>
          </p:nvSpPr>
          <p:spPr>
            <a:xfrm>
              <a:off x="605558" y="2176790"/>
              <a:ext cx="38504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/>
                <a:t>0</a:t>
              </a: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09B2DB48-D06D-EF47-A39F-F8A89B88E4C7}"/>
                </a:ext>
              </a:extLst>
            </p:cNvPr>
            <p:cNvSpPr/>
            <p:nvPr/>
          </p:nvSpPr>
          <p:spPr>
            <a:xfrm>
              <a:off x="1091381" y="1279792"/>
              <a:ext cx="7359445" cy="4175550"/>
            </a:xfrm>
            <a:custGeom>
              <a:avLst/>
              <a:gdLst>
                <a:gd name="connsiteX0" fmla="*/ 0 w 7359445"/>
                <a:gd name="connsiteY0" fmla="*/ 3244645 h 3834581"/>
                <a:gd name="connsiteX1" fmla="*/ 2182761 w 7359445"/>
                <a:gd name="connsiteY1" fmla="*/ 3834581 h 3834581"/>
                <a:gd name="connsiteX2" fmla="*/ 6061587 w 7359445"/>
                <a:gd name="connsiteY2" fmla="*/ 0 h 3834581"/>
                <a:gd name="connsiteX3" fmla="*/ 7359445 w 7359445"/>
                <a:gd name="connsiteY3" fmla="*/ 176981 h 3834581"/>
                <a:gd name="connsiteX4" fmla="*/ 7359445 w 7359445"/>
                <a:gd name="connsiteY4" fmla="*/ 176981 h 3834581"/>
                <a:gd name="connsiteX0" fmla="*/ 0 w 7359445"/>
                <a:gd name="connsiteY0" fmla="*/ 3244645 h 3849330"/>
                <a:gd name="connsiteX1" fmla="*/ 2168012 w 7359445"/>
                <a:gd name="connsiteY1" fmla="*/ 3849330 h 3849330"/>
                <a:gd name="connsiteX2" fmla="*/ 6061587 w 7359445"/>
                <a:gd name="connsiteY2" fmla="*/ 0 h 3849330"/>
                <a:gd name="connsiteX3" fmla="*/ 7359445 w 7359445"/>
                <a:gd name="connsiteY3" fmla="*/ 176981 h 3849330"/>
                <a:gd name="connsiteX4" fmla="*/ 7359445 w 7359445"/>
                <a:gd name="connsiteY4" fmla="*/ 176981 h 3849330"/>
                <a:gd name="connsiteX0" fmla="*/ 0 w 7359445"/>
                <a:gd name="connsiteY0" fmla="*/ 3244645 h 4014396"/>
                <a:gd name="connsiteX1" fmla="*/ 2168012 w 7359445"/>
                <a:gd name="connsiteY1" fmla="*/ 3849330 h 4014396"/>
                <a:gd name="connsiteX2" fmla="*/ 6061587 w 7359445"/>
                <a:gd name="connsiteY2" fmla="*/ 0 h 4014396"/>
                <a:gd name="connsiteX3" fmla="*/ 7359445 w 7359445"/>
                <a:gd name="connsiteY3" fmla="*/ 176981 h 4014396"/>
                <a:gd name="connsiteX4" fmla="*/ 7359445 w 7359445"/>
                <a:gd name="connsiteY4" fmla="*/ 176981 h 4014396"/>
                <a:gd name="connsiteX0" fmla="*/ 0 w 7359445"/>
                <a:gd name="connsiteY0" fmla="*/ 3245410 h 4015161"/>
                <a:gd name="connsiteX1" fmla="*/ 2168012 w 7359445"/>
                <a:gd name="connsiteY1" fmla="*/ 3850095 h 4015161"/>
                <a:gd name="connsiteX2" fmla="*/ 6061587 w 7359445"/>
                <a:gd name="connsiteY2" fmla="*/ 765 h 4015161"/>
                <a:gd name="connsiteX3" fmla="*/ 7359445 w 7359445"/>
                <a:gd name="connsiteY3" fmla="*/ 177746 h 4015161"/>
                <a:gd name="connsiteX4" fmla="*/ 7359445 w 7359445"/>
                <a:gd name="connsiteY4" fmla="*/ 177746 h 4015161"/>
                <a:gd name="connsiteX0" fmla="*/ 0 w 7359445"/>
                <a:gd name="connsiteY0" fmla="*/ 3245410 h 3996017"/>
                <a:gd name="connsiteX1" fmla="*/ 2168012 w 7359445"/>
                <a:gd name="connsiteY1" fmla="*/ 3850095 h 3996017"/>
                <a:gd name="connsiteX2" fmla="*/ 6061587 w 7359445"/>
                <a:gd name="connsiteY2" fmla="*/ 765 h 3996017"/>
                <a:gd name="connsiteX3" fmla="*/ 7359445 w 7359445"/>
                <a:gd name="connsiteY3" fmla="*/ 177746 h 3996017"/>
                <a:gd name="connsiteX4" fmla="*/ 7359445 w 7359445"/>
                <a:gd name="connsiteY4" fmla="*/ 177746 h 3996017"/>
                <a:gd name="connsiteX0" fmla="*/ 0 w 7359445"/>
                <a:gd name="connsiteY0" fmla="*/ 3255998 h 4006605"/>
                <a:gd name="connsiteX1" fmla="*/ 2168012 w 7359445"/>
                <a:gd name="connsiteY1" fmla="*/ 3860683 h 4006605"/>
                <a:gd name="connsiteX2" fmla="*/ 6061587 w 7359445"/>
                <a:gd name="connsiteY2" fmla="*/ 11353 h 4006605"/>
                <a:gd name="connsiteX3" fmla="*/ 7359445 w 7359445"/>
                <a:gd name="connsiteY3" fmla="*/ 188334 h 4006605"/>
                <a:gd name="connsiteX4" fmla="*/ 7359445 w 7359445"/>
                <a:gd name="connsiteY4" fmla="*/ 188334 h 4006605"/>
                <a:gd name="connsiteX0" fmla="*/ 0 w 7359445"/>
                <a:gd name="connsiteY0" fmla="*/ 3326848 h 4077455"/>
                <a:gd name="connsiteX1" fmla="*/ 2168012 w 7359445"/>
                <a:gd name="connsiteY1" fmla="*/ 3931533 h 4077455"/>
                <a:gd name="connsiteX2" fmla="*/ 6061587 w 7359445"/>
                <a:gd name="connsiteY2" fmla="*/ 82203 h 4077455"/>
                <a:gd name="connsiteX3" fmla="*/ 7359445 w 7359445"/>
                <a:gd name="connsiteY3" fmla="*/ 259184 h 4077455"/>
                <a:gd name="connsiteX4" fmla="*/ 7359445 w 7359445"/>
                <a:gd name="connsiteY4" fmla="*/ 259184 h 4077455"/>
                <a:gd name="connsiteX0" fmla="*/ 0 w 7359445"/>
                <a:gd name="connsiteY0" fmla="*/ 3307018 h 4057625"/>
                <a:gd name="connsiteX1" fmla="*/ 2168012 w 7359445"/>
                <a:gd name="connsiteY1" fmla="*/ 3911703 h 4057625"/>
                <a:gd name="connsiteX2" fmla="*/ 6061587 w 7359445"/>
                <a:gd name="connsiteY2" fmla="*/ 62373 h 4057625"/>
                <a:gd name="connsiteX3" fmla="*/ 7359445 w 7359445"/>
                <a:gd name="connsiteY3" fmla="*/ 239354 h 4057625"/>
                <a:gd name="connsiteX4" fmla="*/ 7359445 w 7359445"/>
                <a:gd name="connsiteY4" fmla="*/ 239354 h 4057625"/>
                <a:gd name="connsiteX0" fmla="*/ 0 w 7359445"/>
                <a:gd name="connsiteY0" fmla="*/ 3326661 h 4077268"/>
                <a:gd name="connsiteX1" fmla="*/ 2168012 w 7359445"/>
                <a:gd name="connsiteY1" fmla="*/ 3931346 h 4077268"/>
                <a:gd name="connsiteX2" fmla="*/ 6061587 w 7359445"/>
                <a:gd name="connsiteY2" fmla="*/ 82016 h 4077268"/>
                <a:gd name="connsiteX3" fmla="*/ 7359445 w 7359445"/>
                <a:gd name="connsiteY3" fmla="*/ 258997 h 4077268"/>
                <a:gd name="connsiteX4" fmla="*/ 7359445 w 7359445"/>
                <a:gd name="connsiteY4" fmla="*/ 258997 h 4077268"/>
                <a:gd name="connsiteX0" fmla="*/ 0 w 7359445"/>
                <a:gd name="connsiteY0" fmla="*/ 3424943 h 4175550"/>
                <a:gd name="connsiteX1" fmla="*/ 2168012 w 7359445"/>
                <a:gd name="connsiteY1" fmla="*/ 4029628 h 4175550"/>
                <a:gd name="connsiteX2" fmla="*/ 6061587 w 7359445"/>
                <a:gd name="connsiteY2" fmla="*/ 180298 h 4175550"/>
                <a:gd name="connsiteX3" fmla="*/ 7359445 w 7359445"/>
                <a:gd name="connsiteY3" fmla="*/ 357279 h 4175550"/>
                <a:gd name="connsiteX4" fmla="*/ 7359445 w 7359445"/>
                <a:gd name="connsiteY4" fmla="*/ 357279 h 4175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359445" h="4175550">
                  <a:moveTo>
                    <a:pt x="0" y="3424943"/>
                  </a:moveTo>
                  <a:cubicBezTo>
                    <a:pt x="973394" y="3434775"/>
                    <a:pt x="1157747" y="4570402"/>
                    <a:pt x="2168012" y="4029628"/>
                  </a:cubicBezTo>
                  <a:cubicBezTo>
                    <a:pt x="3178277" y="3488854"/>
                    <a:pt x="5363498" y="563755"/>
                    <a:pt x="6061587" y="180298"/>
                  </a:cubicBezTo>
                  <a:cubicBezTo>
                    <a:pt x="6759676" y="-203159"/>
                    <a:pt x="7015316" y="106556"/>
                    <a:pt x="7359445" y="357279"/>
                  </a:cubicBezTo>
                  <a:lnTo>
                    <a:pt x="7359445" y="357279"/>
                  </a:lnTo>
                </a:path>
              </a:pathLst>
            </a:custGeom>
            <a:noFill/>
            <a:ln w="5715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A05EC82-5237-0E42-815D-456634917AE9}"/>
              </a:ext>
            </a:extLst>
          </p:cNvPr>
          <p:cNvCxnSpPr/>
          <p:nvPr/>
        </p:nvCxnSpPr>
        <p:spPr>
          <a:xfrm>
            <a:off x="1828800" y="1600200"/>
            <a:ext cx="0" cy="441960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05E723F-D552-D94C-AB11-AFA752F5DE55}"/>
              </a:ext>
            </a:extLst>
          </p:cNvPr>
          <p:cNvCxnSpPr/>
          <p:nvPr/>
        </p:nvCxnSpPr>
        <p:spPr>
          <a:xfrm>
            <a:off x="7750629" y="1600200"/>
            <a:ext cx="0" cy="441960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63229DE-848D-4A4F-99BE-7F09B7CA8689}"/>
              </a:ext>
            </a:extLst>
          </p:cNvPr>
          <p:cNvCxnSpPr>
            <a:cxnSpLocks/>
          </p:cNvCxnSpPr>
          <p:nvPr/>
        </p:nvCxnSpPr>
        <p:spPr>
          <a:xfrm>
            <a:off x="4804229" y="1600200"/>
            <a:ext cx="0" cy="441960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751CC5FB-0339-8E4A-9D94-9D30F2A195F4}"/>
              </a:ext>
            </a:extLst>
          </p:cNvPr>
          <p:cNvCxnSpPr/>
          <p:nvPr/>
        </p:nvCxnSpPr>
        <p:spPr>
          <a:xfrm>
            <a:off x="6270172" y="1600200"/>
            <a:ext cx="0" cy="441960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15A8ABC-054C-1A45-84BD-512E3A63C873}"/>
              </a:ext>
            </a:extLst>
          </p:cNvPr>
          <p:cNvCxnSpPr>
            <a:cxnSpLocks/>
          </p:cNvCxnSpPr>
          <p:nvPr/>
        </p:nvCxnSpPr>
        <p:spPr>
          <a:xfrm>
            <a:off x="5544458" y="1600200"/>
            <a:ext cx="0" cy="441960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99DAE7B8-B9C5-0947-B27A-78886B44D915}"/>
              </a:ext>
            </a:extLst>
          </p:cNvPr>
          <p:cNvCxnSpPr/>
          <p:nvPr/>
        </p:nvCxnSpPr>
        <p:spPr>
          <a:xfrm>
            <a:off x="5921829" y="1600200"/>
            <a:ext cx="0" cy="441960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3B13AEEF-84A5-1446-AD08-0ED3869418E4}"/>
              </a:ext>
            </a:extLst>
          </p:cNvPr>
          <p:cNvCxnSpPr/>
          <p:nvPr/>
        </p:nvCxnSpPr>
        <p:spPr>
          <a:xfrm>
            <a:off x="6092517" y="1600200"/>
            <a:ext cx="0" cy="441960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3600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805C08-AEF5-0349-B84B-4837EC7939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Bisection algorithm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729B2D-BC68-144E-9D83-BAB41575C1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Start with two </a:t>
            </a:r>
            <a:r>
              <a:rPr lang="en-US" i="1" dirty="0"/>
              <a:t>x</a:t>
            </a:r>
            <a:r>
              <a:rPr lang="en-US" dirty="0"/>
              <a:t> values, </a:t>
            </a:r>
            <a:r>
              <a:rPr lang="en-US" i="1" dirty="0">
                <a:solidFill>
                  <a:schemeClr val="accent3"/>
                </a:solidFill>
              </a:rPr>
              <a:t>a</a:t>
            </a:r>
            <a:r>
              <a:rPr lang="en-US" dirty="0"/>
              <a:t> and </a:t>
            </a:r>
            <a:r>
              <a:rPr lang="en-US" i="1" dirty="0">
                <a:solidFill>
                  <a:schemeClr val="accent3"/>
                </a:solidFill>
              </a:rPr>
              <a:t>b</a:t>
            </a:r>
            <a:r>
              <a:rPr lang="en-US" dirty="0"/>
              <a:t>, such that </a:t>
            </a:r>
            <a:r>
              <a:rPr lang="en-US" i="1" dirty="0">
                <a:solidFill>
                  <a:schemeClr val="accent3"/>
                </a:solidFill>
              </a:rPr>
              <a:t>f</a:t>
            </a:r>
            <a:r>
              <a:rPr lang="en-US" dirty="0">
                <a:solidFill>
                  <a:schemeClr val="accent3"/>
                </a:solidFill>
              </a:rPr>
              <a:t>(</a:t>
            </a:r>
            <a:r>
              <a:rPr lang="en-US" i="1" dirty="0">
                <a:solidFill>
                  <a:schemeClr val="accent3"/>
                </a:solidFill>
              </a:rPr>
              <a:t>a</a:t>
            </a:r>
            <a:r>
              <a:rPr lang="en-US" dirty="0">
                <a:solidFill>
                  <a:schemeClr val="accent3"/>
                </a:solidFill>
              </a:rPr>
              <a:t>)</a:t>
            </a:r>
            <a:r>
              <a:rPr lang="en-US" dirty="0"/>
              <a:t> and </a:t>
            </a:r>
            <a:r>
              <a:rPr lang="en-US" i="1" dirty="0">
                <a:solidFill>
                  <a:schemeClr val="accent3"/>
                </a:solidFill>
              </a:rPr>
              <a:t>f</a:t>
            </a:r>
            <a:r>
              <a:rPr lang="en-US" dirty="0">
                <a:solidFill>
                  <a:schemeClr val="accent3"/>
                </a:solidFill>
              </a:rPr>
              <a:t>(</a:t>
            </a:r>
            <a:r>
              <a:rPr lang="en-US" i="1" dirty="0">
                <a:solidFill>
                  <a:schemeClr val="accent3"/>
                </a:solidFill>
              </a:rPr>
              <a:t>b</a:t>
            </a:r>
            <a:r>
              <a:rPr lang="en-US" dirty="0">
                <a:solidFill>
                  <a:schemeClr val="accent3"/>
                </a:solidFill>
              </a:rPr>
              <a:t>)</a:t>
            </a:r>
            <a:r>
              <a:rPr lang="en-US" dirty="0"/>
              <a:t> have opposite signs.</a:t>
            </a:r>
          </a:p>
          <a:p>
            <a:pPr marL="0" indent="0">
              <a:buNone/>
            </a:pPr>
            <a:r>
              <a:rPr lang="en-US" dirty="0"/>
              <a:t>Until satisfied:</a:t>
            </a:r>
          </a:p>
          <a:p>
            <a:pPr marL="466725" indent="0">
              <a:buNone/>
            </a:pPr>
            <a:r>
              <a:rPr lang="en-US" dirty="0"/>
              <a:t>Bisect the interval: </a:t>
            </a:r>
            <a:r>
              <a:rPr lang="en-US" i="1" dirty="0">
                <a:solidFill>
                  <a:schemeClr val="accent3"/>
                </a:solidFill>
              </a:rPr>
              <a:t>c</a:t>
            </a:r>
            <a:r>
              <a:rPr lang="en-US" dirty="0">
                <a:solidFill>
                  <a:schemeClr val="accent3"/>
                </a:solidFill>
              </a:rPr>
              <a:t> = (</a:t>
            </a:r>
            <a:r>
              <a:rPr lang="en-US" i="1" dirty="0" err="1">
                <a:solidFill>
                  <a:schemeClr val="accent3"/>
                </a:solidFill>
              </a:rPr>
              <a:t>a</a:t>
            </a:r>
            <a:r>
              <a:rPr lang="en-US" dirty="0" err="1">
                <a:solidFill>
                  <a:schemeClr val="accent3"/>
                </a:solidFill>
              </a:rPr>
              <a:t>+</a:t>
            </a:r>
            <a:r>
              <a:rPr lang="en-US" i="1" dirty="0" err="1">
                <a:solidFill>
                  <a:schemeClr val="accent3"/>
                </a:solidFill>
              </a:rPr>
              <a:t>b</a:t>
            </a:r>
            <a:r>
              <a:rPr lang="en-US" dirty="0">
                <a:solidFill>
                  <a:schemeClr val="accent3"/>
                </a:solidFill>
              </a:rPr>
              <a:t>)/2</a:t>
            </a:r>
          </a:p>
          <a:p>
            <a:pPr marL="466725" indent="0">
              <a:buNone/>
            </a:pPr>
            <a:r>
              <a:rPr lang="en-US" dirty="0"/>
              <a:t>Replace the bracket whose </a:t>
            </a:r>
            <a:r>
              <a:rPr lang="en-US" i="1" dirty="0">
                <a:solidFill>
                  <a:schemeClr val="accent3"/>
                </a:solidFill>
              </a:rPr>
              <a:t>f</a:t>
            </a:r>
            <a:r>
              <a:rPr lang="en-US" dirty="0">
                <a:solidFill>
                  <a:schemeClr val="accent3"/>
                </a:solidFill>
              </a:rPr>
              <a:t>(</a:t>
            </a:r>
            <a:r>
              <a:rPr lang="en-US" i="1" dirty="0">
                <a:solidFill>
                  <a:schemeClr val="accent3"/>
                </a:solidFill>
              </a:rPr>
              <a:t>x</a:t>
            </a:r>
            <a:r>
              <a:rPr lang="en-US" dirty="0">
                <a:solidFill>
                  <a:schemeClr val="accent3"/>
                </a:solidFill>
              </a:rPr>
              <a:t>)</a:t>
            </a:r>
            <a:r>
              <a:rPr lang="en-US" dirty="0"/>
              <a:t> has the same sign as </a:t>
            </a:r>
            <a:r>
              <a:rPr lang="en-US" i="1" dirty="0">
                <a:solidFill>
                  <a:schemeClr val="accent3"/>
                </a:solidFill>
              </a:rPr>
              <a:t>f</a:t>
            </a:r>
            <a:r>
              <a:rPr lang="en-US" dirty="0">
                <a:solidFill>
                  <a:schemeClr val="accent3"/>
                </a:solidFill>
              </a:rPr>
              <a:t>(</a:t>
            </a:r>
            <a:r>
              <a:rPr lang="en-US" i="1" dirty="0">
                <a:solidFill>
                  <a:schemeClr val="accent3"/>
                </a:solidFill>
              </a:rPr>
              <a:t>c</a:t>
            </a:r>
            <a:r>
              <a:rPr lang="en-US" dirty="0">
                <a:solidFill>
                  <a:schemeClr val="accent3"/>
                </a:solidFill>
              </a:rPr>
              <a:t>)</a:t>
            </a:r>
            <a:r>
              <a:rPr lang="en-US" dirty="0"/>
              <a:t> with </a:t>
            </a:r>
            <a:r>
              <a:rPr lang="en-US" i="1" dirty="0">
                <a:solidFill>
                  <a:schemeClr val="accent3"/>
                </a:solidFill>
              </a:rPr>
              <a:t>c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18743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C5467D-808B-0843-9898-B36E30934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Bisection advantages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B44D31-7CD1-3046-ACD1-FEE6F3ED31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Rock solid, </a:t>
            </a:r>
            <a:r>
              <a:rPr lang="en-US" dirty="0">
                <a:solidFill>
                  <a:schemeClr val="accent2"/>
                </a:solidFill>
              </a:rPr>
              <a:t>cannot fail</a:t>
            </a:r>
            <a:br>
              <a:rPr lang="en-US" dirty="0">
                <a:solidFill>
                  <a:schemeClr val="accent2"/>
                </a:solidFill>
              </a:rPr>
            </a:br>
            <a:r>
              <a:rPr lang="en-US" dirty="0">
                <a:solidFill>
                  <a:schemeClr val="tx2"/>
                </a:solidFill>
              </a:rPr>
              <a:t>(unless </a:t>
            </a:r>
            <a:r>
              <a:rPr lang="en-US" i="1" dirty="0">
                <a:solidFill>
                  <a:schemeClr val="tx2"/>
                </a:solidFill>
              </a:rPr>
              <a:t>f</a:t>
            </a:r>
            <a:r>
              <a:rPr lang="en-US" dirty="0">
                <a:solidFill>
                  <a:schemeClr val="tx2"/>
                </a:solidFill>
              </a:rPr>
              <a:t>(</a:t>
            </a:r>
            <a:r>
              <a:rPr lang="en-US" i="1" dirty="0">
                <a:solidFill>
                  <a:schemeClr val="tx2"/>
                </a:solidFill>
              </a:rPr>
              <a:t>x</a:t>
            </a:r>
            <a:r>
              <a:rPr lang="en-US" dirty="0">
                <a:solidFill>
                  <a:schemeClr val="tx2"/>
                </a:solidFill>
              </a:rPr>
              <a:t>) call fails)</a:t>
            </a:r>
            <a:endParaRPr lang="en-US" dirty="0">
              <a:solidFill>
                <a:schemeClr val="accent2"/>
              </a:solidFill>
            </a:endParaRPr>
          </a:p>
          <a:p>
            <a:r>
              <a:rPr lang="en-US" dirty="0"/>
              <a:t>Converges even if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 is not continuous over the interval</a:t>
            </a:r>
          </a:p>
          <a:p>
            <a:r>
              <a:rPr lang="en-US" dirty="0"/>
              <a:t>It’s cheap </a:t>
            </a:r>
          </a:p>
          <a:p>
            <a:pPr lvl="1"/>
            <a:r>
              <a:rPr lang="en-US" dirty="0"/>
              <a:t>Doesn’t require many calls to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Doesn’t need a derivative</a:t>
            </a:r>
          </a:p>
        </p:txBody>
      </p:sp>
    </p:spTree>
    <p:extLst>
      <p:ext uri="{BB962C8B-B14F-4D97-AF65-F5344CB8AC3E}">
        <p14:creationId xmlns:p14="http://schemas.microsoft.com/office/powerpoint/2010/main" val="3248938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B670E-A677-BD4F-B9FC-7E170F42A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Bisection disadvantages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57CA39-FBF7-B04B-90C2-33D99F1338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It’s slow compared to other procedures</a:t>
            </a:r>
          </a:p>
          <a:p>
            <a:r>
              <a:rPr lang="en-US" dirty="0"/>
              <a:t>Interval must be bracketed</a:t>
            </a:r>
          </a:p>
        </p:txBody>
      </p:sp>
    </p:spTree>
    <p:extLst>
      <p:ext uri="{BB962C8B-B14F-4D97-AF65-F5344CB8AC3E}">
        <p14:creationId xmlns:p14="http://schemas.microsoft.com/office/powerpoint/2010/main" val="36884905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750A31-DAA2-E343-AE08-C0535EDE9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Newton’s method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217E14F1-6EFB-F945-8C1A-5448A5987B03}"/>
              </a:ext>
            </a:extLst>
          </p:cNvPr>
          <p:cNvGrpSpPr/>
          <p:nvPr/>
        </p:nvGrpSpPr>
        <p:grpSpPr>
          <a:xfrm>
            <a:off x="605558" y="1279792"/>
            <a:ext cx="7845268" cy="4175550"/>
            <a:chOff x="605558" y="1279792"/>
            <a:chExt cx="7845268" cy="4175550"/>
          </a:xfrm>
        </p:grpSpPr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D7D94BB6-9388-B347-B744-6F38B1DE3E8C}"/>
                </a:ext>
              </a:extLst>
            </p:cNvPr>
            <p:cNvCxnSpPr/>
            <p:nvPr/>
          </p:nvCxnSpPr>
          <p:spPr>
            <a:xfrm>
              <a:off x="990600" y="2438400"/>
              <a:ext cx="7239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795187C-0BB2-7C4D-B05F-6E7CC5FA6A64}"/>
                </a:ext>
              </a:extLst>
            </p:cNvPr>
            <p:cNvSpPr txBox="1"/>
            <p:nvPr/>
          </p:nvSpPr>
          <p:spPr>
            <a:xfrm>
              <a:off x="605558" y="2176790"/>
              <a:ext cx="38504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/>
                <a:t>0</a:t>
              </a: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827E4880-21EE-BF4F-A78E-C6ADF47577EA}"/>
                </a:ext>
              </a:extLst>
            </p:cNvPr>
            <p:cNvSpPr/>
            <p:nvPr/>
          </p:nvSpPr>
          <p:spPr>
            <a:xfrm>
              <a:off x="1091381" y="1279792"/>
              <a:ext cx="7359445" cy="4175550"/>
            </a:xfrm>
            <a:custGeom>
              <a:avLst/>
              <a:gdLst>
                <a:gd name="connsiteX0" fmla="*/ 0 w 7359445"/>
                <a:gd name="connsiteY0" fmla="*/ 3244645 h 3834581"/>
                <a:gd name="connsiteX1" fmla="*/ 2182761 w 7359445"/>
                <a:gd name="connsiteY1" fmla="*/ 3834581 h 3834581"/>
                <a:gd name="connsiteX2" fmla="*/ 6061587 w 7359445"/>
                <a:gd name="connsiteY2" fmla="*/ 0 h 3834581"/>
                <a:gd name="connsiteX3" fmla="*/ 7359445 w 7359445"/>
                <a:gd name="connsiteY3" fmla="*/ 176981 h 3834581"/>
                <a:gd name="connsiteX4" fmla="*/ 7359445 w 7359445"/>
                <a:gd name="connsiteY4" fmla="*/ 176981 h 3834581"/>
                <a:gd name="connsiteX0" fmla="*/ 0 w 7359445"/>
                <a:gd name="connsiteY0" fmla="*/ 3244645 h 3849330"/>
                <a:gd name="connsiteX1" fmla="*/ 2168012 w 7359445"/>
                <a:gd name="connsiteY1" fmla="*/ 3849330 h 3849330"/>
                <a:gd name="connsiteX2" fmla="*/ 6061587 w 7359445"/>
                <a:gd name="connsiteY2" fmla="*/ 0 h 3849330"/>
                <a:gd name="connsiteX3" fmla="*/ 7359445 w 7359445"/>
                <a:gd name="connsiteY3" fmla="*/ 176981 h 3849330"/>
                <a:gd name="connsiteX4" fmla="*/ 7359445 w 7359445"/>
                <a:gd name="connsiteY4" fmla="*/ 176981 h 3849330"/>
                <a:gd name="connsiteX0" fmla="*/ 0 w 7359445"/>
                <a:gd name="connsiteY0" fmla="*/ 3244645 h 4014396"/>
                <a:gd name="connsiteX1" fmla="*/ 2168012 w 7359445"/>
                <a:gd name="connsiteY1" fmla="*/ 3849330 h 4014396"/>
                <a:gd name="connsiteX2" fmla="*/ 6061587 w 7359445"/>
                <a:gd name="connsiteY2" fmla="*/ 0 h 4014396"/>
                <a:gd name="connsiteX3" fmla="*/ 7359445 w 7359445"/>
                <a:gd name="connsiteY3" fmla="*/ 176981 h 4014396"/>
                <a:gd name="connsiteX4" fmla="*/ 7359445 w 7359445"/>
                <a:gd name="connsiteY4" fmla="*/ 176981 h 4014396"/>
                <a:gd name="connsiteX0" fmla="*/ 0 w 7359445"/>
                <a:gd name="connsiteY0" fmla="*/ 3245410 h 4015161"/>
                <a:gd name="connsiteX1" fmla="*/ 2168012 w 7359445"/>
                <a:gd name="connsiteY1" fmla="*/ 3850095 h 4015161"/>
                <a:gd name="connsiteX2" fmla="*/ 6061587 w 7359445"/>
                <a:gd name="connsiteY2" fmla="*/ 765 h 4015161"/>
                <a:gd name="connsiteX3" fmla="*/ 7359445 w 7359445"/>
                <a:gd name="connsiteY3" fmla="*/ 177746 h 4015161"/>
                <a:gd name="connsiteX4" fmla="*/ 7359445 w 7359445"/>
                <a:gd name="connsiteY4" fmla="*/ 177746 h 4015161"/>
                <a:gd name="connsiteX0" fmla="*/ 0 w 7359445"/>
                <a:gd name="connsiteY0" fmla="*/ 3245410 h 3996017"/>
                <a:gd name="connsiteX1" fmla="*/ 2168012 w 7359445"/>
                <a:gd name="connsiteY1" fmla="*/ 3850095 h 3996017"/>
                <a:gd name="connsiteX2" fmla="*/ 6061587 w 7359445"/>
                <a:gd name="connsiteY2" fmla="*/ 765 h 3996017"/>
                <a:gd name="connsiteX3" fmla="*/ 7359445 w 7359445"/>
                <a:gd name="connsiteY3" fmla="*/ 177746 h 3996017"/>
                <a:gd name="connsiteX4" fmla="*/ 7359445 w 7359445"/>
                <a:gd name="connsiteY4" fmla="*/ 177746 h 3996017"/>
                <a:gd name="connsiteX0" fmla="*/ 0 w 7359445"/>
                <a:gd name="connsiteY0" fmla="*/ 3255998 h 4006605"/>
                <a:gd name="connsiteX1" fmla="*/ 2168012 w 7359445"/>
                <a:gd name="connsiteY1" fmla="*/ 3860683 h 4006605"/>
                <a:gd name="connsiteX2" fmla="*/ 6061587 w 7359445"/>
                <a:gd name="connsiteY2" fmla="*/ 11353 h 4006605"/>
                <a:gd name="connsiteX3" fmla="*/ 7359445 w 7359445"/>
                <a:gd name="connsiteY3" fmla="*/ 188334 h 4006605"/>
                <a:gd name="connsiteX4" fmla="*/ 7359445 w 7359445"/>
                <a:gd name="connsiteY4" fmla="*/ 188334 h 4006605"/>
                <a:gd name="connsiteX0" fmla="*/ 0 w 7359445"/>
                <a:gd name="connsiteY0" fmla="*/ 3326848 h 4077455"/>
                <a:gd name="connsiteX1" fmla="*/ 2168012 w 7359445"/>
                <a:gd name="connsiteY1" fmla="*/ 3931533 h 4077455"/>
                <a:gd name="connsiteX2" fmla="*/ 6061587 w 7359445"/>
                <a:gd name="connsiteY2" fmla="*/ 82203 h 4077455"/>
                <a:gd name="connsiteX3" fmla="*/ 7359445 w 7359445"/>
                <a:gd name="connsiteY3" fmla="*/ 259184 h 4077455"/>
                <a:gd name="connsiteX4" fmla="*/ 7359445 w 7359445"/>
                <a:gd name="connsiteY4" fmla="*/ 259184 h 4077455"/>
                <a:gd name="connsiteX0" fmla="*/ 0 w 7359445"/>
                <a:gd name="connsiteY0" fmla="*/ 3307018 h 4057625"/>
                <a:gd name="connsiteX1" fmla="*/ 2168012 w 7359445"/>
                <a:gd name="connsiteY1" fmla="*/ 3911703 h 4057625"/>
                <a:gd name="connsiteX2" fmla="*/ 6061587 w 7359445"/>
                <a:gd name="connsiteY2" fmla="*/ 62373 h 4057625"/>
                <a:gd name="connsiteX3" fmla="*/ 7359445 w 7359445"/>
                <a:gd name="connsiteY3" fmla="*/ 239354 h 4057625"/>
                <a:gd name="connsiteX4" fmla="*/ 7359445 w 7359445"/>
                <a:gd name="connsiteY4" fmla="*/ 239354 h 4057625"/>
                <a:gd name="connsiteX0" fmla="*/ 0 w 7359445"/>
                <a:gd name="connsiteY0" fmla="*/ 3326661 h 4077268"/>
                <a:gd name="connsiteX1" fmla="*/ 2168012 w 7359445"/>
                <a:gd name="connsiteY1" fmla="*/ 3931346 h 4077268"/>
                <a:gd name="connsiteX2" fmla="*/ 6061587 w 7359445"/>
                <a:gd name="connsiteY2" fmla="*/ 82016 h 4077268"/>
                <a:gd name="connsiteX3" fmla="*/ 7359445 w 7359445"/>
                <a:gd name="connsiteY3" fmla="*/ 258997 h 4077268"/>
                <a:gd name="connsiteX4" fmla="*/ 7359445 w 7359445"/>
                <a:gd name="connsiteY4" fmla="*/ 258997 h 4077268"/>
                <a:gd name="connsiteX0" fmla="*/ 0 w 7359445"/>
                <a:gd name="connsiteY0" fmla="*/ 3424943 h 4175550"/>
                <a:gd name="connsiteX1" fmla="*/ 2168012 w 7359445"/>
                <a:gd name="connsiteY1" fmla="*/ 4029628 h 4175550"/>
                <a:gd name="connsiteX2" fmla="*/ 6061587 w 7359445"/>
                <a:gd name="connsiteY2" fmla="*/ 180298 h 4175550"/>
                <a:gd name="connsiteX3" fmla="*/ 7359445 w 7359445"/>
                <a:gd name="connsiteY3" fmla="*/ 357279 h 4175550"/>
                <a:gd name="connsiteX4" fmla="*/ 7359445 w 7359445"/>
                <a:gd name="connsiteY4" fmla="*/ 357279 h 4175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359445" h="4175550">
                  <a:moveTo>
                    <a:pt x="0" y="3424943"/>
                  </a:moveTo>
                  <a:cubicBezTo>
                    <a:pt x="973394" y="3434775"/>
                    <a:pt x="1157747" y="4570402"/>
                    <a:pt x="2168012" y="4029628"/>
                  </a:cubicBezTo>
                  <a:cubicBezTo>
                    <a:pt x="3178277" y="3488854"/>
                    <a:pt x="5363498" y="563755"/>
                    <a:pt x="6061587" y="180298"/>
                  </a:cubicBezTo>
                  <a:cubicBezTo>
                    <a:pt x="6759676" y="-203159"/>
                    <a:pt x="7015316" y="106556"/>
                    <a:pt x="7359445" y="357279"/>
                  </a:cubicBezTo>
                  <a:lnTo>
                    <a:pt x="7359445" y="357279"/>
                  </a:lnTo>
                </a:path>
              </a:pathLst>
            </a:custGeom>
            <a:noFill/>
            <a:ln w="5715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Oval 6">
            <a:extLst>
              <a:ext uri="{FF2B5EF4-FFF2-40B4-BE49-F238E27FC236}">
                <a16:creationId xmlns:a16="http://schemas.microsoft.com/office/drawing/2014/main" id="{58EC9331-3F0A-C946-9AC8-A69E4EE6F0DE}"/>
              </a:ext>
            </a:extLst>
          </p:cNvPr>
          <p:cNvSpPr/>
          <p:nvPr/>
        </p:nvSpPr>
        <p:spPr>
          <a:xfrm>
            <a:off x="3657600" y="4892040"/>
            <a:ext cx="137160" cy="13716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5B448C6-6A70-914C-9319-F21170B080B8}"/>
              </a:ext>
            </a:extLst>
          </p:cNvPr>
          <p:cNvCxnSpPr>
            <a:cxnSpLocks/>
          </p:cNvCxnSpPr>
          <p:nvPr/>
        </p:nvCxnSpPr>
        <p:spPr>
          <a:xfrm flipV="1">
            <a:off x="2831804" y="2089298"/>
            <a:ext cx="4267200" cy="3657600"/>
          </a:xfrm>
          <a:prstGeom prst="line">
            <a:avLst/>
          </a:prstGeom>
          <a:ln w="28575">
            <a:solidFill>
              <a:schemeClr val="bg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77AEF71-880F-9440-A9F4-FF1468FD8A45}"/>
              </a:ext>
            </a:extLst>
          </p:cNvPr>
          <p:cNvCxnSpPr/>
          <p:nvPr/>
        </p:nvCxnSpPr>
        <p:spPr>
          <a:xfrm flipV="1">
            <a:off x="6705600" y="1524000"/>
            <a:ext cx="0" cy="91440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72576569-A3FF-C74E-BFA9-4663F5F969B8}"/>
              </a:ext>
            </a:extLst>
          </p:cNvPr>
          <p:cNvSpPr/>
          <p:nvPr/>
        </p:nvSpPr>
        <p:spPr>
          <a:xfrm>
            <a:off x="6644640" y="1752600"/>
            <a:ext cx="137160" cy="13716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5307C46-EDAD-C04E-BCA0-87AAB715610A}"/>
              </a:ext>
            </a:extLst>
          </p:cNvPr>
          <p:cNvCxnSpPr>
            <a:cxnSpLocks/>
          </p:cNvCxnSpPr>
          <p:nvPr/>
        </p:nvCxnSpPr>
        <p:spPr>
          <a:xfrm flipV="1">
            <a:off x="5715000" y="1393840"/>
            <a:ext cx="1435519" cy="1329869"/>
          </a:xfrm>
          <a:prstGeom prst="line">
            <a:avLst/>
          </a:prstGeom>
          <a:ln w="28575">
            <a:solidFill>
              <a:schemeClr val="bg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FF08BCE-3E5A-854A-A98E-9B54FD30DADB}"/>
              </a:ext>
            </a:extLst>
          </p:cNvPr>
          <p:cNvCxnSpPr>
            <a:cxnSpLocks/>
          </p:cNvCxnSpPr>
          <p:nvPr/>
        </p:nvCxnSpPr>
        <p:spPr>
          <a:xfrm flipV="1">
            <a:off x="6035899" y="2425521"/>
            <a:ext cx="0" cy="274489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>
            <a:extLst>
              <a:ext uri="{FF2B5EF4-FFF2-40B4-BE49-F238E27FC236}">
                <a16:creationId xmlns:a16="http://schemas.microsoft.com/office/drawing/2014/main" id="{0685C9D0-5C89-7B4E-8528-73E63D426A29}"/>
              </a:ext>
            </a:extLst>
          </p:cNvPr>
          <p:cNvSpPr/>
          <p:nvPr/>
        </p:nvSpPr>
        <p:spPr>
          <a:xfrm>
            <a:off x="5967319" y="2467104"/>
            <a:ext cx="137160" cy="13716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77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15" grpId="0" animBg="1"/>
      <p:bldP spid="15" grpId="1" animBg="1"/>
      <p:bldP spid="22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Custom 81">
      <a:dk1>
        <a:srgbClr val="000000"/>
      </a:dk1>
      <a:lt1>
        <a:srgbClr val="66CCFF"/>
      </a:lt1>
      <a:dk2>
        <a:srgbClr val="003366"/>
      </a:dk2>
      <a:lt2>
        <a:srgbClr val="808080"/>
      </a:lt2>
      <a:accent1>
        <a:srgbClr val="BBE0E3"/>
      </a:accent1>
      <a:accent2>
        <a:srgbClr val="0000FF"/>
      </a:accent2>
      <a:accent3>
        <a:srgbClr val="800000"/>
      </a:accent3>
      <a:accent4>
        <a:srgbClr val="006600"/>
      </a:accent4>
      <a:accent5>
        <a:srgbClr val="00CC00"/>
      </a:accent5>
      <a:accent6>
        <a:srgbClr val="6600CC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3366"/>
        </a:dk1>
        <a:lt1>
          <a:srgbClr val="FFFFFF"/>
        </a:lt1>
        <a:dk2>
          <a:srgbClr val="003366"/>
        </a:dk2>
        <a:lt2>
          <a:srgbClr val="808080"/>
        </a:lt2>
        <a:accent1>
          <a:srgbClr val="BBE0E3"/>
        </a:accent1>
        <a:accent2>
          <a:srgbClr val="3333FF"/>
        </a:accent2>
        <a:accent3>
          <a:srgbClr val="FFFFFF"/>
        </a:accent3>
        <a:accent4>
          <a:srgbClr val="002A56"/>
        </a:accent4>
        <a:accent5>
          <a:srgbClr val="DAEDEF"/>
        </a:accent5>
        <a:accent6>
          <a:srgbClr val="2D2DE7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Arial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Arial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Arial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Arial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3400</TotalTime>
  <Words>521</Words>
  <Application>Microsoft Macintosh PowerPoint</Application>
  <PresentationFormat>On-screen Show (4:3)</PresentationFormat>
  <Paragraphs>95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Arial</vt:lpstr>
      <vt:lpstr>Calibri</vt:lpstr>
      <vt:lpstr>Cambria Math</vt:lpstr>
      <vt:lpstr>Default Design</vt:lpstr>
      <vt:lpstr>Roots of Equations</vt:lpstr>
      <vt:lpstr>The problem</vt:lpstr>
      <vt:lpstr>The solution</vt:lpstr>
      <vt:lpstr>Considerations</vt:lpstr>
      <vt:lpstr>Bisection</vt:lpstr>
      <vt:lpstr>Bisection algorithm</vt:lpstr>
      <vt:lpstr>Bisection advantages</vt:lpstr>
      <vt:lpstr>Bisection disadvantages</vt:lpstr>
      <vt:lpstr>Newton’s method</vt:lpstr>
      <vt:lpstr>Newton’s method algorithm</vt:lpstr>
      <vt:lpstr>Newton’s method advantages</vt:lpstr>
      <vt:lpstr>Newton’s method disadvantages</vt:lpstr>
      <vt:lpstr>False position</vt:lpstr>
      <vt:lpstr>False position advantages</vt:lpstr>
      <vt:lpstr>False position disadvantages</vt:lpstr>
      <vt:lpstr>Secant</vt:lpstr>
      <vt:lpstr>Secant algorithm</vt:lpstr>
      <vt:lpstr>Secant method advantages</vt:lpstr>
      <vt:lpstr>Secant method disadvantages</vt:lpstr>
      <vt:lpstr>Brent’s method</vt:lpstr>
      <vt:lpstr>Brent’s method</vt:lpstr>
      <vt:lpstr>Brent’s method advantages</vt:lpstr>
      <vt:lpstr>Brent’s method disadvantages</vt:lpstr>
      <vt:lpstr>Solvers in Libraries</vt:lpstr>
    </vt:vector>
  </TitlesOfParts>
  <Company>John Carroll University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RBARRANS@uwyo.edu</dc:creator>
  <cp:lastModifiedBy>Richard Barrans</cp:lastModifiedBy>
  <cp:revision>231</cp:revision>
  <cp:lastPrinted>2019-02-25T13:00:09Z</cp:lastPrinted>
  <dcterms:created xsi:type="dcterms:W3CDTF">2003-08-04T19:23:16Z</dcterms:created>
  <dcterms:modified xsi:type="dcterms:W3CDTF">2026-02-17T21:21:35Z</dcterms:modified>
</cp:coreProperties>
</file>