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3"/>
    <p:restoredTop sz="93913" autoAdjust="0"/>
  </p:normalViewPr>
  <p:slideViewPr>
    <p:cSldViewPr>
      <p:cViewPr varScale="1">
        <p:scale>
          <a:sx n="73" d="100"/>
          <a:sy n="73" d="100"/>
        </p:scale>
        <p:origin x="18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672263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3/28/24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112712"/>
            <a:ext cx="4035425" cy="352425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C823E-652C-BB4C-958D-D5E42335A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6391E-6FF9-0840-9B7D-BFA1EAC48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0A5865-103A-1743-A364-F91C4C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ACD44F-A22B-B141-A718-8EBA46414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4AE73-39B9-E840-BA5F-1D8261596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C221EF0-7819-9345-BE24-395200119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428FEC-714D-CA4F-A928-89AD5CF89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1CBA0B-4567-F84B-B475-8ADDB60C0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E17832-5374-5A43-99C2-1688BEBA8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Partial Differential Equations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multiple independent variables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5ACC-76B7-E14F-AFB5-E41E1D795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Laplace’s Equation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Found in </a:t>
                </a:r>
              </a:p>
              <a:p>
                <a:pPr lvl="1"/>
                <a:r>
                  <a:rPr lang="en-US" dirty="0"/>
                  <a:t>voltages</a:t>
                </a:r>
              </a:p>
              <a:p>
                <a:pPr lvl="1"/>
                <a:r>
                  <a:rPr lang="en-US" dirty="0"/>
                  <a:t>soap films</a:t>
                </a:r>
              </a:p>
              <a:p>
                <a:r>
                  <a:rPr lang="en-US" dirty="0"/>
                  <a:t>The value of </a:t>
                </a:r>
                <a:r>
                  <a:rPr lang="en-US" i="1" dirty="0">
                    <a:latin typeface="Symbol" pitchFamily="2" charset="2"/>
                  </a:rPr>
                  <a:t>f</a:t>
                </a:r>
                <a:r>
                  <a:rPr lang="en-US" dirty="0"/>
                  <a:t> at every point is the average of its neighbors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291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5ACC-76B7-E14F-AFB5-E41E1D795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Laplace’s Equation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8956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Code example </a:t>
                </a:r>
                <a:r>
                  <a:rPr lang="en-US" dirty="0" err="1"/>
                  <a:t>laplace.py</a:t>
                </a:r>
                <a:endParaRPr lang="en-US" dirty="0"/>
              </a:p>
              <a:p>
                <a:r>
                  <a:rPr lang="en-US" dirty="0"/>
                  <a:t>Application: potential in a 100 x 100 grid with one edge at 1.0 V, remaining three at 0.0 V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895600"/>
              </a:xfrm>
              <a:blipFill>
                <a:blip r:embed="rId2"/>
                <a:stretch>
                  <a:fillRect l="-1852" r="-1080" b="-4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737BD695-A7B0-974D-9DAD-F3C1A6663066}"/>
              </a:ext>
            </a:extLst>
          </p:cNvPr>
          <p:cNvGrpSpPr/>
          <p:nvPr/>
        </p:nvGrpSpPr>
        <p:grpSpPr>
          <a:xfrm>
            <a:off x="3314700" y="4114800"/>
            <a:ext cx="2133600" cy="2057400"/>
            <a:chOff x="3314700" y="4114800"/>
            <a:chExt cx="2133600" cy="2057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F290863-DB85-8C40-B01D-796898D13B44}"/>
                </a:ext>
              </a:extLst>
            </p:cNvPr>
            <p:cNvSpPr/>
            <p:nvPr/>
          </p:nvSpPr>
          <p:spPr>
            <a:xfrm>
              <a:off x="3352800" y="4114800"/>
              <a:ext cx="2057400" cy="2057400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050B7D1-9FF7-064F-B0B9-671FA31F6AF5}"/>
                </a:ext>
              </a:extLst>
            </p:cNvPr>
            <p:cNvCxnSpPr/>
            <p:nvPr/>
          </p:nvCxnSpPr>
          <p:spPr>
            <a:xfrm>
              <a:off x="3314700" y="4114800"/>
              <a:ext cx="21336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308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5ACC-76B7-E14F-AFB5-E41E1D795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Laplace’s Equation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36219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sz="2800" dirty="0"/>
                  <a:t>Solution method: Jacobi (iterative relaxation)</a:t>
                </a:r>
              </a:p>
              <a:p>
                <a:r>
                  <a:rPr lang="en-US" sz="2800" dirty="0"/>
                  <a:t>Start with initial values, maintain boundary conditions, update variable values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FAA919-CB74-FF4A-A7E5-CD1384EF6A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362199"/>
              </a:xfrm>
              <a:blipFill>
                <a:blip r:embed="rId2"/>
                <a:stretch>
                  <a:fillRect l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737BD695-A7B0-974D-9DAD-F3C1A6663066}"/>
              </a:ext>
            </a:extLst>
          </p:cNvPr>
          <p:cNvGrpSpPr/>
          <p:nvPr/>
        </p:nvGrpSpPr>
        <p:grpSpPr>
          <a:xfrm>
            <a:off x="3314700" y="4114800"/>
            <a:ext cx="2133600" cy="2057400"/>
            <a:chOff x="3314700" y="4114800"/>
            <a:chExt cx="2133600" cy="2057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F290863-DB85-8C40-B01D-796898D13B44}"/>
                </a:ext>
              </a:extLst>
            </p:cNvPr>
            <p:cNvSpPr/>
            <p:nvPr/>
          </p:nvSpPr>
          <p:spPr>
            <a:xfrm>
              <a:off x="3352800" y="4114800"/>
              <a:ext cx="2057400" cy="2057400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050B7D1-9FF7-064F-B0B9-671FA31F6AF5}"/>
                </a:ext>
              </a:extLst>
            </p:cNvPr>
            <p:cNvCxnSpPr/>
            <p:nvPr/>
          </p:nvCxnSpPr>
          <p:spPr>
            <a:xfrm>
              <a:off x="3314700" y="4114800"/>
              <a:ext cx="21336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4255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ECBCD-0AC3-FD46-B817-DECF064A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Jacobi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BE3C7-1887-344A-BAE7-A7D9D4EBA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Advantages</a:t>
            </a:r>
          </a:p>
          <a:p>
            <a:pPr lvl="1"/>
            <a:r>
              <a:rPr lang="en-US" dirty="0"/>
              <a:t>It’s intuitive</a:t>
            </a:r>
          </a:p>
          <a:p>
            <a:pPr lvl="1"/>
            <a:r>
              <a:rPr lang="en-US" dirty="0"/>
              <a:t>It’s stable</a:t>
            </a:r>
          </a:p>
          <a:p>
            <a:r>
              <a:rPr lang="en-US" dirty="0">
                <a:solidFill>
                  <a:schemeClr val="accent2"/>
                </a:solidFill>
              </a:rPr>
              <a:t>Disadvantages</a:t>
            </a:r>
          </a:p>
          <a:p>
            <a:pPr lvl="1"/>
            <a:r>
              <a:rPr lang="en-US" dirty="0"/>
              <a:t>It’s slow</a:t>
            </a:r>
          </a:p>
          <a:p>
            <a:pPr lvl="1"/>
            <a:r>
              <a:rPr lang="en-US" dirty="0"/>
              <a:t>It’s inaccurate</a:t>
            </a:r>
          </a:p>
          <a:p>
            <a:pPr lvl="1"/>
            <a:r>
              <a:rPr lang="en-US" dirty="0"/>
              <a:t>It requires two arrays for storage</a:t>
            </a:r>
          </a:p>
        </p:txBody>
      </p:sp>
    </p:spTree>
    <p:extLst>
      <p:ext uri="{BB962C8B-B14F-4D97-AF65-F5344CB8AC3E}">
        <p14:creationId xmlns:p14="http://schemas.microsoft.com/office/powerpoint/2010/main" val="24245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E257D-6A7A-CF4B-AF72-6AD202A7D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DE3825-D360-1742-920C-48BFA773D4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600200"/>
              </a:xfrm>
              <a:ln>
                <a:noFill/>
              </a:ln>
            </p:spPr>
            <p:txBody>
              <a:bodyPr/>
              <a:lstStyle/>
              <a:p>
                <a:r>
                  <a:rPr lang="en-US" dirty="0"/>
                  <a:t>Box containing two oppositely-charged squares</a:t>
                </a:r>
              </a:p>
              <a:p>
                <a:r>
                  <a:rPr lang="en-US" dirty="0"/>
                  <a:t>Now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∇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(Poisson equation)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DE3825-D360-1742-920C-48BFA773D4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600200"/>
              </a:xfrm>
              <a:blipFill>
                <a:blip r:embed="rId2"/>
                <a:stretch>
                  <a:fillRect l="-1852" t="-3937" b="-7952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FA74BA2D-E4B4-754B-A94F-54594035C1FA}"/>
              </a:ext>
            </a:extLst>
          </p:cNvPr>
          <p:cNvSpPr/>
          <p:nvPr/>
        </p:nvSpPr>
        <p:spPr>
          <a:xfrm>
            <a:off x="3352800" y="4114800"/>
            <a:ext cx="2057400" cy="2057400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68DF87-B41E-FD44-819D-E3A5253D1295}"/>
              </a:ext>
            </a:extLst>
          </p:cNvPr>
          <p:cNvSpPr/>
          <p:nvPr/>
        </p:nvSpPr>
        <p:spPr>
          <a:xfrm>
            <a:off x="3810003" y="5386757"/>
            <a:ext cx="375138" cy="37513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86355F-C443-8D42-8607-A1375AABB9C5}"/>
              </a:ext>
            </a:extLst>
          </p:cNvPr>
          <p:cNvSpPr/>
          <p:nvPr/>
        </p:nvSpPr>
        <p:spPr>
          <a:xfrm>
            <a:off x="4624759" y="4501669"/>
            <a:ext cx="375138" cy="37513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7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8B02-F269-CB41-9858-9DE1B891C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Speedier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2B1D2-8613-5540-9890-322C43750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Over-relaxation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Estimate further</a:t>
            </a:r>
            <a:r>
              <a:rPr lang="en-US" dirty="0"/>
              <a:t> than a simple average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Requires storing previous grid values for comparison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unstable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Gauss-Seidel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Average new iterated values with stored ones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Requires only one grid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accent4"/>
                </a:solidFill>
              </a:rPr>
              <a:t>stable with over-relaxation</a:t>
            </a:r>
          </a:p>
        </p:txBody>
      </p:sp>
    </p:spTree>
    <p:extLst>
      <p:ext uri="{BB962C8B-B14F-4D97-AF65-F5344CB8AC3E}">
        <p14:creationId xmlns:p14="http://schemas.microsoft.com/office/powerpoint/2010/main" val="26966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3400</TotalTime>
  <Words>159</Words>
  <Application>Microsoft Macintosh PowerPoint</Application>
  <PresentationFormat>On-screen Show (4:3)</PresentationFormat>
  <Paragraphs>38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Cambria Math</vt:lpstr>
      <vt:lpstr>Symbol</vt:lpstr>
      <vt:lpstr>Default Design</vt:lpstr>
      <vt:lpstr>Partial Differential Equations</vt:lpstr>
      <vt:lpstr>Laplace’s Equation</vt:lpstr>
      <vt:lpstr>Laplace’s Equation</vt:lpstr>
      <vt:lpstr>Laplace’s Equation</vt:lpstr>
      <vt:lpstr>Jacobi Method</vt:lpstr>
      <vt:lpstr>More complex problem</vt:lpstr>
      <vt:lpstr>Speedier solution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223</cp:revision>
  <cp:lastPrinted>2019-02-25T13:00:09Z</cp:lastPrinted>
  <dcterms:created xsi:type="dcterms:W3CDTF">2003-08-04T19:23:16Z</dcterms:created>
  <dcterms:modified xsi:type="dcterms:W3CDTF">2024-03-28T12:46:13Z</dcterms:modified>
</cp:coreProperties>
</file>