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7" r:id="rId2"/>
    <p:sldId id="259" r:id="rId3"/>
    <p:sldId id="260" r:id="rId4"/>
    <p:sldId id="262" r:id="rId5"/>
    <p:sldId id="261" r:id="rId6"/>
    <p:sldId id="266" r:id="rId7"/>
    <p:sldId id="258" r:id="rId8"/>
    <p:sldId id="265" r:id="rId9"/>
    <p:sldId id="264" r:id="rId10"/>
    <p:sldId id="263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7" userDrawn="1">
          <p15:clr>
            <a:srgbClr val="A4A3A4"/>
          </p15:clr>
        </p15:guide>
        <p15:guide id="2" pos="29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431"/>
    <p:restoredTop sz="93913" autoAdjust="0"/>
  </p:normalViewPr>
  <p:slideViewPr>
    <p:cSldViewPr>
      <p:cViewPr varScale="1">
        <p:scale>
          <a:sx n="88" d="100"/>
          <a:sy n="88" d="100"/>
        </p:scale>
        <p:origin x="728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3248"/>
    </p:cViewPr>
  </p:sorterViewPr>
  <p:notesViewPr>
    <p:cSldViewPr>
      <p:cViewPr varScale="1">
        <p:scale>
          <a:sx n="97" d="100"/>
          <a:sy n="97" d="100"/>
        </p:scale>
        <p:origin x="2312" y="200"/>
      </p:cViewPr>
      <p:guideLst>
        <p:guide orient="horz" pos="2207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BA6A1A80-3C88-F94D-B758-F0F7058AF00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12032"/>
            <a:ext cx="4000830" cy="35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t" anchorCtr="0" compatLnSpc="1">
            <a:prstTxWarp prst="textNoShape">
              <a:avLst/>
            </a:prstTxWarp>
          </a:bodyPr>
          <a:lstStyle>
            <a:lvl1pPr defTabSz="9245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P 4840 Adaptive stepsize</a:t>
            </a:r>
            <a:endParaRPr lang="en-US" dirty="0"/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DAF7FD79-07EF-904F-82E1-5213733CC51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2097" y="0"/>
            <a:ext cx="4002404" cy="35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t" anchorCtr="0" compatLnSpc="1">
            <a:prstTxWarp prst="textNoShape">
              <a:avLst/>
            </a:prstTxWarp>
          </a:bodyPr>
          <a:lstStyle>
            <a:lvl1pPr algn="r" defTabSz="9245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2" name="Rectangle 4">
            <a:extLst>
              <a:ext uri="{FF2B5EF4-FFF2-40B4-BE49-F238E27FC236}">
                <a16:creationId xmlns:a16="http://schemas.microsoft.com/office/drawing/2014/main" id="{92CAED58-3117-FC4C-AD7C-0DB9B8225DF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188"/>
            <a:ext cx="4000830" cy="35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b" anchorCtr="0" compatLnSpc="1">
            <a:prstTxWarp prst="textNoShape">
              <a:avLst/>
            </a:prstTxWarp>
          </a:bodyPr>
          <a:lstStyle>
            <a:lvl1pPr defTabSz="9245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3" name="Rectangle 5">
            <a:extLst>
              <a:ext uri="{FF2B5EF4-FFF2-40B4-BE49-F238E27FC236}">
                <a16:creationId xmlns:a16="http://schemas.microsoft.com/office/drawing/2014/main" id="{146EB007-85F2-5B46-A71C-6AA8A5E3861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2097" y="6657188"/>
            <a:ext cx="4002404" cy="35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b" anchorCtr="0" compatLnSpc="1">
            <a:prstTxWarp prst="textNoShape">
              <a:avLst/>
            </a:prstTxWarp>
          </a:bodyPr>
          <a:lstStyle>
            <a:lvl1pPr algn="r" defTabSz="923394" eaLnBrk="1" hangingPunct="1">
              <a:defRPr sz="1200"/>
            </a:lvl1pPr>
          </a:lstStyle>
          <a:p>
            <a:pPr>
              <a:defRPr/>
            </a:pPr>
            <a:fld id="{99E198E8-1274-AE4E-83C7-C0FE8EEEC5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8495963-331D-D744-B2D3-EA8AE071E6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88486"/>
            <a:ext cx="4002404" cy="351629"/>
          </a:xfrm>
          <a:prstGeom prst="rect">
            <a:avLst/>
          </a:prstGeom>
        </p:spPr>
        <p:txBody>
          <a:bodyPr vert="horz" lIns="91819" tIns="45910" rIns="91819" bIns="45910" rtlCol="0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P 4840 Adaptive stepsize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3DF97D-D50F-FA41-B4C7-64519922F4B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232097" y="0"/>
            <a:ext cx="4002404" cy="351629"/>
          </a:xfrm>
          <a:prstGeom prst="rect">
            <a:avLst/>
          </a:prstGeom>
        </p:spPr>
        <p:txBody>
          <a:bodyPr vert="horz" wrap="square" lIns="91819" tIns="45910" rIns="91819" bIns="4591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A47F029-E024-AE4D-B9C1-272849DADF5B}" type="datetimeFigureOut">
              <a:rPr lang="en-US" altLang="en-US"/>
              <a:pPr>
                <a:defRPr/>
              </a:pPr>
              <a:t>3/23/26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8F1795D-4FE4-0C40-9273-9D3840C392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865438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19" tIns="45910" rIns="91819" bIns="4591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479BC8C-F26A-2547-B4A5-5B62490A7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4238" y="3329386"/>
            <a:ext cx="7387600" cy="3155155"/>
          </a:xfrm>
          <a:prstGeom prst="rect">
            <a:avLst/>
          </a:prstGeom>
        </p:spPr>
        <p:txBody>
          <a:bodyPr vert="horz" lIns="91819" tIns="45910" rIns="91819" bIns="4591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C4E016-16E8-424F-B0BB-B25FB2B24CE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6657188"/>
            <a:ext cx="4002404" cy="351629"/>
          </a:xfrm>
          <a:prstGeom prst="rect">
            <a:avLst/>
          </a:prstGeom>
        </p:spPr>
        <p:txBody>
          <a:bodyPr vert="horz" lIns="91819" tIns="45910" rIns="91819" bIns="45910" rtlCol="0" anchor="b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3896DB-3EBE-8848-8D76-002CB33C43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232097" y="6657188"/>
            <a:ext cx="4002404" cy="351629"/>
          </a:xfrm>
          <a:prstGeom prst="rect">
            <a:avLst/>
          </a:prstGeom>
        </p:spPr>
        <p:txBody>
          <a:bodyPr vert="horz" wrap="square" lIns="91819" tIns="45910" rIns="91819" bIns="4591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1CD55FC-F6E9-AD46-90CF-9254EF4A6F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>
          <a:xfrm>
            <a:off x="1" y="112458"/>
            <a:ext cx="4002404" cy="351629"/>
          </a:xfrm>
        </p:spPr>
        <p:txBody>
          <a:bodyPr/>
          <a:lstStyle/>
          <a:p>
            <a:pPr>
              <a:defRPr/>
            </a:pPr>
            <a:r>
              <a:rPr lang="en-US"/>
              <a:t>P 4840 Adaptive stepsize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CD55FC-F6E9-AD46-90CF-9254EF4A6FCC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6436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29BD79B-892D-F549-B370-3228401955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0C823E-652C-BB4C-958D-D5E42335AA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48DE56-8F57-0F4C-B2B6-8E31AD6F0D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D1562-5D18-534B-9DE0-3F30B66592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7645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3A49F05-F266-584D-AF42-76DEC7083F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756391E-6FF9-0840-9B7D-BFA1EAC483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1E94B0-3CA9-904D-B520-29DD6974E9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4CC83-E323-A14E-B144-841E08185A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0586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74CD5D-0D93-0F44-B6C8-FBF5A1D081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30A5865-103A-1743-A364-F91C4CB5D8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2C3489A-A6A7-EE4C-AD6E-F8DB95DEBA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D5CAF-801F-F741-98C0-716767C038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4748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1E7734-EB3F-804B-94FD-15C66877E1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0ACD44F-A22B-B141-A718-8EBA46414E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AB52C3A-1738-6144-876D-53495290F7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B82C4-3119-4142-8EB1-0D4CE7B51E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4216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41574E-C3F4-564F-97E5-09A5971D47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4ED3A8-16F2-F84E-A5F3-767A9D6D65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2C67A15-A463-024F-AB35-883CD588A8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8C8A60-5EC2-4E4A-BBEE-B1906DA46A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124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8F782A-C152-4549-A26F-DC820ABC66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E4AE73-39B9-E840-BA5F-1D8261596A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C06635-5146-DA43-A891-D6BA5BD2A2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8C345-A619-9E4E-B57A-7B2B03A28A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6995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DA39DC2-7935-D646-9F83-4156AEEB22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C221EF0-7819-9345-BE24-395200119A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A989A0C-CA98-734F-9D66-8AE47018A9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E3EB1-E203-4841-A1E9-20CF8562B7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973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D642338-7D0D-584E-863C-982894F2BF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7428FEC-714D-CA4F-A928-89AD5CF89B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6E07901-93A1-614C-AD13-0AE9A0A7C7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621FA-0C91-E34C-9770-B6C2CF06EC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6266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9106D55-7245-6045-B599-B3CA02E49C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31CBA0B-4567-F84B-B475-8ADDB60C0E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BAD8ADB-D263-D847-B7FF-D6102BCC4D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5A2F27-70BA-034A-A44F-4BAF54DB97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5047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7E018E-0BA2-A04F-8EDD-7A7399709B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43227D6-7DF1-274C-859B-CE98FE8AE2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B716EB-7CDB-A84B-98A4-A71716C8BB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CECF39-C873-1144-B949-57502DF857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5757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DAC38A-8216-654F-865F-514AFD2021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3E17832-5374-5A43-99C2-1688BEBA84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06AF87-8C5E-E044-A0A1-D51C7FBC70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FF320-41B9-4045-834F-112F72C931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0128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CCC0711-F14E-D549-BEA5-3A2800E9F3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8D1EFC7-E228-AE44-B989-431DF01C1F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8178663-978B-B843-8DB3-80843A8CD64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817704E-0A8D-114C-BE4C-9B49D4C66A7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FAF019B-DA59-9942-B87B-CDA02FC3223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0594FB9-0124-314D-8216-C86DC39543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82483371-E724-B849-92D7-46B364CDD97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Coupled ODEs</a:t>
            </a:r>
          </a:p>
        </p:txBody>
      </p:sp>
      <p:sp>
        <p:nvSpPr>
          <p:cNvPr id="15362" name="Subtitle 2">
            <a:extLst>
              <a:ext uri="{FF2B5EF4-FFF2-40B4-BE49-F238E27FC236}">
                <a16:creationId xmlns:a16="http://schemas.microsoft.com/office/drawing/2014/main" id="{ED7BC2D4-7A49-7E4A-AC7F-6409855C30C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simultaneous ODEs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9A76E-DC05-9E43-958F-8E6CE467C5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Adaptive Step Size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EB1345-F2F4-0E4F-A34C-CDF0A9D98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Optimize computing steps</a:t>
            </a:r>
          </a:p>
        </p:txBody>
      </p:sp>
    </p:spTree>
    <p:extLst>
      <p:ext uri="{BB962C8B-B14F-4D97-AF65-F5344CB8AC3E}">
        <p14:creationId xmlns:p14="http://schemas.microsoft.com/office/powerpoint/2010/main" val="184907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B0636-54A0-8045-9DB4-1A44D13E5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F42B3-6506-1943-81A4-EB55DD733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Adjust step size to keep error per step about the same</a:t>
            </a:r>
          </a:p>
          <a:p>
            <a:r>
              <a:rPr lang="en-US" dirty="0"/>
              <a:t>Can estimate errors by comparing </a:t>
            </a:r>
          </a:p>
          <a:p>
            <a:pPr lvl="1"/>
            <a:r>
              <a:rPr lang="en-US" dirty="0"/>
              <a:t>two steps of size </a:t>
            </a:r>
            <a:r>
              <a:rPr lang="en-US" i="1" dirty="0"/>
              <a:t>h</a:t>
            </a:r>
            <a:r>
              <a:rPr lang="en-US" dirty="0"/>
              <a:t> → </a:t>
            </a:r>
            <a:r>
              <a:rPr lang="en-US" i="1" dirty="0"/>
              <a:t>x</a:t>
            </a:r>
            <a:r>
              <a:rPr lang="en-US" baseline="-25000" dirty="0"/>
              <a:t>1</a:t>
            </a:r>
          </a:p>
          <a:p>
            <a:pPr lvl="1"/>
            <a:r>
              <a:rPr lang="en-US" dirty="0"/>
              <a:t>one step of size 2</a:t>
            </a:r>
            <a:r>
              <a:rPr lang="en-US" i="1" dirty="0"/>
              <a:t>h</a:t>
            </a:r>
            <a:r>
              <a:rPr lang="en-US" dirty="0"/>
              <a:t> → </a:t>
            </a:r>
            <a:r>
              <a:rPr lang="en-US" i="1" dirty="0"/>
              <a:t>x</a:t>
            </a:r>
            <a:r>
              <a:rPr lang="en-US" baseline="-25000" dirty="0"/>
              <a:t>2</a:t>
            </a:r>
          </a:p>
          <a:p>
            <a:pPr lvl="1"/>
            <a:r>
              <a:rPr lang="en-US" dirty="0"/>
              <a:t>error size is related to |</a:t>
            </a:r>
            <a:r>
              <a:rPr lang="en-US" i="1" dirty="0"/>
              <a:t>x</a:t>
            </a:r>
            <a:r>
              <a:rPr lang="en-US" baseline="-25000" dirty="0"/>
              <a:t>1</a:t>
            </a:r>
            <a:r>
              <a:rPr lang="en-US" dirty="0"/>
              <a:t>–</a:t>
            </a:r>
            <a:r>
              <a:rPr lang="en-US" i="1" dirty="0"/>
              <a:t>x</a:t>
            </a:r>
            <a:r>
              <a:rPr lang="en-US" baseline="-25000" dirty="0"/>
              <a:t>2</a:t>
            </a:r>
            <a:r>
              <a:rPr lang="en-US" dirty="0"/>
              <a:t>|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715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B0636-54A0-8045-9DB4-1A44D13E5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Adjusting </a:t>
            </a:r>
            <a:r>
              <a:rPr lang="en-US" i="1" dirty="0"/>
              <a:t>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45F42B3-6506-1943-81A4-EB55DD733D2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For fourth order R-K, error estimate is</a:t>
                </a:r>
                <a:br>
                  <a:rPr lang="en-US" dirty="0"/>
                </a:b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skw"/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</m:oMath>
                </a14:m>
                <a:endParaRPr lang="en-US" dirty="0"/>
              </a:p>
              <a:p>
                <a:r>
                  <a:rPr lang="en-US" dirty="0"/>
                  <a:t>where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is step size giving error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</m:oMath>
                </a14:m>
                <a:endParaRPr lang="en-US" dirty="0"/>
              </a:p>
              <a:p>
                <a:r>
                  <a:rPr lang="en-US" dirty="0"/>
                  <a:t>Then</a:t>
                </a:r>
                <a:br>
                  <a:rPr lang="en-US" dirty="0"/>
                </a:b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30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𝛿</m:t>
                                </m:r>
                              </m:num>
                              <m:den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d>
                              </m:den>
                            </m:f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1/4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45F42B3-6506-1943-81A4-EB55DD733D2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70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2245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2905E-9ABA-7749-8DAF-5052FB7F0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26DD1A-0DA3-0A4C-B788-63C7970DA3B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sz="2800" dirty="0"/>
                  <a:t>Calculate </a:t>
                </a:r>
                <a:r>
                  <a:rPr lang="en-US" sz="2800" i="1" dirty="0"/>
                  <a:t>x</a:t>
                </a:r>
                <a:r>
                  <a:rPr lang="en-US" sz="2800" baseline="-25000" dirty="0"/>
                  <a:t>1</a:t>
                </a:r>
                <a:r>
                  <a:rPr lang="en-US" sz="2800" dirty="0"/>
                  <a:t>, </a:t>
                </a:r>
                <a:r>
                  <a:rPr lang="en-US" sz="2800" i="1" dirty="0"/>
                  <a:t>x</a:t>
                </a:r>
                <a:r>
                  <a:rPr lang="en-US" sz="2800" baseline="-25000" dirty="0"/>
                  <a:t>2</a:t>
                </a:r>
                <a:r>
                  <a:rPr lang="en-US" sz="2800" dirty="0"/>
                  <a:t>, ratio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30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𝛿</m:t>
                        </m:r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den>
                    </m:f>
                  </m:oMath>
                </a14:m>
                <a:endParaRPr lang="en-US" sz="2800" dirty="0"/>
              </a:p>
              <a:p>
                <a:pPr marL="0" indent="0">
                  <a:buNone/>
                </a:pPr>
                <a:r>
                  <a:rPr lang="en-US" sz="2800" dirty="0"/>
                  <a:t>if ratio &gt; 1: </a:t>
                </a:r>
                <a:r>
                  <a:rPr lang="en-US" sz="2800" dirty="0">
                    <a:solidFill>
                      <a:schemeClr val="accent6"/>
                    </a:solidFill>
                  </a:rPr>
                  <a:t># take bigger steps</a:t>
                </a:r>
              </a:p>
              <a:p>
                <a:pPr marL="460375" indent="0">
                  <a:buNone/>
                </a:pPr>
                <a:r>
                  <a:rPr lang="en-US" sz="2800" i="1" dirty="0"/>
                  <a:t>x</a:t>
                </a:r>
                <a:r>
                  <a:rPr lang="en-US" sz="2800" baseline="-25000" dirty="0"/>
                  <a:t>n+1</a:t>
                </a:r>
                <a:r>
                  <a:rPr lang="en-US" sz="2800" dirty="0"/>
                  <a:t> = x from Runge-</a:t>
                </a:r>
                <a:r>
                  <a:rPr lang="en-US" sz="2800" dirty="0" err="1"/>
                  <a:t>Kutta</a:t>
                </a:r>
                <a:r>
                  <a:rPr lang="en-US" sz="2800" dirty="0"/>
                  <a:t> </a:t>
                </a:r>
                <a:r>
                  <a:rPr lang="en-US" sz="2800"/>
                  <a:t>using h (“½ step”)</a:t>
                </a:r>
                <a:endParaRPr lang="en-US" sz="2800" baseline="-25000" dirty="0"/>
              </a:p>
              <a:p>
                <a:pPr marL="460375" indent="0">
                  <a:buNone/>
                </a:pPr>
                <a:r>
                  <a:rPr lang="en-US" sz="2800" dirty="0"/>
                  <a:t>t</a:t>
                </a:r>
                <a:r>
                  <a:rPr lang="en-US" sz="2800" baseline="-25000" dirty="0"/>
                  <a:t>n+1</a:t>
                </a:r>
                <a:r>
                  <a:rPr lang="en-US" sz="2800" dirty="0"/>
                  <a:t> = </a:t>
                </a:r>
                <a:r>
                  <a:rPr lang="en-US" sz="2800" dirty="0" err="1"/>
                  <a:t>t</a:t>
                </a:r>
                <a:r>
                  <a:rPr lang="en-US" sz="2800" baseline="-25000" dirty="0" err="1"/>
                  <a:t>n</a:t>
                </a:r>
                <a:r>
                  <a:rPr lang="en-US" sz="2800" dirty="0"/>
                  <a:t> + h</a:t>
                </a:r>
              </a:p>
              <a:p>
                <a:pPr marL="460375" indent="0">
                  <a:buNone/>
                </a:pPr>
                <a:r>
                  <a:rPr lang="en-US" sz="2800" dirty="0"/>
                  <a:t>adjust = ratio**0.25</a:t>
                </a:r>
              </a:p>
              <a:p>
                <a:pPr marL="460375" indent="0">
                  <a:buNone/>
                </a:pPr>
                <a:r>
                  <a:rPr lang="en-US" sz="2800" dirty="0"/>
                  <a:t>if adjust &gt; 2.0:</a:t>
                </a:r>
              </a:p>
              <a:p>
                <a:pPr marL="922338" indent="0">
                  <a:buNone/>
                </a:pPr>
                <a:r>
                  <a:rPr lang="en-US" sz="2800" dirty="0"/>
                  <a:t>adjust = 2.0</a:t>
                </a:r>
              </a:p>
              <a:p>
                <a:pPr marL="460375" indent="0">
                  <a:buNone/>
                </a:pPr>
                <a:r>
                  <a:rPr lang="en-US" sz="2800" dirty="0"/>
                  <a:t>h = h * adjust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26DD1A-0DA3-0A4C-B788-63C7970DA3B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8442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6A343-E55B-DF45-8BDD-74A373B52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E79EBF-516F-1648-B1E1-AB86D0B29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else: </a:t>
            </a:r>
            <a:r>
              <a:rPr lang="en-US" sz="2800" dirty="0">
                <a:solidFill>
                  <a:schemeClr val="accent6"/>
                </a:solidFill>
              </a:rPr>
              <a:t># ratio &lt; 1,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accent6"/>
                </a:solidFill>
              </a:rPr>
              <a:t>take smaller steps</a:t>
            </a:r>
          </a:p>
          <a:p>
            <a:pPr marL="460375" indent="0">
              <a:buNone/>
            </a:pPr>
            <a:r>
              <a:rPr lang="en-US" sz="2800" dirty="0"/>
              <a:t>h = h*ratio**0.20</a:t>
            </a:r>
          </a:p>
          <a:p>
            <a:pPr marL="460375" indent="0">
              <a:buNone/>
            </a:pPr>
            <a:r>
              <a:rPr lang="en-US" sz="2800" dirty="0"/>
              <a:t>run Runge-</a:t>
            </a:r>
            <a:r>
              <a:rPr lang="en-US" sz="2800" dirty="0" err="1"/>
              <a:t>Kutta</a:t>
            </a:r>
            <a:r>
              <a:rPr lang="en-US" sz="2800" dirty="0"/>
              <a:t> using new smaller h</a:t>
            </a:r>
          </a:p>
          <a:p>
            <a:pPr marL="460375" indent="0">
              <a:buNone/>
            </a:pPr>
            <a:r>
              <a:rPr lang="en-US" sz="2800" i="1" dirty="0"/>
              <a:t>x</a:t>
            </a:r>
            <a:r>
              <a:rPr lang="en-US" sz="2800" baseline="-25000" dirty="0"/>
              <a:t>n+1</a:t>
            </a:r>
            <a:r>
              <a:rPr lang="en-US" sz="2800" dirty="0"/>
              <a:t> = new </a:t>
            </a:r>
            <a:r>
              <a:rPr lang="en-US" sz="2800" i="1" dirty="0"/>
              <a:t>x</a:t>
            </a:r>
          </a:p>
          <a:p>
            <a:pPr marL="460375" indent="0">
              <a:buNone/>
            </a:pPr>
            <a:r>
              <a:rPr lang="en-US" sz="2800" i="1" dirty="0"/>
              <a:t>t</a:t>
            </a:r>
            <a:r>
              <a:rPr lang="en-US" sz="2800" baseline="-25000" dirty="0"/>
              <a:t>n+1</a:t>
            </a:r>
            <a:r>
              <a:rPr lang="en-US" sz="2800" dirty="0"/>
              <a:t> = </a:t>
            </a:r>
            <a:r>
              <a:rPr lang="en-US" sz="2800" i="1" dirty="0" err="1"/>
              <a:t>t</a:t>
            </a:r>
            <a:r>
              <a:rPr lang="en-US" sz="2800" baseline="-25000" dirty="0" err="1"/>
              <a:t>n</a:t>
            </a:r>
            <a:r>
              <a:rPr lang="en-US" sz="2800" dirty="0"/>
              <a:t> + new h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0749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14271-EDBC-C24E-878B-314062169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Concerns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3996E2-F763-7F41-8C71-0F494872BD7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What should error per time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dirty="0"/>
                  <a:t> be?</a:t>
                </a:r>
              </a:p>
              <a:p>
                <a:pPr lvl="1"/>
                <a:r>
                  <a:rPr lang="en-US" dirty="0"/>
                  <a:t>Figure it out empirically</a:t>
                </a:r>
              </a:p>
              <a:p>
                <a:r>
                  <a:rPr lang="en-US" dirty="0"/>
                  <a:t>How do we decide step size when there is more than one dependent variable?</a:t>
                </a:r>
              </a:p>
              <a:p>
                <a:pPr lvl="1"/>
                <a:r>
                  <a:rPr lang="en-US"/>
                  <a:t>Case-by-case basis on your system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3996E2-F763-7F41-8C71-0F494872BD7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4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1040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E2D11-6783-2E43-AFDF-730454E1B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Radioactive Decay Chains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C5303A-F50A-364B-9D8E-EC187B7CF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>
                <a:solidFill>
                  <a:schemeClr val="accent2"/>
                </a:solidFill>
              </a:rPr>
              <a:t>A → B</a:t>
            </a:r>
          </a:p>
          <a:p>
            <a:pPr marL="0" indent="0" algn="ctr">
              <a:buNone/>
            </a:pPr>
            <a:r>
              <a:rPr lang="en-US" dirty="0">
                <a:solidFill>
                  <a:schemeClr val="accent2"/>
                </a:solidFill>
              </a:rPr>
              <a:t>B → C</a:t>
            </a:r>
          </a:p>
          <a:p>
            <a:pPr marL="0" indent="0" algn="ctr">
              <a:buNone/>
            </a:pPr>
            <a:r>
              <a:rPr lang="en-US" dirty="0">
                <a:solidFill>
                  <a:schemeClr val="accent2"/>
                </a:solidFill>
              </a:rPr>
              <a:t>C → D</a:t>
            </a:r>
          </a:p>
          <a:p>
            <a:pPr marL="0" indent="0" algn="ctr">
              <a:buNone/>
            </a:pPr>
            <a:r>
              <a:rPr lang="en-US" dirty="0">
                <a:solidFill>
                  <a:schemeClr val="accent2"/>
                </a:solidFill>
              </a:rPr>
              <a:t>D is stable</a:t>
            </a:r>
          </a:p>
          <a:p>
            <a:r>
              <a:rPr lang="en-US" dirty="0"/>
              <a:t>How do amounts of A, B, C, D evolve over time?</a:t>
            </a:r>
          </a:p>
        </p:txBody>
      </p:sp>
    </p:spTree>
    <p:extLst>
      <p:ext uri="{BB962C8B-B14F-4D97-AF65-F5344CB8AC3E}">
        <p14:creationId xmlns:p14="http://schemas.microsoft.com/office/powerpoint/2010/main" val="1901277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E2D11-6783-2E43-AFDF-730454E1B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Radioactive Decay Chains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C5303A-F50A-364B-9D8E-EC187B7CF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/>
              <a:t>d</a:t>
            </a:r>
            <a:r>
              <a:rPr lang="en-US" dirty="0" err="1"/>
              <a:t>X</a:t>
            </a:r>
            <a:r>
              <a:rPr lang="en-US" dirty="0"/>
              <a:t>/</a:t>
            </a:r>
            <a:r>
              <a:rPr lang="en-US" i="1" dirty="0" err="1"/>
              <a:t>dt</a:t>
            </a:r>
            <a:r>
              <a:rPr lang="en-US" dirty="0"/>
              <a:t> is probability of decay in the interval</a:t>
            </a:r>
          </a:p>
          <a:p>
            <a:r>
              <a:rPr lang="en-US" dirty="0"/>
              <a:t>Here, </a:t>
            </a:r>
            <a:r>
              <a:rPr lang="en-US" i="1" dirty="0" err="1">
                <a:solidFill>
                  <a:schemeClr val="accent2"/>
                </a:solidFill>
              </a:rPr>
              <a:t>d</a:t>
            </a:r>
            <a:r>
              <a:rPr lang="en-US" dirty="0" err="1">
                <a:solidFill>
                  <a:schemeClr val="accent2"/>
                </a:solidFill>
              </a:rPr>
              <a:t>X</a:t>
            </a:r>
            <a:r>
              <a:rPr lang="en-US" dirty="0">
                <a:solidFill>
                  <a:schemeClr val="accent2"/>
                </a:solidFill>
              </a:rPr>
              <a:t>/</a:t>
            </a:r>
            <a:r>
              <a:rPr lang="en-US" i="1" dirty="0" err="1">
                <a:solidFill>
                  <a:schemeClr val="accent2"/>
                </a:solidFill>
              </a:rPr>
              <a:t>dt</a:t>
            </a:r>
            <a:r>
              <a:rPr lang="en-US" dirty="0">
                <a:solidFill>
                  <a:schemeClr val="accent2"/>
                </a:solidFill>
              </a:rPr>
              <a:t> = </a:t>
            </a:r>
            <a:r>
              <a:rPr lang="en-US" i="1" dirty="0" err="1">
                <a:solidFill>
                  <a:schemeClr val="accent2"/>
                </a:solidFill>
              </a:rPr>
              <a:t>k</a:t>
            </a:r>
            <a:r>
              <a:rPr lang="en-US" i="1" baseline="-25000" dirty="0" err="1">
                <a:solidFill>
                  <a:schemeClr val="accent2"/>
                </a:solidFill>
              </a:rPr>
              <a:t>x</a:t>
            </a:r>
            <a:r>
              <a:rPr lang="en-US" dirty="0" err="1">
                <a:solidFill>
                  <a:schemeClr val="accent2"/>
                </a:solidFill>
              </a:rPr>
              <a:t>X</a:t>
            </a:r>
            <a:endParaRPr lang="en-US" dirty="0">
              <a:solidFill>
                <a:schemeClr val="accent2"/>
              </a:solidFill>
            </a:endParaRPr>
          </a:p>
          <a:p>
            <a:r>
              <a:rPr lang="en-US" dirty="0"/>
              <a:t>Typically we’re given half-life </a:t>
            </a:r>
            <a:r>
              <a:rPr lang="en-US" i="1" dirty="0"/>
              <a:t>T</a:t>
            </a:r>
            <a:r>
              <a:rPr lang="en-US" i="1" baseline="-25000" dirty="0"/>
              <a:t>x</a:t>
            </a:r>
          </a:p>
          <a:p>
            <a:pPr marL="0" indent="0" algn="ctr">
              <a:buNone/>
            </a:pPr>
            <a:r>
              <a:rPr lang="en-US" i="1" dirty="0" err="1">
                <a:solidFill>
                  <a:srgbClr val="7030A0"/>
                </a:solidFill>
              </a:rPr>
              <a:t>k</a:t>
            </a:r>
            <a:r>
              <a:rPr lang="en-US" i="1" baseline="-25000" dirty="0" err="1">
                <a:solidFill>
                  <a:srgbClr val="7030A0"/>
                </a:solidFill>
              </a:rPr>
              <a:t>x</a:t>
            </a:r>
            <a:r>
              <a:rPr lang="en-US" dirty="0">
                <a:solidFill>
                  <a:srgbClr val="7030A0"/>
                </a:solidFill>
              </a:rPr>
              <a:t> = ln(2)/</a:t>
            </a:r>
            <a:r>
              <a:rPr lang="en-US" i="1" dirty="0">
                <a:solidFill>
                  <a:srgbClr val="7030A0"/>
                </a:solidFill>
              </a:rPr>
              <a:t>T</a:t>
            </a:r>
            <a:r>
              <a:rPr lang="en-US" i="1" baseline="-25000" dirty="0">
                <a:solidFill>
                  <a:srgbClr val="7030A0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668170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4F15B-F2B9-544E-BECA-361ACC921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Radioactive Decay Chains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28C058-231C-344E-A95A-4A2026C6E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System of coupled equations</a:t>
            </a:r>
          </a:p>
          <a:p>
            <a:pPr marL="0" indent="0" algn="ctr">
              <a:buNone/>
            </a:pPr>
            <a:r>
              <a:rPr lang="en-US" i="1" dirty="0" err="1">
                <a:solidFill>
                  <a:schemeClr val="accent2"/>
                </a:solidFill>
              </a:rPr>
              <a:t>d</a:t>
            </a:r>
            <a:r>
              <a:rPr lang="en-US" dirty="0" err="1">
                <a:solidFill>
                  <a:schemeClr val="accent2"/>
                </a:solidFill>
              </a:rPr>
              <a:t>A</a:t>
            </a:r>
            <a:r>
              <a:rPr lang="en-US" dirty="0">
                <a:solidFill>
                  <a:schemeClr val="accent2"/>
                </a:solidFill>
              </a:rPr>
              <a:t>/</a:t>
            </a:r>
            <a:r>
              <a:rPr lang="en-US" i="1" dirty="0" err="1">
                <a:solidFill>
                  <a:schemeClr val="accent2"/>
                </a:solidFill>
              </a:rPr>
              <a:t>dt</a:t>
            </a:r>
            <a:r>
              <a:rPr lang="en-US" dirty="0">
                <a:solidFill>
                  <a:schemeClr val="accent2"/>
                </a:solidFill>
              </a:rPr>
              <a:t> = –</a:t>
            </a:r>
            <a:r>
              <a:rPr lang="en-US" i="1" dirty="0" err="1">
                <a:solidFill>
                  <a:schemeClr val="accent2"/>
                </a:solidFill>
              </a:rPr>
              <a:t>k</a:t>
            </a:r>
            <a:r>
              <a:rPr lang="en-US" baseline="-25000" dirty="0" err="1">
                <a:solidFill>
                  <a:schemeClr val="accent2"/>
                </a:solidFill>
              </a:rPr>
              <a:t>A</a:t>
            </a:r>
            <a:r>
              <a:rPr lang="en-US" dirty="0" err="1">
                <a:solidFill>
                  <a:schemeClr val="accent2"/>
                </a:solidFill>
              </a:rPr>
              <a:t>A</a:t>
            </a:r>
            <a:endParaRPr lang="en-US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r>
              <a:rPr lang="en-US" i="1" dirty="0">
                <a:solidFill>
                  <a:schemeClr val="accent2"/>
                </a:solidFill>
              </a:rPr>
              <a:t>d</a:t>
            </a:r>
            <a:r>
              <a:rPr lang="en-US" dirty="0">
                <a:solidFill>
                  <a:schemeClr val="accent2"/>
                </a:solidFill>
              </a:rPr>
              <a:t>B/</a:t>
            </a:r>
            <a:r>
              <a:rPr lang="en-US" i="1" dirty="0" err="1">
                <a:solidFill>
                  <a:schemeClr val="accent2"/>
                </a:solidFill>
              </a:rPr>
              <a:t>dt</a:t>
            </a:r>
            <a:r>
              <a:rPr lang="en-US" dirty="0">
                <a:solidFill>
                  <a:schemeClr val="accent2"/>
                </a:solidFill>
              </a:rPr>
              <a:t> = –</a:t>
            </a:r>
            <a:r>
              <a:rPr lang="en-US" i="1" dirty="0" err="1">
                <a:solidFill>
                  <a:schemeClr val="accent2"/>
                </a:solidFill>
              </a:rPr>
              <a:t>k</a:t>
            </a:r>
            <a:r>
              <a:rPr lang="en-US" baseline="-25000" dirty="0" err="1">
                <a:solidFill>
                  <a:schemeClr val="accent2"/>
                </a:solidFill>
              </a:rPr>
              <a:t>B</a:t>
            </a:r>
            <a:r>
              <a:rPr lang="en-US" dirty="0" err="1">
                <a:solidFill>
                  <a:schemeClr val="accent2"/>
                </a:solidFill>
              </a:rPr>
              <a:t>B</a:t>
            </a:r>
            <a:r>
              <a:rPr lang="en-US" dirty="0">
                <a:solidFill>
                  <a:schemeClr val="accent2"/>
                </a:solidFill>
              </a:rPr>
              <a:t> + </a:t>
            </a:r>
            <a:r>
              <a:rPr lang="en-US" i="1" dirty="0" err="1">
                <a:solidFill>
                  <a:schemeClr val="accent2"/>
                </a:solidFill>
              </a:rPr>
              <a:t>k</a:t>
            </a:r>
            <a:r>
              <a:rPr lang="en-US" baseline="-25000" dirty="0" err="1">
                <a:solidFill>
                  <a:schemeClr val="accent2"/>
                </a:solidFill>
              </a:rPr>
              <a:t>A</a:t>
            </a:r>
            <a:r>
              <a:rPr lang="en-US" dirty="0" err="1">
                <a:solidFill>
                  <a:schemeClr val="accent2"/>
                </a:solidFill>
              </a:rPr>
              <a:t>A</a:t>
            </a:r>
            <a:endParaRPr lang="en-US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r>
              <a:rPr lang="en-US" i="1" dirty="0" err="1">
                <a:solidFill>
                  <a:schemeClr val="accent2"/>
                </a:solidFill>
              </a:rPr>
              <a:t>d</a:t>
            </a:r>
            <a:r>
              <a:rPr lang="en-US" dirty="0" err="1">
                <a:solidFill>
                  <a:schemeClr val="accent2"/>
                </a:solidFill>
              </a:rPr>
              <a:t>C</a:t>
            </a:r>
            <a:r>
              <a:rPr lang="en-US" dirty="0">
                <a:solidFill>
                  <a:schemeClr val="accent2"/>
                </a:solidFill>
              </a:rPr>
              <a:t>/</a:t>
            </a:r>
            <a:r>
              <a:rPr lang="en-US" i="1" dirty="0" err="1">
                <a:solidFill>
                  <a:schemeClr val="accent2"/>
                </a:solidFill>
              </a:rPr>
              <a:t>dt</a:t>
            </a:r>
            <a:r>
              <a:rPr lang="en-US" dirty="0">
                <a:solidFill>
                  <a:schemeClr val="accent2"/>
                </a:solidFill>
              </a:rPr>
              <a:t> = –</a:t>
            </a:r>
            <a:r>
              <a:rPr lang="en-US" i="1" dirty="0" err="1">
                <a:solidFill>
                  <a:schemeClr val="accent2"/>
                </a:solidFill>
              </a:rPr>
              <a:t>k</a:t>
            </a:r>
            <a:r>
              <a:rPr lang="en-US" baseline="-25000" dirty="0" err="1">
                <a:solidFill>
                  <a:schemeClr val="accent2"/>
                </a:solidFill>
              </a:rPr>
              <a:t>C</a:t>
            </a:r>
            <a:r>
              <a:rPr lang="en-US" dirty="0" err="1">
                <a:solidFill>
                  <a:schemeClr val="accent2"/>
                </a:solidFill>
              </a:rPr>
              <a:t>C</a:t>
            </a:r>
            <a:r>
              <a:rPr lang="en-US" dirty="0">
                <a:solidFill>
                  <a:schemeClr val="accent2"/>
                </a:solidFill>
              </a:rPr>
              <a:t> + </a:t>
            </a:r>
            <a:r>
              <a:rPr lang="en-US" i="1" dirty="0" err="1">
                <a:solidFill>
                  <a:schemeClr val="accent2"/>
                </a:solidFill>
              </a:rPr>
              <a:t>k</a:t>
            </a:r>
            <a:r>
              <a:rPr lang="en-US" baseline="-25000" dirty="0" err="1">
                <a:solidFill>
                  <a:schemeClr val="accent2"/>
                </a:solidFill>
              </a:rPr>
              <a:t>B</a:t>
            </a:r>
            <a:r>
              <a:rPr lang="en-US" dirty="0" err="1">
                <a:solidFill>
                  <a:schemeClr val="accent2"/>
                </a:solidFill>
              </a:rPr>
              <a:t>B</a:t>
            </a:r>
            <a:endParaRPr lang="en-US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r>
              <a:rPr lang="en-US" i="1" dirty="0" err="1">
                <a:solidFill>
                  <a:schemeClr val="accent2"/>
                </a:solidFill>
              </a:rPr>
              <a:t>d</a:t>
            </a:r>
            <a:r>
              <a:rPr lang="en-US" dirty="0" err="1">
                <a:solidFill>
                  <a:schemeClr val="accent2"/>
                </a:solidFill>
              </a:rPr>
              <a:t>D</a:t>
            </a:r>
            <a:r>
              <a:rPr lang="en-US" dirty="0">
                <a:solidFill>
                  <a:schemeClr val="accent2"/>
                </a:solidFill>
              </a:rPr>
              <a:t>/</a:t>
            </a:r>
            <a:r>
              <a:rPr lang="en-US" i="1" dirty="0" err="1">
                <a:solidFill>
                  <a:schemeClr val="accent2"/>
                </a:solidFill>
              </a:rPr>
              <a:t>dt</a:t>
            </a:r>
            <a:r>
              <a:rPr lang="en-US" dirty="0">
                <a:solidFill>
                  <a:schemeClr val="accent2"/>
                </a:solidFill>
              </a:rPr>
              <a:t> = </a:t>
            </a:r>
            <a:r>
              <a:rPr lang="en-US" i="1" dirty="0" err="1">
                <a:solidFill>
                  <a:schemeClr val="accent2"/>
                </a:solidFill>
              </a:rPr>
              <a:t>k</a:t>
            </a:r>
            <a:r>
              <a:rPr lang="en-US" baseline="-25000" dirty="0" err="1">
                <a:solidFill>
                  <a:schemeClr val="accent2"/>
                </a:solidFill>
              </a:rPr>
              <a:t>C</a:t>
            </a:r>
            <a:r>
              <a:rPr lang="en-US" dirty="0" err="1">
                <a:solidFill>
                  <a:schemeClr val="accent2"/>
                </a:solidFill>
              </a:rPr>
              <a:t>C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769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C8086-5964-F942-969A-330BE728F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Ideal step size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E0FBF-E12C-EC40-ABD0-87C4A94BB3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Ideal step sizes vary</a:t>
            </a:r>
          </a:p>
          <a:p>
            <a:r>
              <a:rPr lang="en-US" dirty="0"/>
              <a:t>If we start with only A, most of the action is at the beginning</a:t>
            </a:r>
          </a:p>
          <a:p>
            <a:r>
              <a:rPr lang="en-US" dirty="0"/>
              <a:t>It can make sense to vary the step size as the simulation proceeds.</a:t>
            </a:r>
          </a:p>
        </p:txBody>
      </p:sp>
    </p:spTree>
    <p:extLst>
      <p:ext uri="{BB962C8B-B14F-4D97-AF65-F5344CB8AC3E}">
        <p14:creationId xmlns:p14="http://schemas.microsoft.com/office/powerpoint/2010/main" val="1869714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32BC5-ED71-D24B-988D-ADA621FDFE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Higher-order ODEs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E214E4-1305-F24B-B23B-D481DF223B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/>
              <a:t>Our question may not be first order</a:t>
            </a:r>
          </a:p>
        </p:txBody>
      </p:sp>
    </p:spTree>
    <p:extLst>
      <p:ext uri="{BB962C8B-B14F-4D97-AF65-F5344CB8AC3E}">
        <p14:creationId xmlns:p14="http://schemas.microsoft.com/office/powerpoint/2010/main" val="3867075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7FA03-CF9C-834C-B16C-C9C1C3FD9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order ODEs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F9EB3-284F-0F4A-925B-3BF398A7E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i="1" dirty="0">
                <a:solidFill>
                  <a:schemeClr val="accent2"/>
                </a:solidFill>
              </a:rPr>
              <a:t>d</a:t>
            </a:r>
            <a:r>
              <a:rPr lang="en-US" baseline="30000" dirty="0">
                <a:solidFill>
                  <a:schemeClr val="accent2"/>
                </a:solidFill>
              </a:rPr>
              <a:t>2</a:t>
            </a:r>
            <a:r>
              <a:rPr lang="en-US" i="1" dirty="0">
                <a:solidFill>
                  <a:schemeClr val="accent2"/>
                </a:solidFill>
              </a:rPr>
              <a:t>x</a:t>
            </a:r>
            <a:r>
              <a:rPr lang="en-US" dirty="0">
                <a:solidFill>
                  <a:schemeClr val="accent2"/>
                </a:solidFill>
              </a:rPr>
              <a:t>/</a:t>
            </a:r>
            <a:r>
              <a:rPr lang="en-US" i="1" dirty="0">
                <a:solidFill>
                  <a:schemeClr val="accent2"/>
                </a:solidFill>
              </a:rPr>
              <a:t>dt</a:t>
            </a:r>
            <a:r>
              <a:rPr lang="en-US" baseline="30000" dirty="0">
                <a:solidFill>
                  <a:schemeClr val="accent2"/>
                </a:solidFill>
              </a:rPr>
              <a:t>2</a:t>
            </a:r>
            <a:r>
              <a:rPr lang="en-US" dirty="0">
                <a:solidFill>
                  <a:schemeClr val="accent2"/>
                </a:solidFill>
              </a:rPr>
              <a:t> = </a:t>
            </a:r>
            <a:r>
              <a:rPr lang="en-US" i="1" dirty="0">
                <a:solidFill>
                  <a:schemeClr val="accent2"/>
                </a:solidFill>
              </a:rPr>
              <a:t>f</a:t>
            </a:r>
            <a:r>
              <a:rPr lang="en-US" dirty="0">
                <a:solidFill>
                  <a:schemeClr val="accent2"/>
                </a:solidFill>
              </a:rPr>
              <a:t>(</a:t>
            </a:r>
            <a:r>
              <a:rPr lang="en-US" i="1" dirty="0" err="1">
                <a:solidFill>
                  <a:schemeClr val="accent2"/>
                </a:solidFill>
              </a:rPr>
              <a:t>x</a:t>
            </a:r>
            <a:r>
              <a:rPr lang="en-US" dirty="0" err="1">
                <a:solidFill>
                  <a:schemeClr val="accent2"/>
                </a:solidFill>
              </a:rPr>
              <a:t>,</a:t>
            </a:r>
            <a:r>
              <a:rPr lang="en-US" i="1" dirty="0" err="1">
                <a:solidFill>
                  <a:schemeClr val="accent2"/>
                </a:solidFill>
              </a:rPr>
              <a:t>t</a:t>
            </a:r>
            <a:r>
              <a:rPr lang="en-US" dirty="0">
                <a:solidFill>
                  <a:schemeClr val="accent2"/>
                </a:solidFill>
              </a:rPr>
              <a:t>)</a:t>
            </a:r>
          </a:p>
          <a:p>
            <a:r>
              <a:rPr lang="en-US"/>
              <a:t>Express as </a:t>
            </a:r>
            <a:r>
              <a:rPr lang="en-US" dirty="0"/>
              <a:t>two first order equations</a:t>
            </a:r>
          </a:p>
          <a:p>
            <a:pPr marL="0" indent="0" algn="ctr">
              <a:buNone/>
            </a:pPr>
            <a:r>
              <a:rPr lang="en-US" i="1" dirty="0">
                <a:solidFill>
                  <a:schemeClr val="accent2"/>
                </a:solidFill>
              </a:rPr>
              <a:t>v</a:t>
            </a:r>
            <a:r>
              <a:rPr lang="en-US" dirty="0">
                <a:solidFill>
                  <a:schemeClr val="accent2"/>
                </a:solidFill>
              </a:rPr>
              <a:t> = </a:t>
            </a:r>
            <a:r>
              <a:rPr lang="en-US" i="1" dirty="0">
                <a:solidFill>
                  <a:schemeClr val="accent2"/>
                </a:solidFill>
              </a:rPr>
              <a:t>dx</a:t>
            </a:r>
            <a:r>
              <a:rPr lang="en-US" dirty="0">
                <a:solidFill>
                  <a:schemeClr val="accent2"/>
                </a:solidFill>
              </a:rPr>
              <a:t>/</a:t>
            </a:r>
            <a:r>
              <a:rPr lang="en-US" i="1" dirty="0" err="1">
                <a:solidFill>
                  <a:schemeClr val="accent2"/>
                </a:solidFill>
              </a:rPr>
              <a:t>dt</a:t>
            </a:r>
            <a:endParaRPr lang="en-US" i="1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r>
              <a:rPr lang="en-US" i="1" dirty="0">
                <a:solidFill>
                  <a:schemeClr val="accent2"/>
                </a:solidFill>
              </a:rPr>
              <a:t>a</a:t>
            </a:r>
            <a:r>
              <a:rPr lang="en-US" dirty="0">
                <a:solidFill>
                  <a:schemeClr val="accent2"/>
                </a:solidFill>
              </a:rPr>
              <a:t> = </a:t>
            </a:r>
            <a:r>
              <a:rPr lang="en-US" i="1" dirty="0">
                <a:solidFill>
                  <a:schemeClr val="accent2"/>
                </a:solidFill>
              </a:rPr>
              <a:t>dv</a:t>
            </a:r>
            <a:r>
              <a:rPr lang="en-US" dirty="0">
                <a:solidFill>
                  <a:schemeClr val="accent2"/>
                </a:solidFill>
              </a:rPr>
              <a:t>/</a:t>
            </a:r>
            <a:r>
              <a:rPr lang="en-US" i="1" dirty="0" err="1">
                <a:solidFill>
                  <a:schemeClr val="accent2"/>
                </a:solidFill>
              </a:rPr>
              <a:t>dt</a:t>
            </a:r>
            <a:r>
              <a:rPr lang="en-US" dirty="0">
                <a:solidFill>
                  <a:schemeClr val="accent2"/>
                </a:solidFill>
              </a:rPr>
              <a:t> = </a:t>
            </a:r>
            <a:r>
              <a:rPr lang="en-US" i="1" dirty="0">
                <a:solidFill>
                  <a:schemeClr val="accent2"/>
                </a:solidFill>
              </a:rPr>
              <a:t>f</a:t>
            </a:r>
            <a:r>
              <a:rPr lang="en-US" dirty="0">
                <a:solidFill>
                  <a:schemeClr val="accent2"/>
                </a:solidFill>
              </a:rPr>
              <a:t>(</a:t>
            </a:r>
            <a:r>
              <a:rPr lang="en-US" i="1" dirty="0" err="1">
                <a:solidFill>
                  <a:schemeClr val="accent2"/>
                </a:solidFill>
              </a:rPr>
              <a:t>x</a:t>
            </a:r>
            <a:r>
              <a:rPr lang="en-US" dirty="0" err="1">
                <a:solidFill>
                  <a:schemeClr val="accent2"/>
                </a:solidFill>
              </a:rPr>
              <a:t>,</a:t>
            </a:r>
            <a:r>
              <a:rPr lang="en-US" i="1" dirty="0" err="1">
                <a:solidFill>
                  <a:schemeClr val="accent2"/>
                </a:solidFill>
              </a:rPr>
              <a:t>t</a:t>
            </a:r>
            <a:r>
              <a:rPr lang="en-US" dirty="0">
                <a:solidFill>
                  <a:schemeClr val="accent2"/>
                </a:solidFill>
              </a:rPr>
              <a:t>)</a:t>
            </a:r>
          </a:p>
          <a:p>
            <a:r>
              <a:rPr lang="en-US" dirty="0"/>
              <a:t>System of coupled equations is</a:t>
            </a:r>
          </a:p>
          <a:p>
            <a:pPr marL="0" indent="0" algn="ctr">
              <a:buNone/>
            </a:pPr>
            <a:r>
              <a:rPr lang="en-US" i="1" dirty="0">
                <a:solidFill>
                  <a:srgbClr val="7030A0"/>
                </a:solidFill>
              </a:rPr>
              <a:t>dx</a:t>
            </a:r>
            <a:r>
              <a:rPr lang="en-US" dirty="0">
                <a:solidFill>
                  <a:srgbClr val="7030A0"/>
                </a:solidFill>
              </a:rPr>
              <a:t>/</a:t>
            </a:r>
            <a:r>
              <a:rPr lang="en-US" i="1" dirty="0" err="1">
                <a:solidFill>
                  <a:srgbClr val="7030A0"/>
                </a:solidFill>
              </a:rPr>
              <a:t>dt</a:t>
            </a:r>
            <a:r>
              <a:rPr lang="en-US" dirty="0">
                <a:solidFill>
                  <a:srgbClr val="7030A0"/>
                </a:solidFill>
              </a:rPr>
              <a:t> = </a:t>
            </a:r>
            <a:r>
              <a:rPr lang="en-US" i="1" dirty="0">
                <a:solidFill>
                  <a:srgbClr val="7030A0"/>
                </a:solidFill>
              </a:rPr>
              <a:t>v</a:t>
            </a:r>
          </a:p>
          <a:p>
            <a:pPr marL="0" indent="0" algn="ctr">
              <a:buNone/>
            </a:pPr>
            <a:r>
              <a:rPr lang="en-US" i="1" dirty="0">
                <a:solidFill>
                  <a:srgbClr val="7030A0"/>
                </a:solidFill>
              </a:rPr>
              <a:t>dv</a:t>
            </a:r>
            <a:r>
              <a:rPr lang="en-US" dirty="0">
                <a:solidFill>
                  <a:srgbClr val="7030A0"/>
                </a:solidFill>
              </a:rPr>
              <a:t>/</a:t>
            </a:r>
            <a:r>
              <a:rPr lang="en-US" i="1" dirty="0" err="1">
                <a:solidFill>
                  <a:srgbClr val="7030A0"/>
                </a:solidFill>
              </a:rPr>
              <a:t>dt</a:t>
            </a:r>
            <a:r>
              <a:rPr lang="en-US" dirty="0">
                <a:solidFill>
                  <a:srgbClr val="7030A0"/>
                </a:solidFill>
              </a:rPr>
              <a:t> = </a:t>
            </a:r>
            <a:r>
              <a:rPr lang="en-US" i="1" dirty="0">
                <a:solidFill>
                  <a:srgbClr val="7030A0"/>
                </a:solidFill>
              </a:rPr>
              <a:t>f</a:t>
            </a:r>
            <a:r>
              <a:rPr lang="en-US" dirty="0">
                <a:solidFill>
                  <a:srgbClr val="7030A0"/>
                </a:solidFill>
              </a:rPr>
              <a:t>(</a:t>
            </a:r>
            <a:r>
              <a:rPr lang="en-US" i="1" dirty="0" err="1">
                <a:solidFill>
                  <a:srgbClr val="7030A0"/>
                </a:solidFill>
              </a:rPr>
              <a:t>x</a:t>
            </a:r>
            <a:r>
              <a:rPr lang="en-US" dirty="0" err="1">
                <a:solidFill>
                  <a:srgbClr val="7030A0"/>
                </a:solidFill>
              </a:rPr>
              <a:t>,</a:t>
            </a:r>
            <a:r>
              <a:rPr lang="en-US" i="1" dirty="0" err="1">
                <a:solidFill>
                  <a:srgbClr val="7030A0"/>
                </a:solidFill>
              </a:rPr>
              <a:t>t</a:t>
            </a:r>
            <a:r>
              <a:rPr lang="en-US" dirty="0">
                <a:solidFill>
                  <a:srgbClr val="7030A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28604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F29E3-D45E-264A-9A7D-D9EB2DAD9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Trajectory Equations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DAF683-57FA-8041-A530-42D7719AB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Newton’s second law</a:t>
            </a:r>
          </a:p>
          <a:p>
            <a:pPr marL="0" indent="0" algn="ctr">
              <a:buNone/>
            </a:pPr>
            <a:r>
              <a:rPr lang="en-US" i="1" dirty="0">
                <a:solidFill>
                  <a:schemeClr val="accent2"/>
                </a:solidFill>
              </a:rPr>
              <a:t>d</a:t>
            </a:r>
            <a:r>
              <a:rPr lang="en-US" baseline="30000" dirty="0">
                <a:solidFill>
                  <a:schemeClr val="accent2"/>
                </a:solidFill>
              </a:rPr>
              <a:t>2</a:t>
            </a:r>
            <a:r>
              <a:rPr lang="en-US" i="1" dirty="0">
                <a:solidFill>
                  <a:schemeClr val="accent2"/>
                </a:solidFill>
              </a:rPr>
              <a:t>x</a:t>
            </a:r>
            <a:r>
              <a:rPr lang="en-US" dirty="0">
                <a:solidFill>
                  <a:schemeClr val="accent2"/>
                </a:solidFill>
              </a:rPr>
              <a:t>/</a:t>
            </a:r>
            <a:r>
              <a:rPr lang="en-US" i="1" dirty="0">
                <a:solidFill>
                  <a:schemeClr val="accent2"/>
                </a:solidFill>
              </a:rPr>
              <a:t>dt</a:t>
            </a:r>
            <a:r>
              <a:rPr lang="en-US" baseline="30000" dirty="0">
                <a:solidFill>
                  <a:schemeClr val="accent2"/>
                </a:solidFill>
              </a:rPr>
              <a:t>2</a:t>
            </a:r>
            <a:r>
              <a:rPr lang="en-US" dirty="0">
                <a:solidFill>
                  <a:schemeClr val="accent2"/>
                </a:solidFill>
              </a:rPr>
              <a:t> = ∑</a:t>
            </a:r>
            <a:r>
              <a:rPr lang="en-US" i="1" dirty="0">
                <a:solidFill>
                  <a:schemeClr val="accent2"/>
                </a:solidFill>
              </a:rPr>
              <a:t>F</a:t>
            </a:r>
            <a:r>
              <a:rPr lang="en-US" dirty="0">
                <a:solidFill>
                  <a:schemeClr val="accent2"/>
                </a:solidFill>
              </a:rPr>
              <a:t>/</a:t>
            </a:r>
            <a:r>
              <a:rPr lang="en-US" i="1" dirty="0">
                <a:solidFill>
                  <a:schemeClr val="accent2"/>
                </a:solidFill>
              </a:rPr>
              <a:t>m</a:t>
            </a:r>
          </a:p>
          <a:p>
            <a:r>
              <a:rPr lang="en-US" dirty="0"/>
              <a:t>This is a second order ODE</a:t>
            </a:r>
          </a:p>
          <a:p>
            <a:r>
              <a:rPr lang="en-US" dirty="0"/>
              <a:t>Make a system of two equations</a:t>
            </a:r>
          </a:p>
          <a:p>
            <a:pPr marL="0" indent="0" algn="ctr">
              <a:buNone/>
            </a:pPr>
            <a:r>
              <a:rPr lang="en-US" i="1" dirty="0">
                <a:solidFill>
                  <a:srgbClr val="7030A0"/>
                </a:solidFill>
              </a:rPr>
              <a:t>dx</a:t>
            </a:r>
            <a:r>
              <a:rPr lang="en-US" dirty="0">
                <a:solidFill>
                  <a:srgbClr val="7030A0"/>
                </a:solidFill>
              </a:rPr>
              <a:t>/</a:t>
            </a:r>
            <a:r>
              <a:rPr lang="en-US" i="1" dirty="0" err="1">
                <a:solidFill>
                  <a:srgbClr val="7030A0"/>
                </a:solidFill>
              </a:rPr>
              <a:t>dt</a:t>
            </a:r>
            <a:r>
              <a:rPr lang="en-US" dirty="0">
                <a:solidFill>
                  <a:srgbClr val="7030A0"/>
                </a:solidFill>
              </a:rPr>
              <a:t> = </a:t>
            </a:r>
            <a:r>
              <a:rPr lang="en-US" i="1" dirty="0">
                <a:solidFill>
                  <a:srgbClr val="7030A0"/>
                </a:solidFill>
              </a:rPr>
              <a:t>v</a:t>
            </a:r>
          </a:p>
          <a:p>
            <a:pPr marL="0" indent="0" algn="ctr">
              <a:buNone/>
            </a:pPr>
            <a:r>
              <a:rPr lang="en-US" i="1" dirty="0">
                <a:solidFill>
                  <a:srgbClr val="7030A0"/>
                </a:solidFill>
              </a:rPr>
              <a:t>dv</a:t>
            </a:r>
            <a:r>
              <a:rPr lang="en-US" dirty="0">
                <a:solidFill>
                  <a:srgbClr val="7030A0"/>
                </a:solidFill>
              </a:rPr>
              <a:t>/</a:t>
            </a:r>
            <a:r>
              <a:rPr lang="en-US" i="1" dirty="0" err="1">
                <a:solidFill>
                  <a:srgbClr val="7030A0"/>
                </a:solidFill>
              </a:rPr>
              <a:t>dt</a:t>
            </a:r>
            <a:r>
              <a:rPr lang="en-US" dirty="0">
                <a:solidFill>
                  <a:srgbClr val="7030A0"/>
                </a:solidFill>
              </a:rPr>
              <a:t> = ∑</a:t>
            </a:r>
            <a:r>
              <a:rPr lang="en-US" i="1">
                <a:solidFill>
                  <a:srgbClr val="7030A0"/>
                </a:solidFill>
              </a:rPr>
              <a:t>F</a:t>
            </a:r>
            <a:r>
              <a:rPr lang="en-US">
                <a:solidFill>
                  <a:srgbClr val="7030A0"/>
                </a:solidFill>
              </a:rPr>
              <a:t>/</a:t>
            </a:r>
            <a:r>
              <a:rPr lang="en-US" i="1">
                <a:solidFill>
                  <a:srgbClr val="7030A0"/>
                </a:solidFill>
              </a:rPr>
              <a:t>m</a:t>
            </a:r>
            <a:endParaRPr lang="en-US" i="1" dirty="0">
              <a:solidFill>
                <a:srgbClr val="7030A0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We only really want </a:t>
            </a:r>
            <a:r>
              <a:rPr lang="en-US" i="1" dirty="0">
                <a:solidFill>
                  <a:schemeClr val="accent2"/>
                </a:solidFill>
              </a:rPr>
              <a:t>x</a:t>
            </a:r>
            <a:r>
              <a:rPr lang="en-US" dirty="0">
                <a:solidFill>
                  <a:schemeClr val="tx2"/>
                </a:solidFill>
              </a:rPr>
              <a:t>; </a:t>
            </a:r>
            <a:r>
              <a:rPr lang="en-US" i="1" dirty="0">
                <a:solidFill>
                  <a:schemeClr val="tx2"/>
                </a:solidFill>
              </a:rPr>
              <a:t>v</a:t>
            </a:r>
            <a:r>
              <a:rPr lang="en-US" dirty="0">
                <a:solidFill>
                  <a:schemeClr val="tx2"/>
                </a:solidFill>
              </a:rPr>
              <a:t> is extra</a:t>
            </a:r>
          </a:p>
        </p:txBody>
      </p:sp>
    </p:spTree>
    <p:extLst>
      <p:ext uri="{BB962C8B-B14F-4D97-AF65-F5344CB8AC3E}">
        <p14:creationId xmlns:p14="http://schemas.microsoft.com/office/powerpoint/2010/main" val="3248484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5B4E6-F8B8-3741-A6FF-6130E7F91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Trajectory with drag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224D181-DFB0-F640-9CBE-D6E8A7CE55A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We know about gravity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f>
                      <m:fPr>
                        <m:type m:val="lin"/>
                        <m:ctrlP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𝑑𝑣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acc>
                      <m:accPr>
                        <m:chr m:val="̂"/>
                        <m:ctrlP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</m:e>
                    </m:acc>
                  </m:oMath>
                </a14:m>
                <a:endParaRPr lang="en-US" b="0" dirty="0"/>
              </a:p>
              <a:p>
                <a:r>
                  <a:rPr lang="en-US" dirty="0"/>
                  <a:t>add drag force </a:t>
                </a:r>
              </a:p>
              <a:p>
                <a:pPr lvl="1"/>
                <a:r>
                  <a:rPr lang="en-US" dirty="0"/>
                  <a:t>perhaps </a:t>
                </a: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</m:acc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acc>
                      <m:accPr>
                        <m:chr m:val="⃑"/>
                        <m:ctrlP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acc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perhaps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sSup>
                      <m:sSupPr>
                        <m:ctrlP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acc>
                      <m:accPr>
                        <m:chr m:val="̂"/>
                        <m:ctrlP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acc>
                  </m:oMath>
                </a14:m>
                <a:endParaRPr lang="en-US" dirty="0"/>
              </a:p>
              <a:p>
                <a:r>
                  <a:rPr lang="en-US" dirty="0"/>
                  <a:t>What should termination conditions be?</a:t>
                </a:r>
              </a:p>
              <a:p>
                <a:pPr lvl="1"/>
                <a:r>
                  <a:rPr lang="en-US" dirty="0"/>
                  <a:t>time?</a:t>
                </a:r>
              </a:p>
              <a:p>
                <a:pPr lvl="1"/>
                <a:r>
                  <a:rPr lang="en-US" dirty="0"/>
                  <a:t>position?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224D181-DFB0-F640-9CBE-D6E8A7CE55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68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325782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25">
      <a:dk1>
        <a:srgbClr val="000066"/>
      </a:dk1>
      <a:lt1>
        <a:srgbClr val="FFFFFF"/>
      </a:lt1>
      <a:dk2>
        <a:srgbClr val="003366"/>
      </a:dk2>
      <a:lt2>
        <a:srgbClr val="808080"/>
      </a:lt2>
      <a:accent1>
        <a:srgbClr val="BBE0E3"/>
      </a:accent1>
      <a:accent2>
        <a:srgbClr val="0000FF"/>
      </a:accent2>
      <a:accent3>
        <a:srgbClr val="FF0000"/>
      </a:accent3>
      <a:accent4>
        <a:srgbClr val="006600"/>
      </a:accent4>
      <a:accent5>
        <a:srgbClr val="00CC00"/>
      </a:accent5>
      <a:accent6>
        <a:srgbClr val="800000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FF"/>
        </a:accent2>
        <a:accent3>
          <a:srgbClr val="FFFFFF"/>
        </a:accent3>
        <a:accent4>
          <a:srgbClr val="002A56"/>
        </a:accent4>
        <a:accent5>
          <a:srgbClr val="DAEDEF"/>
        </a:accent5>
        <a:accent6>
          <a:srgbClr val="2D2DE7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3441</TotalTime>
  <Words>494</Words>
  <Application>Microsoft Macintosh PowerPoint</Application>
  <PresentationFormat>On-screen Show (4:3)</PresentationFormat>
  <Paragraphs>83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ＭＳ Ｐゴシック</vt:lpstr>
      <vt:lpstr>Arial</vt:lpstr>
      <vt:lpstr>Calibri</vt:lpstr>
      <vt:lpstr>Cambria Math</vt:lpstr>
      <vt:lpstr>Default Design</vt:lpstr>
      <vt:lpstr>Coupled ODEs</vt:lpstr>
      <vt:lpstr>Radioactive Decay Chains</vt:lpstr>
      <vt:lpstr>Radioactive Decay Chains</vt:lpstr>
      <vt:lpstr>Radioactive Decay Chains</vt:lpstr>
      <vt:lpstr>Ideal step size</vt:lpstr>
      <vt:lpstr>Higher-order ODEs</vt:lpstr>
      <vt:lpstr>Second order ODEs</vt:lpstr>
      <vt:lpstr>Trajectory Equations</vt:lpstr>
      <vt:lpstr>Trajectory with drag</vt:lpstr>
      <vt:lpstr>Adaptive Step Size</vt:lpstr>
      <vt:lpstr>Idea</vt:lpstr>
      <vt:lpstr>Adjusting h</vt:lpstr>
      <vt:lpstr>Algorithm</vt:lpstr>
      <vt:lpstr>Algorithm</vt:lpstr>
      <vt:lpstr>Concerns</vt:lpstr>
    </vt:vector>
  </TitlesOfParts>
  <Company>John Carroll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Balloon Animals</dc:title>
  <dc:creator>joe</dc:creator>
  <cp:lastModifiedBy>Richard Barrans</cp:lastModifiedBy>
  <cp:revision>234</cp:revision>
  <cp:lastPrinted>2024-03-21T15:04:58Z</cp:lastPrinted>
  <dcterms:created xsi:type="dcterms:W3CDTF">2003-08-04T19:23:16Z</dcterms:created>
  <dcterms:modified xsi:type="dcterms:W3CDTF">2026-03-23T22:51:58Z</dcterms:modified>
</cp:coreProperties>
</file>