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63"/>
    <p:restoredTop sz="93913" autoAdjust="0"/>
  </p:normalViewPr>
  <p:slideViewPr>
    <p:cSldViewPr>
      <p:cViewPr varScale="1">
        <p:scale>
          <a:sx n="73" d="100"/>
          <a:sy n="73" d="100"/>
        </p:scale>
        <p:origin x="184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83" d="100"/>
          <a:sy n="83" d="100"/>
        </p:scale>
        <p:origin x="-114" y="-84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24225D0D-0048-6047-9A9A-A101381A63F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P1220 L22 Amperes Law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9E926330-C6EF-A247-920D-732F9CDCDD3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400" y="0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AC952E68-1328-C045-8F82-5A0B6E2E58C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F24907-16A1-C843-9ED8-5593006CBC4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400" y="6657975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 smtClean="0"/>
            </a:lvl1pPr>
          </a:lstStyle>
          <a:p>
            <a:pPr>
              <a:defRPr/>
            </a:pPr>
            <a:fld id="{04C60FEE-72C9-C44F-BCD4-5A00C4E216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9FABC1-DE10-204A-B233-786763AFA9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P1220 L22 Amperes Law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13C2A9-498A-6842-9905-5FFF7A54E6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BC072FE-683E-D44E-9531-32B19A5DC8AB}" type="datetimeFigureOut">
              <a:rPr lang="en-US" altLang="en-US"/>
              <a:pPr>
                <a:defRPr/>
              </a:pPr>
              <a:t>11/9/25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EC1DDB2-2346-A142-8417-E42145977A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FC44DF8-1F09-0E4D-A394-A291E93F8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3925" y="3328988"/>
            <a:ext cx="7388225" cy="3155950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F4BCD-917B-084C-854A-C8634EA9C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C8805-1F86-FB4F-9AA7-72FAB9A95B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400" y="6657975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A99A7BC-121C-6745-B77D-F5D715342D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4D7D04-B6B4-6A47-A4A1-3F8D66FFA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763A2B-A7B7-D744-A6B1-B7C871FEB0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977AAF-6C58-C249-AA1A-473AE64279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AF07A-A24B-724B-82D9-7820640299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50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E787F3-AC5B-8349-B027-02DF935950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10FDE8-0490-D743-BA02-6A9F398E9D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1C6D93-DCB1-5C44-97B9-92A37036F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D48F3-A4CD-5549-AAA8-A41D90AC5E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83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C56E81-3B28-764C-8F88-C50DD8D1D8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205D4B-5A4D-1B4C-995E-05879C30FD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F40F2F-3F24-3E4C-A344-95E7C5AE34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A0B32-5233-2C42-827D-A30E904B8F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494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54989F-8A19-DE43-B99C-DABFCD7BCF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095F2E-85E6-8D44-A574-79976E5ECB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FB6A4C-66D7-CA44-A7EE-C282B26C6C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E384F-8B49-974E-BFB2-75B934CE91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23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B942D6-8302-9643-8FC9-4953702A53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B2C647-4594-8B49-B0C2-2A24F70043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4F6633-9EA3-8D46-A04F-A28DC44A7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A9213-C699-DE47-B07A-6D68BE05B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35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021691-C26E-E444-B919-217B763B8F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AA11A0-A7BC-0D4A-BA01-6EDD6203F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B9CB7E-424A-754C-A2B9-56E748A2C2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549BA-50CE-004E-BE8C-06C6E1EE6F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06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D5FB5A5-7CF7-3C4C-96A9-8F4429B9A2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4A87D9-83ED-404A-B87B-50A10C21A8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23C7A8-F45B-FA4A-81A5-101CE06973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38ABC-40FB-4143-A10E-35D265A9B7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09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D40F9E3-6427-3B44-80D1-4DC40D1A63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37621A-4F28-A84F-BC8A-1DC09EB3F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CDAD578-EDE1-F14B-A36F-E2BC81D4C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C30BD-2FC4-DA43-A321-C08B4711EA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22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372E408-0E83-0C49-B2E2-DD1A6C9D80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C27A573-E500-8246-8A98-DDCE46C030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742122-3206-7B4A-B83B-4FD3B5E69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11AC7-968F-654F-BDDB-966817E8F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01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27EDB5-0AD0-884B-8AD1-44D2F1AAC9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D88744-CF88-524B-A070-6691BE5A9D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7EFD15-FB36-0D4E-9035-4D656A2E4A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7CCEF-B6FE-9C4F-9B64-488D526866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515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EC2EB-1C0A-4343-AC7F-0DE96B0375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6C6458-9C58-AE40-8E5B-A0CA0FFD5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263700-E2DB-F849-8D56-BE76DF3FB6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AA301-5E08-DC41-8AE8-ADC1BE4C4D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802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801AC42-A50F-C243-AEF9-EC39C5F12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B7FA151-DFAD-A44F-B036-C8D54F9F1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96E4B88-EEC9-094C-837F-56C78551AAB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5404FF-7344-8C4E-8807-6810BE5D2B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72D8F49-31A9-B747-87D4-87BEB351E0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5EB76DC-7628-2B46-8412-A670C3736A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471DBE53-9AB8-3B4F-A9F6-1EEF9E8847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Ampére’s law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0F84549C-E336-F843-92F1-4B2878909E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Magnetic fields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A11F03B2-CA4C-F44A-9480-2310DABFA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field Origin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123-3DB6-6B4D-A7E7-A96D59380C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Magnetic fields are created by currents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Field winds around the current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Expected correlations: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More current ⇒ greater field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Farther away ⇒ weaker field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Around a current ⇒ along the field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12A16218-C34B-9C49-92DF-300D55A038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Ampére’s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62DED-C0FC-7042-A85D-A93AF1AEC1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995488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Follow a closed path </a:t>
            </a:r>
            <a:r>
              <a:rPr lang="en-US" altLang="en-US" i="1" dirty="0">
                <a:ea typeface="ＭＳ Ｐゴシック" panose="020B0600070205080204" pitchFamily="34" charset="-128"/>
              </a:rPr>
              <a:t>s</a:t>
            </a:r>
            <a:r>
              <a:rPr lang="en-US" altLang="en-US" dirty="0">
                <a:ea typeface="ＭＳ Ｐゴシック" panose="020B0600070205080204" pitchFamily="34" charset="-128"/>
              </a:rPr>
              <a:t> around a current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Add up overlap between path and field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“Circulation”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4BCE7D-4F45-6449-BCF9-BA4CFD17A7EC}"/>
              </a:ext>
            </a:extLst>
          </p:cNvPr>
          <p:cNvGrpSpPr>
            <a:grpSpLocks/>
          </p:cNvGrpSpPr>
          <p:nvPr/>
        </p:nvGrpSpPr>
        <p:grpSpPr bwMode="auto">
          <a:xfrm>
            <a:off x="3275805" y="2819399"/>
            <a:ext cx="1447800" cy="762000"/>
            <a:chOff x="2133600" y="2819400"/>
            <a:chExt cx="1447800" cy="7620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2ECB0D64-BC3F-4E4F-8034-E8BAB61CF19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133600" y="2819400"/>
              <a:ext cx="1447800" cy="76200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rgbClr val="003366"/>
                  </a:solidFill>
                  <a:latin typeface="+mn-lt"/>
                  <a:ea typeface="ＭＳ Ｐゴシック" charset="0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  <a:defRPr/>
              </a:pPr>
              <a:r>
                <a:rPr lang="en-US" i="1" kern="0" dirty="0" err="1"/>
                <a:t>B</a:t>
              </a:r>
              <a:r>
                <a:rPr lang="en-US" kern="0" dirty="0" err="1"/>
                <a:t>·</a:t>
              </a:r>
              <a:r>
                <a:rPr lang="en-US" i="1" kern="0" dirty="0" err="1"/>
                <a:t>ds</a:t>
              </a:r>
              <a:endParaRPr lang="en-US" i="1" kern="0" dirty="0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205B524-7880-A548-8A16-462E9076E09B}"/>
                </a:ext>
              </a:extLst>
            </p:cNvPr>
            <p:cNvCxnSpPr/>
            <p:nvPr/>
          </p:nvCxnSpPr>
          <p:spPr>
            <a:xfrm>
              <a:off x="2286000" y="2895600"/>
              <a:ext cx="228600" cy="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C5E2CEA7-D637-B94B-9696-499E28A77A11}"/>
                </a:ext>
              </a:extLst>
            </p:cNvPr>
            <p:cNvCxnSpPr/>
            <p:nvPr/>
          </p:nvCxnSpPr>
          <p:spPr>
            <a:xfrm>
              <a:off x="2879725" y="2968625"/>
              <a:ext cx="228600" cy="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2D888F9-0FEA-0B43-8938-FC0892BF5B7C}"/>
              </a:ext>
            </a:extLst>
          </p:cNvPr>
          <p:cNvGrpSpPr>
            <a:grpSpLocks/>
          </p:cNvGrpSpPr>
          <p:nvPr/>
        </p:nvGrpSpPr>
        <p:grpSpPr bwMode="auto">
          <a:xfrm>
            <a:off x="1766093" y="3633787"/>
            <a:ext cx="315913" cy="2206625"/>
            <a:chOff x="1447800" y="3888932"/>
            <a:chExt cx="316369" cy="2207068"/>
          </a:xfrm>
        </p:grpSpPr>
        <p:grpSp>
          <p:nvGrpSpPr>
            <p:cNvPr id="17436" name="Group 11">
              <a:extLst>
                <a:ext uri="{FF2B5EF4-FFF2-40B4-BE49-F238E27FC236}">
                  <a16:creationId xmlns:a16="http://schemas.microsoft.com/office/drawing/2014/main" id="{8F0EE13E-DEFE-E348-A77D-68616354A0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7800" y="4419600"/>
              <a:ext cx="0" cy="1676400"/>
              <a:chOff x="2286000" y="4343400"/>
              <a:chExt cx="0" cy="1676400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A61DD43C-5BA7-B545-8103-E0E3F043EE4A}"/>
                  </a:ext>
                </a:extLst>
              </p:cNvPr>
              <p:cNvCxnSpPr/>
              <p:nvPr/>
            </p:nvCxnSpPr>
            <p:spPr>
              <a:xfrm>
                <a:off x="2286000" y="4343064"/>
                <a:ext cx="0" cy="1676736"/>
              </a:xfrm>
              <a:prstGeom prst="line">
                <a:avLst/>
              </a:prstGeom>
              <a:ln w="762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C2B43405-93CF-6B42-88B4-3E1FBF008E56}"/>
                  </a:ext>
                </a:extLst>
              </p:cNvPr>
              <p:cNvCxnSpPr/>
              <p:nvPr/>
            </p:nvCxnSpPr>
            <p:spPr>
              <a:xfrm>
                <a:off x="2286000" y="4343064"/>
                <a:ext cx="0" cy="1676736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F40D39E-6EEF-AF46-B481-710FF5044E2B}"/>
                </a:ext>
              </a:extLst>
            </p:cNvPr>
            <p:cNvCxnSpPr/>
            <p:nvPr/>
          </p:nvCxnSpPr>
          <p:spPr>
            <a:xfrm flipV="1">
              <a:off x="1447800" y="3888932"/>
              <a:ext cx="0" cy="454116"/>
            </a:xfrm>
            <a:prstGeom prst="straightConnector1">
              <a:avLst/>
            </a:prstGeom>
            <a:ln w="1905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C686FA4-553F-914F-81D4-4572045ED36A}"/>
                </a:ext>
              </a:extLst>
            </p:cNvPr>
            <p:cNvSpPr txBox="1"/>
            <p:nvPr/>
          </p:nvSpPr>
          <p:spPr>
            <a:xfrm>
              <a:off x="1449390" y="3888932"/>
              <a:ext cx="314779" cy="46205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1" dirty="0">
                  <a:solidFill>
                    <a:schemeClr val="accent4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B6FBC1E-11E0-6649-8257-F5E579922019}"/>
              </a:ext>
            </a:extLst>
          </p:cNvPr>
          <p:cNvGrpSpPr>
            <a:grpSpLocks/>
          </p:cNvGrpSpPr>
          <p:nvPr/>
        </p:nvGrpSpPr>
        <p:grpSpPr bwMode="auto">
          <a:xfrm>
            <a:off x="1210468" y="4714422"/>
            <a:ext cx="1428750" cy="461963"/>
            <a:chOff x="876300" y="4724399"/>
            <a:chExt cx="1428749" cy="46166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F2338D5-BF70-144C-86BD-8C4A249439F7}"/>
                </a:ext>
              </a:extLst>
            </p:cNvPr>
            <p:cNvSpPr txBox="1"/>
            <p:nvPr/>
          </p:nvSpPr>
          <p:spPr>
            <a:xfrm>
              <a:off x="1966912" y="4724399"/>
              <a:ext cx="338137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1" dirty="0">
                  <a:solidFill>
                    <a:schemeClr val="accent4"/>
                  </a:solidFill>
                </a:rPr>
                <a:t>s</a:t>
              </a:r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BA80F254-3581-494D-AEEA-980B9374642A}"/>
                </a:ext>
              </a:extLst>
            </p:cNvPr>
            <p:cNvSpPr/>
            <p:nvPr/>
          </p:nvSpPr>
          <p:spPr>
            <a:xfrm>
              <a:off x="876300" y="4878288"/>
              <a:ext cx="1142999" cy="153888"/>
            </a:xfrm>
            <a:prstGeom prst="arc">
              <a:avLst>
                <a:gd name="adj1" fmla="val 18609344"/>
                <a:gd name="adj2" fmla="val 13058110"/>
              </a:avLst>
            </a:prstGeom>
            <a:ln w="12700">
              <a:solidFill>
                <a:schemeClr val="accent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D117379-786A-074C-934D-A949DB17FCA1}"/>
              </a:ext>
            </a:extLst>
          </p:cNvPr>
          <p:cNvGrpSpPr>
            <a:grpSpLocks/>
          </p:cNvGrpSpPr>
          <p:nvPr/>
        </p:nvGrpSpPr>
        <p:grpSpPr bwMode="auto">
          <a:xfrm>
            <a:off x="3463924" y="5378449"/>
            <a:ext cx="1428750" cy="461963"/>
            <a:chOff x="2281655" y="4280612"/>
            <a:chExt cx="1428749" cy="461665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1732AF9-E749-1E45-9A8F-C6A31E44CCEB}"/>
                </a:ext>
              </a:extLst>
            </p:cNvPr>
            <p:cNvSpPr txBox="1"/>
            <p:nvPr/>
          </p:nvSpPr>
          <p:spPr>
            <a:xfrm>
              <a:off x="3372266" y="4280612"/>
              <a:ext cx="338138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1" dirty="0">
                  <a:solidFill>
                    <a:schemeClr val="accent4"/>
                  </a:solidFill>
                </a:rPr>
                <a:t>s</a:t>
              </a:r>
            </a:p>
          </p:txBody>
        </p:sp>
        <p:sp>
          <p:nvSpPr>
            <p:cNvPr id="39" name="Arc 38">
              <a:extLst>
                <a:ext uri="{FF2B5EF4-FFF2-40B4-BE49-F238E27FC236}">
                  <a16:creationId xmlns:a16="http://schemas.microsoft.com/office/drawing/2014/main" id="{4D9F2AB8-2D30-3941-B240-517B49922FA9}"/>
                </a:ext>
              </a:extLst>
            </p:cNvPr>
            <p:cNvSpPr/>
            <p:nvPr/>
          </p:nvSpPr>
          <p:spPr>
            <a:xfrm>
              <a:off x="2281655" y="4434501"/>
              <a:ext cx="1142999" cy="153888"/>
            </a:xfrm>
            <a:prstGeom prst="arc">
              <a:avLst>
                <a:gd name="adj1" fmla="val 18609344"/>
                <a:gd name="adj2" fmla="val 13058110"/>
              </a:avLst>
            </a:prstGeom>
            <a:ln w="12700">
              <a:solidFill>
                <a:schemeClr val="accent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972D3A2-0308-F647-9026-4BB4206ADEFE}"/>
              </a:ext>
            </a:extLst>
          </p:cNvPr>
          <p:cNvGrpSpPr>
            <a:grpSpLocks/>
          </p:cNvGrpSpPr>
          <p:nvPr/>
        </p:nvGrpSpPr>
        <p:grpSpPr bwMode="auto">
          <a:xfrm>
            <a:off x="5972400" y="4295322"/>
            <a:ext cx="1538288" cy="1146175"/>
            <a:chOff x="915133" y="5255067"/>
            <a:chExt cx="1536796" cy="1145232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F6D0572-DAEC-F24E-8C52-3108A42B5FBD}"/>
                </a:ext>
              </a:extLst>
            </p:cNvPr>
            <p:cNvSpPr txBox="1"/>
            <p:nvPr/>
          </p:nvSpPr>
          <p:spPr>
            <a:xfrm>
              <a:off x="2114119" y="5630995"/>
              <a:ext cx="337810" cy="46158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1" dirty="0">
                  <a:solidFill>
                    <a:schemeClr val="accent4"/>
                  </a:solidFill>
                </a:rPr>
                <a:t>s</a:t>
              </a:r>
            </a:p>
          </p:txBody>
        </p: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F124D698-9931-624F-9070-06653D2CA22D}"/>
                </a:ext>
              </a:extLst>
            </p:cNvPr>
            <p:cNvSpPr/>
            <p:nvPr/>
          </p:nvSpPr>
          <p:spPr>
            <a:xfrm>
              <a:off x="915133" y="5255067"/>
              <a:ext cx="1143478" cy="1145232"/>
            </a:xfrm>
            <a:prstGeom prst="arc">
              <a:avLst>
                <a:gd name="adj1" fmla="val 16330456"/>
                <a:gd name="adj2" fmla="val 15499613"/>
              </a:avLst>
            </a:prstGeom>
            <a:ln w="12700">
              <a:solidFill>
                <a:schemeClr val="accent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1A903721-92CF-584F-B602-15B13706C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Ampére’s law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1A6704DB-725B-3043-A164-953ECC4042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47950" y="1965325"/>
            <a:ext cx="3657600" cy="9112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4400">
                <a:solidFill>
                  <a:schemeClr val="accent2"/>
                </a:solidFill>
                <a:ea typeface="ＭＳ Ｐゴシック" panose="020B0600070205080204" pitchFamily="34" charset="-128"/>
              </a:rPr>
              <a:t>∮</a:t>
            </a:r>
            <a:r>
              <a:rPr lang="en-US" altLang="en-US" sz="3600" i="1">
                <a:solidFill>
                  <a:schemeClr val="accent2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3600">
                <a:solidFill>
                  <a:schemeClr val="accent2"/>
                </a:solidFill>
                <a:ea typeface="ＭＳ Ｐゴシック" panose="020B0600070205080204" pitchFamily="34" charset="-128"/>
              </a:rPr>
              <a:t>·</a:t>
            </a:r>
            <a:r>
              <a:rPr lang="en-US" altLang="en-US" sz="3600" i="1">
                <a:solidFill>
                  <a:schemeClr val="accent2"/>
                </a:solidFill>
                <a:ea typeface="ＭＳ Ｐゴシック" panose="020B0600070205080204" pitchFamily="34" charset="-128"/>
              </a:rPr>
              <a:t>ds = </a:t>
            </a:r>
            <a:r>
              <a:rPr lang="en-US" altLang="en-US" sz="3600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m</a:t>
            </a:r>
            <a:r>
              <a:rPr lang="en-US" altLang="en-US" sz="3600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0</a:t>
            </a:r>
            <a:r>
              <a:rPr lang="en-US" altLang="en-US" sz="3600" i="1">
                <a:solidFill>
                  <a:schemeClr val="accent2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i="1">
                <a:solidFill>
                  <a:schemeClr val="accent2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</a:t>
            </a:r>
            <a:r>
              <a:rPr lang="en-US" altLang="en-US" sz="3600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encl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48BB24E-6F02-D146-8C82-39FF322E8FFA}"/>
              </a:ext>
            </a:extLst>
          </p:cNvPr>
          <p:cNvCxnSpPr/>
          <p:nvPr/>
        </p:nvCxnSpPr>
        <p:spPr>
          <a:xfrm>
            <a:off x="3327400" y="2139950"/>
            <a:ext cx="2286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F526E11-AD6F-2C43-B104-B465B536B8F7}"/>
              </a:ext>
            </a:extLst>
          </p:cNvPr>
          <p:cNvSpPr txBox="1">
            <a:spLocks/>
          </p:cNvSpPr>
          <p:nvPr/>
        </p:nvSpPr>
        <p:spPr bwMode="auto">
          <a:xfrm>
            <a:off x="457200" y="3124200"/>
            <a:ext cx="8229600" cy="2895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kern="0" dirty="0"/>
              <a:t>Path integral: around a </a:t>
            </a:r>
            <a:r>
              <a:rPr lang="en-US" kern="0" dirty="0">
                <a:solidFill>
                  <a:schemeClr val="accent4"/>
                </a:solidFill>
              </a:rPr>
              <a:t>closed path</a:t>
            </a:r>
          </a:p>
          <a:p>
            <a:pPr marL="0" indent="0">
              <a:buFontTx/>
              <a:buNone/>
              <a:defRPr/>
            </a:pPr>
            <a:r>
              <a:rPr lang="en-US" i="1" kern="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kern="0" baseline="-25000" dirty="0" err="1">
                <a:solidFill>
                  <a:schemeClr val="accent2"/>
                </a:solidFill>
              </a:rPr>
              <a:t>encl</a:t>
            </a:r>
            <a:r>
              <a:rPr lang="en-US" kern="0" dirty="0"/>
              <a:t> = current passing through the loop</a:t>
            </a:r>
          </a:p>
          <a:p>
            <a:pPr marL="0" indent="0">
              <a:buFontTx/>
              <a:buNone/>
              <a:tabLst>
                <a:tab pos="625475" algn="l"/>
              </a:tabLst>
              <a:defRPr/>
            </a:pPr>
            <a:r>
              <a:rPr lang="en-US" i="1" kern="0" dirty="0">
                <a:solidFill>
                  <a:schemeClr val="accent2"/>
                </a:solidFill>
                <a:latin typeface="Symbol" pitchFamily="2" charset="2"/>
              </a:rPr>
              <a:t>m</a:t>
            </a:r>
            <a:r>
              <a:rPr lang="en-US" kern="0" baseline="-25000" dirty="0">
                <a:solidFill>
                  <a:schemeClr val="accent2"/>
                </a:solidFill>
              </a:rPr>
              <a:t>0</a:t>
            </a:r>
            <a:r>
              <a:rPr lang="en-US" kern="0" dirty="0"/>
              <a:t> 	= magnetic </a:t>
            </a:r>
            <a:r>
              <a:rPr lang="en-US" kern="0" dirty="0">
                <a:solidFill>
                  <a:schemeClr val="accent4"/>
                </a:solidFill>
              </a:rPr>
              <a:t>permeability of free space</a:t>
            </a:r>
          </a:p>
          <a:p>
            <a:pPr marL="0" indent="0">
              <a:buFontTx/>
              <a:buNone/>
              <a:tabLst>
                <a:tab pos="625475" algn="l"/>
              </a:tabLst>
              <a:defRPr/>
            </a:pPr>
            <a:r>
              <a:rPr lang="en-US" kern="0" dirty="0"/>
              <a:t>	= </a:t>
            </a:r>
            <a:r>
              <a:rPr lang="en-US" kern="0" dirty="0">
                <a:solidFill>
                  <a:schemeClr val="accent2"/>
                </a:solidFill>
              </a:rPr>
              <a:t>4</a:t>
            </a:r>
            <a:r>
              <a:rPr lang="en-US" kern="0" dirty="0">
                <a:solidFill>
                  <a:schemeClr val="accent2"/>
                </a:solidFill>
                <a:latin typeface="Symbol" pitchFamily="2" charset="2"/>
              </a:rPr>
              <a:t>p</a:t>
            </a:r>
            <a:r>
              <a:rPr lang="en-US" kern="0" dirty="0">
                <a:solidFill>
                  <a:schemeClr val="accent2"/>
                </a:solidFill>
              </a:rPr>
              <a:t> ×10</a:t>
            </a:r>
            <a:r>
              <a:rPr lang="en-US" kern="0" baseline="30000" dirty="0">
                <a:solidFill>
                  <a:schemeClr val="accent2"/>
                </a:solidFill>
              </a:rPr>
              <a:t>–7</a:t>
            </a:r>
            <a:r>
              <a:rPr lang="en-US" kern="0" dirty="0">
                <a:solidFill>
                  <a:schemeClr val="accent2"/>
                </a:solidFill>
              </a:rPr>
              <a:t> </a:t>
            </a:r>
            <a:r>
              <a:rPr lang="en-US" kern="0" dirty="0" err="1">
                <a:solidFill>
                  <a:schemeClr val="accent2"/>
                </a:solidFill>
              </a:rPr>
              <a:t>Wb</a:t>
            </a:r>
            <a:r>
              <a:rPr lang="en-US" kern="0" dirty="0">
                <a:solidFill>
                  <a:schemeClr val="accent2"/>
                </a:solidFill>
              </a:rPr>
              <a:t>/(</a:t>
            </a:r>
            <a:r>
              <a:rPr lang="en-US" kern="0" dirty="0" err="1">
                <a:solidFill>
                  <a:schemeClr val="accent2"/>
                </a:solidFill>
              </a:rPr>
              <a:t>A·m</a:t>
            </a:r>
            <a:r>
              <a:rPr lang="en-US" kern="0" dirty="0">
                <a:solidFill>
                  <a:schemeClr val="accent2"/>
                </a:solidFill>
              </a:rPr>
              <a:t>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5C11E25-8B7A-8046-AA21-5BCAE405E968}"/>
              </a:ext>
            </a:extLst>
          </p:cNvPr>
          <p:cNvCxnSpPr/>
          <p:nvPr/>
        </p:nvCxnSpPr>
        <p:spPr>
          <a:xfrm>
            <a:off x="4038600" y="2209800"/>
            <a:ext cx="2286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A64829F1-8CAD-974E-AB1E-97F45B18F2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Use Ampere’s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CB5B8-852C-3445-9618-6162ED287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00400"/>
            <a:ext cx="8382000" cy="29257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Find the magnetic field produced:</a:t>
            </a:r>
          </a:p>
          <a:p>
            <a:pPr>
              <a:defRPr/>
            </a:pPr>
            <a:r>
              <a:rPr lang="en-US" dirty="0"/>
              <a:t>Infinite straight current</a:t>
            </a:r>
          </a:p>
          <a:p>
            <a:pPr>
              <a:defRPr/>
            </a:pPr>
            <a:r>
              <a:rPr lang="en-US" dirty="0"/>
              <a:t>Solenoid</a:t>
            </a:r>
          </a:p>
          <a:p>
            <a:pPr>
              <a:defRPr/>
            </a:pPr>
            <a:r>
              <a:rPr lang="en-US" dirty="0"/>
              <a:t>Toroid</a:t>
            </a:r>
          </a:p>
          <a:p>
            <a:pPr>
              <a:defRPr/>
            </a:pPr>
            <a:r>
              <a:rPr lang="en-US" dirty="0"/>
              <a:t>Inside a wire of radius </a:t>
            </a:r>
            <a:r>
              <a:rPr lang="en-US" i="1" dirty="0"/>
              <a:t>R</a:t>
            </a:r>
            <a:r>
              <a:rPr lang="en-US" dirty="0"/>
              <a:t>, current density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42A495-314C-1B45-9077-A01057C72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1965325"/>
            <a:ext cx="3657600" cy="9112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altLang="en-US" sz="4400" kern="0">
                <a:solidFill>
                  <a:schemeClr val="accent2"/>
                </a:solidFill>
                <a:ea typeface="ＭＳ Ｐゴシック" panose="020B0600070205080204" pitchFamily="34" charset="-128"/>
              </a:rPr>
              <a:t>∮</a:t>
            </a:r>
            <a:r>
              <a:rPr lang="en-US" altLang="en-US" sz="3600" i="1" kern="0">
                <a:solidFill>
                  <a:schemeClr val="accent2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3600" kern="0">
                <a:solidFill>
                  <a:schemeClr val="accent2"/>
                </a:solidFill>
                <a:ea typeface="ＭＳ Ｐゴシック" panose="020B0600070205080204" pitchFamily="34" charset="-128"/>
              </a:rPr>
              <a:t>·</a:t>
            </a:r>
            <a:r>
              <a:rPr lang="en-US" altLang="en-US" sz="3600" i="1" kern="0">
                <a:solidFill>
                  <a:schemeClr val="accent2"/>
                </a:solidFill>
                <a:ea typeface="ＭＳ Ｐゴシック" panose="020B0600070205080204" pitchFamily="34" charset="-128"/>
              </a:rPr>
              <a:t>ds = </a:t>
            </a:r>
            <a:r>
              <a:rPr lang="en-US" altLang="en-US" sz="3600" i="1" kern="0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3600" kern="0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0</a:t>
            </a:r>
            <a:r>
              <a:rPr lang="en-US" altLang="en-US" sz="3600" i="1" kern="0">
                <a:solidFill>
                  <a:schemeClr val="accent2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i="1" kern="0">
                <a:solidFill>
                  <a:schemeClr val="accent2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</a:t>
            </a:r>
            <a:r>
              <a:rPr lang="en-US" altLang="en-US" sz="3600" kern="0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encl</a:t>
            </a:r>
            <a:endParaRPr lang="en-US" altLang="en-US" sz="3600" kern="0" baseline="-250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8968C-AEF5-254C-954B-81E25A3F9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Solenoid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410D520B-BFB4-9E43-8F49-122FF8F20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200"/>
            <a:ext cx="6172200" cy="4948238"/>
          </a:xfrm>
          <a:prstGeom prst="rect">
            <a:avLst/>
          </a:prstGeom>
          <a:noFill/>
          <a:ln w="19050">
            <a:solidFill>
              <a:srgbClr val="00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8">
            <a:extLst>
              <a:ext uri="{FF2B5EF4-FFF2-40B4-BE49-F238E27FC236}">
                <a16:creationId xmlns:a16="http://schemas.microsoft.com/office/drawing/2014/main" id="{417C06C7-AE73-C54A-B420-4F2C746A9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172200"/>
            <a:ext cx="647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 dirty="0">
                <a:solidFill>
                  <a:srgbClr val="000000"/>
                </a:solidFill>
              </a:rPr>
              <a:t>Source</a:t>
            </a:r>
            <a:r>
              <a:rPr lang="en-US" altLang="en-US" dirty="0">
                <a:solidFill>
                  <a:srgbClr val="000000"/>
                </a:solidFill>
              </a:rPr>
              <a:t>: Griffith, </a:t>
            </a:r>
            <a:r>
              <a:rPr lang="en-US" altLang="en-US" i="1" dirty="0">
                <a:solidFill>
                  <a:srgbClr val="000000"/>
                </a:solidFill>
              </a:rPr>
              <a:t>The Physics of Everyday Phenomena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262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C619D-6BBA-F741-969B-EFB83653C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Toroid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564A6-033C-374E-89A3-1D132F893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Wire wound around a toroidal core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3D6575-D835-B745-BDEF-9578597DC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33600"/>
            <a:ext cx="3873500" cy="3797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8204535-51B0-2F4D-AEB3-1C6FE766B0CF}"/>
              </a:ext>
            </a:extLst>
          </p:cNvPr>
          <p:cNvSpPr txBox="1"/>
          <p:nvPr/>
        </p:nvSpPr>
        <p:spPr>
          <a:xfrm>
            <a:off x="990600" y="5700067"/>
            <a:ext cx="2027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Image: </a:t>
            </a:r>
            <a:r>
              <a:rPr lang="en-US" sz="2400" dirty="0" err="1">
                <a:solidFill>
                  <a:srgbClr val="000000"/>
                </a:solidFill>
              </a:rPr>
              <a:t>Byju’s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60548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verYellow">
      <a:dk1>
        <a:srgbClr val="000066"/>
      </a:dk1>
      <a:lt1>
        <a:srgbClr val="990066"/>
      </a:lt1>
      <a:dk2>
        <a:srgbClr val="003366"/>
      </a:dk2>
      <a:lt2>
        <a:srgbClr val="663300"/>
      </a:lt2>
      <a:accent1>
        <a:srgbClr val="660099"/>
      </a:accent1>
      <a:accent2>
        <a:srgbClr val="0000FF"/>
      </a:accent2>
      <a:accent3>
        <a:srgbClr val="FF0000"/>
      </a:accent3>
      <a:accent4>
        <a:srgbClr val="005500"/>
      </a:accent4>
      <a:accent5>
        <a:srgbClr val="3399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3456</TotalTime>
  <Words>158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ＭＳ Ｐゴシック</vt:lpstr>
      <vt:lpstr>Calibri</vt:lpstr>
      <vt:lpstr>Verdana</vt:lpstr>
      <vt:lpstr>Symbol</vt:lpstr>
      <vt:lpstr>Default Design</vt:lpstr>
      <vt:lpstr>Ampére’s law</vt:lpstr>
      <vt:lpstr>B field Origin</vt:lpstr>
      <vt:lpstr>Ampére’s law</vt:lpstr>
      <vt:lpstr>Ampére’s law</vt:lpstr>
      <vt:lpstr>Use Ampere’s law</vt:lpstr>
      <vt:lpstr>Solenoid</vt:lpstr>
      <vt:lpstr>Toroid</vt:lpstr>
    </vt:vector>
  </TitlesOfParts>
  <Manager/>
  <Company>University of Wyoming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Ampere's law</dc:title>
  <dc:subject/>
  <dc:creator>Richard Barrans</dc:creator>
  <cp:keywords/>
  <dc:description/>
  <cp:lastModifiedBy>Richard Barrans</cp:lastModifiedBy>
  <cp:revision>227</cp:revision>
  <cp:lastPrinted>2023-11-13T16:00:32Z</cp:lastPrinted>
  <dcterms:created xsi:type="dcterms:W3CDTF">2003-08-04T19:23:16Z</dcterms:created>
  <dcterms:modified xsi:type="dcterms:W3CDTF">2025-11-10T05:00:49Z</dcterms:modified>
  <cp:category/>
</cp:coreProperties>
</file>