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91" r:id="rId2"/>
    <p:sldId id="337" r:id="rId3"/>
    <p:sldId id="390" r:id="rId4"/>
    <p:sldId id="366" r:id="rId5"/>
    <p:sldId id="372" r:id="rId6"/>
    <p:sldId id="383" r:id="rId7"/>
    <p:sldId id="384" r:id="rId8"/>
    <p:sldId id="392" r:id="rId9"/>
    <p:sldId id="385" r:id="rId10"/>
    <p:sldId id="386" r:id="rId11"/>
    <p:sldId id="373" r:id="rId12"/>
    <p:sldId id="374" r:id="rId13"/>
    <p:sldId id="375" r:id="rId14"/>
    <p:sldId id="376" r:id="rId15"/>
    <p:sldId id="377" r:id="rId16"/>
    <p:sldId id="378" r:id="rId17"/>
    <p:sldId id="379" r:id="rId18"/>
    <p:sldId id="380" r:id="rId19"/>
    <p:sldId id="388" r:id="rId20"/>
    <p:sldId id="387" r:id="rId21"/>
    <p:sldId id="389" r:id="rId22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09" autoAdjust="0"/>
    <p:restoredTop sz="94609"/>
  </p:normalViewPr>
  <p:slideViewPr>
    <p:cSldViewPr>
      <p:cViewPr varScale="1">
        <p:scale>
          <a:sx n="78" d="100"/>
          <a:sy n="78" d="100"/>
        </p:scale>
        <p:origin x="10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1002" y="108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10B3815C-44A7-6613-F150-646FF5F083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58762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P1220 L17 capacitance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49B9A42A-8A9A-DC9C-B7A3-8C371A1BF0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400" y="0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8CBABD13-7AE4-E6F1-0450-52E05FF2082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966F1737-8098-CC7E-AB18-8BFD8C4302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400" y="6657975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 smtClean="0"/>
            </a:lvl1pPr>
          </a:lstStyle>
          <a:p>
            <a:pPr>
              <a:defRPr/>
            </a:pPr>
            <a:fld id="{0F198B4D-14D2-41F2-B8B1-462B5048DB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C21F37-4B83-6D02-41D1-2AD138B3D5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P1220 L17 capacitance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95F13B-8B52-4081-07E6-2AA103A9AC3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17CB320-2F0F-40C1-85D1-311EDD01870D}" type="datetimeFigureOut">
              <a:rPr lang="en-US" altLang="en-US"/>
              <a:pPr>
                <a:defRPr/>
              </a:pPr>
              <a:t>10/8/2025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8A52927-8B23-821B-765C-2C433B7284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3528384-4C28-48B9-003D-D2A87210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3925" y="3328988"/>
            <a:ext cx="7388225" cy="3155950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E7417D-B514-553B-F1E5-ABA3132812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02088" cy="350838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AC89F-7069-A0BE-3F62-CFE2073C9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400" y="6657975"/>
            <a:ext cx="4002088" cy="350838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A327E04-D687-46E8-A446-F6374E163E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15B13CC3-B553-2881-217E-037D6FD6CE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0B757EC2-9E71-2227-8146-DE741588D1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E60DDEB-33AE-D891-55BE-08D5F492844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L17 capacitance</a:t>
            </a:r>
          </a:p>
        </p:txBody>
      </p:sp>
      <p:sp>
        <p:nvSpPr>
          <p:cNvPr id="11269" name="Slide Number Placeholder 4">
            <a:extLst>
              <a:ext uri="{FF2B5EF4-FFF2-40B4-BE49-F238E27FC236}">
                <a16:creationId xmlns:a16="http://schemas.microsoft.com/office/drawing/2014/main" id="{B08B01E1-9415-8EAE-642B-283FCBC27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8188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506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0675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4700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019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591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163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735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FFC334E-AA50-43B8-ADC7-7E3383A4739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AB3B3369-8FE7-ACA4-D773-64C97AC688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16DBD4A8-FD30-9B64-98B0-1A6573BBC6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641363F0-7FDC-FA8A-8AAF-DC0D5A1C02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8188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506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0675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4700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019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591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163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7350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A921593-2B11-456F-B894-F069CBEB922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385650DA-BFE7-0ED1-EF1E-778F047E09B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L17 capacitance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48A4C3-2579-C8CD-FE6A-AB9AB955F9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44E3E4-238A-F2EF-45B3-FC12BA9FF6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7A7608-E90D-E598-1CDB-74BA2D4AD1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3A58C-4476-4C59-92F8-968F5D861A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8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875203-485A-DA01-9B7D-E35E58800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B3B528-801A-9ED8-D5A1-CF58BBE6B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45EDAA-24C1-BA71-F682-462D9EEE95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2E135-0C31-4059-8998-CAFF7530CE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88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0F5F63-8EC3-035C-A50A-3515707D9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D0CDF7-DC76-1D67-9E3D-9A46EAD91D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FFE1F2-98B8-8243-258F-44E12F51AB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53BEF-DE6D-4603-AB3E-FDF52153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749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538FCB-B505-0B6C-92FB-097A534E2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E109C1-63AC-191E-525A-7A98E4CBF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B6F730-D587-3551-8B96-2AD37795F2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2E3DE-62A5-4902-9FED-CC052EC8EB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17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6726E3-7B00-DE20-4FCA-03AAE0889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055E4B-E7F7-2E2B-68D9-57ADB1D04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496D48-9397-7B0A-7EA9-E3DA8BC3BB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4DBCA-C250-4F5C-88F3-9B5F160F8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73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F82E8F-4860-913C-15FD-D99CECD395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68D22B-30E1-C637-1A3F-DA05499666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A5CFF8-3FE5-3B14-F420-417E65FCAE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E8623-4EB4-4578-A01A-38BB4E9E09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98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7869AD-3545-BF62-AAFA-6DE844A8D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2CB58AD-BBA6-D4D0-C4F2-21E60CCB71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BF9944-0E20-FFCA-D418-A2537F7BE5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D93D9-599B-422F-9AEE-B88B33168D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981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3A45D7B-44F1-BA53-19E8-DAE353ADBB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2BA3B26-1BED-BC2F-4305-2DD77BCAE8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3FF2F9-98D4-39B0-3AF8-67FD048D8C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6C21D-7718-451D-857C-3C4937477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77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E5A97F4-CFC7-6C10-F666-8489AF07AA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4827F7-7047-AA03-73AD-9EB0F9F716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6A96A8A-BFBE-A0D4-9744-E9B7C659CB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F8299-4946-4C80-9A99-C40A350601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52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DE1B35-4732-2E59-86D3-E3906CBFE0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143256-945D-E5DF-5DB2-91B0B5A101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FDEEBB-A7D7-0112-DB53-0B8968AB63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DB2F0-C03E-4A14-90E1-BC6719BD1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4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A5CA65-5BDF-8201-086A-F22DAB480E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E5179E-86E6-57DF-0087-900750CD51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4C2402-54BD-FE8B-E48B-420639C1F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EE823-3210-4486-BB61-76FA0C473F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416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5B50AA-A692-89E8-6EFA-84BE2CD9E4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3ED0F77-5AEE-A8CC-329B-4D4087ECA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1EE5ED9-3545-5052-A43D-8E69572185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9293B0-A8D9-E114-751D-2205B12F9CB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6148160-B146-DF59-F834-993A490BB7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0B504FA-AAF0-4F50-901F-DDD080BC2B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5E4C1-E3A5-8243-6E81-8B0D1C477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B05C-24CB-185B-DF81-4AEA603BA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Absolute</a:t>
            </a:r>
            <a:r>
              <a:rPr lang="en-US" dirty="0"/>
              <a:t> potential is seldom important</a:t>
            </a:r>
          </a:p>
          <a:p>
            <a:pPr>
              <a:buClr>
                <a:schemeClr val="tx2"/>
              </a:buClr>
            </a:pPr>
            <a:r>
              <a:rPr lang="en-US" dirty="0"/>
              <a:t>Potential </a:t>
            </a:r>
            <a:r>
              <a:rPr lang="en-US" dirty="0">
                <a:solidFill>
                  <a:schemeClr val="accent2"/>
                </a:solidFill>
              </a:rPr>
              <a:t>difference</a:t>
            </a:r>
            <a:r>
              <a:rPr lang="en-US" dirty="0"/>
              <a:t> is what matters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6"/>
                </a:solidFill>
              </a:rPr>
              <a:t>Voltage</a:t>
            </a:r>
            <a:r>
              <a:rPr lang="en-US" dirty="0"/>
              <a:t> ≡ potential </a:t>
            </a:r>
            <a:r>
              <a:rPr lang="en-US" dirty="0">
                <a:solidFill>
                  <a:schemeClr val="accent2"/>
                </a:solidFill>
              </a:rPr>
              <a:t>difference</a:t>
            </a:r>
          </a:p>
        </p:txBody>
      </p:sp>
    </p:spTree>
    <p:extLst>
      <p:ext uri="{BB962C8B-B14F-4D97-AF65-F5344CB8AC3E}">
        <p14:creationId xmlns:p14="http://schemas.microsoft.com/office/powerpoint/2010/main" val="252384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4AEDB0C-070A-10C8-148D-1E2768687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Parallel Plate Capacitance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48EE0BE-A33F-63B0-F198-E9DD5E89F0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Plate area 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, plate separation </a:t>
            </a:r>
            <a:r>
              <a:rPr lang="en-US" altLang="en-US" i="1">
                <a:ea typeface="ＭＳ Ｐゴシック" panose="020B0600070205080204" pitchFamily="34" charset="-128"/>
              </a:rPr>
              <a:t>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9220" name="Group 31">
            <a:extLst>
              <a:ext uri="{FF2B5EF4-FFF2-40B4-BE49-F238E27FC236}">
                <a16:creationId xmlns:a16="http://schemas.microsoft.com/office/drawing/2014/main" id="{21572C5D-88FA-E55D-55E1-21C21F18C84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362200"/>
            <a:ext cx="4305300" cy="1066800"/>
            <a:chOff x="288" y="1392"/>
            <a:chExt cx="2712" cy="672"/>
          </a:xfrm>
        </p:grpSpPr>
        <p:sp>
          <p:nvSpPr>
            <p:cNvPr id="12310" name="Rectangle 4">
              <a:extLst>
                <a:ext uri="{FF2B5EF4-FFF2-40B4-BE49-F238E27FC236}">
                  <a16:creationId xmlns:a16="http://schemas.microsoft.com/office/drawing/2014/main" id="{3A8894C6-8DEE-2B6D-246E-570EFDE4E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536"/>
              <a:ext cx="139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Field </a:t>
              </a:r>
              <a:r>
                <a:rPr lang="en-US" altLang="en-US" i="1"/>
                <a:t>E</a:t>
              </a:r>
              <a:r>
                <a:rPr lang="en-US" altLang="en-US"/>
                <a:t> =  </a:t>
              </a:r>
            </a:p>
          </p:txBody>
        </p:sp>
        <p:grpSp>
          <p:nvGrpSpPr>
            <p:cNvPr id="12311" name="Group 28">
              <a:extLst>
                <a:ext uri="{FF2B5EF4-FFF2-40B4-BE49-F238E27FC236}">
                  <a16:creationId xmlns:a16="http://schemas.microsoft.com/office/drawing/2014/main" id="{5993C551-37F4-6A9D-4BF7-4D299028A8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1392"/>
              <a:ext cx="336" cy="672"/>
              <a:chOff x="2256" y="1680"/>
              <a:chExt cx="336" cy="672"/>
            </a:xfrm>
          </p:grpSpPr>
          <p:sp>
            <p:nvSpPr>
              <p:cNvPr id="12317" name="Rectangle 5">
                <a:extLst>
                  <a:ext uri="{FF2B5EF4-FFF2-40B4-BE49-F238E27FC236}">
                    <a16:creationId xmlns:a16="http://schemas.microsoft.com/office/drawing/2014/main" id="{314D3608-4C9D-E8D5-AB38-DDB6CBE28F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0" y="16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>
                    <a:latin typeface="Symbol" panose="05050102010706020507" pitchFamily="18" charset="2"/>
                  </a:rPr>
                  <a:t>s</a:t>
                </a:r>
                <a:endParaRPr lang="en-US" altLang="en-US"/>
              </a:p>
            </p:txBody>
          </p:sp>
          <p:sp>
            <p:nvSpPr>
              <p:cNvPr id="12318" name="Rectangle 6">
                <a:extLst>
                  <a:ext uri="{FF2B5EF4-FFF2-40B4-BE49-F238E27FC236}">
                    <a16:creationId xmlns:a16="http://schemas.microsoft.com/office/drawing/2014/main" id="{445C184C-FF8A-C1C4-40F9-7AE00268FD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1968"/>
                <a:ext cx="33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>
                    <a:latin typeface="Symbol" panose="05050102010706020507" pitchFamily="18" charset="2"/>
                  </a:rPr>
                  <a:t>e</a:t>
                </a:r>
                <a:r>
                  <a:rPr lang="en-US" altLang="en-US" baseline="-25000"/>
                  <a:t>0</a:t>
                </a:r>
                <a:endParaRPr lang="en-US" altLang="en-US"/>
              </a:p>
            </p:txBody>
          </p:sp>
          <p:sp>
            <p:nvSpPr>
              <p:cNvPr id="16415" name="Line 7">
                <a:extLst>
                  <a:ext uri="{FF2B5EF4-FFF2-40B4-BE49-F238E27FC236}">
                    <a16:creationId xmlns:a16="http://schemas.microsoft.com/office/drawing/2014/main" id="{8016B9AD-AE61-3763-0F89-9ED1B482E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0" y="2016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2312" name="Rectangle 8">
              <a:extLst>
                <a:ext uri="{FF2B5EF4-FFF2-40B4-BE49-F238E27FC236}">
                  <a16:creationId xmlns:a16="http://schemas.microsoft.com/office/drawing/2014/main" id="{AD0A5933-7433-B6EA-71B3-180DE267B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536"/>
              <a:ext cx="2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=  </a:t>
              </a:r>
            </a:p>
          </p:txBody>
        </p:sp>
        <p:grpSp>
          <p:nvGrpSpPr>
            <p:cNvPr id="12313" name="Group 29">
              <a:extLst>
                <a:ext uri="{FF2B5EF4-FFF2-40B4-BE49-F238E27FC236}">
                  <a16:creationId xmlns:a16="http://schemas.microsoft.com/office/drawing/2014/main" id="{4FE2D611-028E-2B9B-048A-A81C1BEAFD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1392"/>
              <a:ext cx="600" cy="672"/>
              <a:chOff x="2856" y="1680"/>
              <a:chExt cx="600" cy="672"/>
            </a:xfrm>
          </p:grpSpPr>
          <p:sp>
            <p:nvSpPr>
              <p:cNvPr id="12314" name="Rectangle 9">
                <a:extLst>
                  <a:ext uri="{FF2B5EF4-FFF2-40B4-BE49-F238E27FC236}">
                    <a16:creationId xmlns:a16="http://schemas.microsoft.com/office/drawing/2014/main" id="{E829AB51-2528-4AA6-680D-4E9C16A2AB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2" y="168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Q</a:t>
                </a:r>
                <a:endParaRPr lang="en-US" altLang="en-US"/>
              </a:p>
            </p:txBody>
          </p:sp>
          <p:sp>
            <p:nvSpPr>
              <p:cNvPr id="12315" name="Rectangle 10">
                <a:extLst>
                  <a:ext uri="{FF2B5EF4-FFF2-40B4-BE49-F238E27FC236}">
                    <a16:creationId xmlns:a16="http://schemas.microsoft.com/office/drawing/2014/main" id="{560E39B6-785E-D106-4AD7-55AFEE416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6" y="1968"/>
                <a:ext cx="60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A</a:t>
                </a:r>
                <a:r>
                  <a:rPr lang="en-US" altLang="en-US">
                    <a:latin typeface="Symbol" panose="05050102010706020507" pitchFamily="18" charset="2"/>
                  </a:rPr>
                  <a:t>e</a:t>
                </a:r>
                <a:r>
                  <a:rPr lang="en-US" altLang="en-US" baseline="-25000"/>
                  <a:t>0</a:t>
                </a:r>
                <a:endParaRPr lang="en-US" altLang="en-US"/>
              </a:p>
            </p:txBody>
          </p:sp>
          <p:sp>
            <p:nvSpPr>
              <p:cNvPr id="16412" name="Line 11">
                <a:extLst>
                  <a:ext uri="{FF2B5EF4-FFF2-40B4-BE49-F238E27FC236}">
                    <a16:creationId xmlns:a16="http://schemas.microsoft.com/office/drawing/2014/main" id="{D007D4F7-554B-3F6F-3673-4E3250458C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6" y="2016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9221" name="Group 32">
            <a:extLst>
              <a:ext uri="{FF2B5EF4-FFF2-40B4-BE49-F238E27FC236}">
                <a16:creationId xmlns:a16="http://schemas.microsoft.com/office/drawing/2014/main" id="{BC7E2210-8150-95F9-43C3-D02D7F7A2CB6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81400"/>
            <a:ext cx="5143500" cy="1066800"/>
            <a:chOff x="240" y="2256"/>
            <a:chExt cx="3240" cy="672"/>
          </a:xfrm>
        </p:grpSpPr>
        <p:sp>
          <p:nvSpPr>
            <p:cNvPr id="12305" name="Rectangle 12">
              <a:extLst>
                <a:ext uri="{FF2B5EF4-FFF2-40B4-BE49-F238E27FC236}">
                  <a16:creationId xmlns:a16="http://schemas.microsoft.com/office/drawing/2014/main" id="{A61DE4B9-0E8F-5737-7B0D-BB341EBCF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400"/>
              <a:ext cx="264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Potential  </a:t>
              </a:r>
              <a:r>
                <a:rPr lang="en-US" altLang="en-US">
                  <a:latin typeface="Symbol" panose="05050102010706020507" pitchFamily="18" charset="2"/>
                </a:rPr>
                <a:t>D</a:t>
              </a:r>
              <a:r>
                <a:rPr lang="en-US" altLang="en-US" i="1"/>
                <a:t>V</a:t>
              </a:r>
              <a:r>
                <a:rPr lang="en-US" altLang="en-US"/>
                <a:t> = </a:t>
              </a:r>
              <a:r>
                <a:rPr lang="en-US" altLang="en-US" i="1"/>
                <a:t>Ed</a:t>
              </a:r>
              <a:r>
                <a:rPr lang="en-US" altLang="en-US"/>
                <a:t> =  </a:t>
              </a:r>
            </a:p>
          </p:txBody>
        </p:sp>
        <p:grpSp>
          <p:nvGrpSpPr>
            <p:cNvPr id="12306" name="Group 30">
              <a:extLst>
                <a:ext uri="{FF2B5EF4-FFF2-40B4-BE49-F238E27FC236}">
                  <a16:creationId xmlns:a16="http://schemas.microsoft.com/office/drawing/2014/main" id="{74CDDFCC-1A53-26F3-BDE8-C181D3589B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2256"/>
              <a:ext cx="600" cy="672"/>
              <a:chOff x="3384" y="2352"/>
              <a:chExt cx="600" cy="672"/>
            </a:xfrm>
          </p:grpSpPr>
          <p:sp>
            <p:nvSpPr>
              <p:cNvPr id="12307" name="Rectangle 13">
                <a:extLst>
                  <a:ext uri="{FF2B5EF4-FFF2-40B4-BE49-F238E27FC236}">
                    <a16:creationId xmlns:a16="http://schemas.microsoft.com/office/drawing/2014/main" id="{7C729BFB-031D-548A-18E0-F1B3655376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2352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Qd</a:t>
                </a:r>
                <a:endParaRPr lang="en-US" altLang="en-US"/>
              </a:p>
            </p:txBody>
          </p:sp>
          <p:sp>
            <p:nvSpPr>
              <p:cNvPr id="12308" name="Rectangle 14">
                <a:extLst>
                  <a:ext uri="{FF2B5EF4-FFF2-40B4-BE49-F238E27FC236}">
                    <a16:creationId xmlns:a16="http://schemas.microsoft.com/office/drawing/2014/main" id="{3C9FDCE0-117D-6C07-990D-400777E999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4" y="2640"/>
                <a:ext cx="60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A</a:t>
                </a:r>
                <a:r>
                  <a:rPr lang="en-US" altLang="en-US">
                    <a:latin typeface="Symbol" panose="05050102010706020507" pitchFamily="18" charset="2"/>
                  </a:rPr>
                  <a:t>e</a:t>
                </a:r>
                <a:r>
                  <a:rPr lang="en-US" altLang="en-US" baseline="-25000"/>
                  <a:t>0</a:t>
                </a:r>
                <a:endParaRPr lang="en-US" altLang="en-US"/>
              </a:p>
            </p:txBody>
          </p:sp>
          <p:sp>
            <p:nvSpPr>
              <p:cNvPr id="16405" name="Line 15">
                <a:extLst>
                  <a:ext uri="{FF2B5EF4-FFF2-40B4-BE49-F238E27FC236}">
                    <a16:creationId xmlns:a16="http://schemas.microsoft.com/office/drawing/2014/main" id="{7F96BDE1-7B8C-AB5A-31EB-A6ADB07E1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688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9222" name="Group 33">
            <a:extLst>
              <a:ext uri="{FF2B5EF4-FFF2-40B4-BE49-F238E27FC236}">
                <a16:creationId xmlns:a16="http://schemas.microsoft.com/office/drawing/2014/main" id="{401D9F0D-D04F-37ED-8241-8B37BF06220B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800600"/>
            <a:ext cx="6858000" cy="1143000"/>
            <a:chOff x="240" y="2976"/>
            <a:chExt cx="4320" cy="720"/>
          </a:xfrm>
        </p:grpSpPr>
        <p:sp>
          <p:nvSpPr>
            <p:cNvPr id="12295" name="Rectangle 16">
              <a:extLst>
                <a:ext uri="{FF2B5EF4-FFF2-40B4-BE49-F238E27FC236}">
                  <a16:creationId xmlns:a16="http://schemas.microsoft.com/office/drawing/2014/main" id="{A1A23CC8-777A-64D6-8634-00DF8376F2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3168"/>
              <a:ext cx="283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Capacitance  </a:t>
              </a:r>
              <a:r>
                <a:rPr lang="en-US" altLang="en-US" i="1"/>
                <a:t>Q</a:t>
              </a:r>
              <a:r>
                <a:rPr lang="en-US" altLang="en-US"/>
                <a:t>/</a:t>
              </a:r>
              <a:r>
                <a:rPr lang="en-US" altLang="en-US">
                  <a:latin typeface="Symbol" panose="05050102010706020507" pitchFamily="18" charset="2"/>
                </a:rPr>
                <a:t>D</a:t>
              </a:r>
              <a:r>
                <a:rPr lang="en-US" altLang="en-US" i="1"/>
                <a:t>V</a:t>
              </a:r>
              <a:r>
                <a:rPr lang="en-US" altLang="en-US"/>
                <a:t> =</a:t>
              </a:r>
            </a:p>
          </p:txBody>
        </p:sp>
        <p:grpSp>
          <p:nvGrpSpPr>
            <p:cNvPr id="12296" name="Group 24">
              <a:extLst>
                <a:ext uri="{FF2B5EF4-FFF2-40B4-BE49-F238E27FC236}">
                  <a16:creationId xmlns:a16="http://schemas.microsoft.com/office/drawing/2014/main" id="{FF855DF7-5B4B-7684-FEDC-A4587676C5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2976"/>
              <a:ext cx="816" cy="720"/>
              <a:chOff x="3504" y="3024"/>
              <a:chExt cx="816" cy="720"/>
            </a:xfrm>
          </p:grpSpPr>
          <p:sp>
            <p:nvSpPr>
              <p:cNvPr id="12302" name="Rectangle 17">
                <a:extLst>
                  <a:ext uri="{FF2B5EF4-FFF2-40B4-BE49-F238E27FC236}">
                    <a16:creationId xmlns:a16="http://schemas.microsoft.com/office/drawing/2014/main" id="{559D9DB7-2EEA-7C13-8EB5-45199458A1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4" y="3024"/>
                <a:ext cx="8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Q A</a:t>
                </a:r>
                <a:r>
                  <a:rPr lang="en-US" altLang="en-US">
                    <a:latin typeface="Symbol" panose="05050102010706020507" pitchFamily="18" charset="2"/>
                  </a:rPr>
                  <a:t>e</a:t>
                </a:r>
                <a:r>
                  <a:rPr lang="en-US" altLang="en-US" baseline="-25000"/>
                  <a:t>0</a:t>
                </a:r>
              </a:p>
            </p:txBody>
          </p:sp>
          <p:sp>
            <p:nvSpPr>
              <p:cNvPr id="12303" name="Rectangle 18">
                <a:extLst>
                  <a:ext uri="{FF2B5EF4-FFF2-40B4-BE49-F238E27FC236}">
                    <a16:creationId xmlns:a16="http://schemas.microsoft.com/office/drawing/2014/main" id="{63E57679-EE3B-621E-00BD-5D4F0458A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2" y="3360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Qd</a:t>
                </a:r>
              </a:p>
            </p:txBody>
          </p:sp>
          <p:sp>
            <p:nvSpPr>
              <p:cNvPr id="16400" name="Line 19">
                <a:extLst>
                  <a:ext uri="{FF2B5EF4-FFF2-40B4-BE49-F238E27FC236}">
                    <a16:creationId xmlns:a16="http://schemas.microsoft.com/office/drawing/2014/main" id="{97B3AD71-1001-6406-B679-069B83CB6E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3408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2297" name="Group 27">
              <a:extLst>
                <a:ext uri="{FF2B5EF4-FFF2-40B4-BE49-F238E27FC236}">
                  <a16:creationId xmlns:a16="http://schemas.microsoft.com/office/drawing/2014/main" id="{CB109507-2AD8-79F9-55E4-140CBCA1DD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2976"/>
              <a:ext cx="528" cy="720"/>
              <a:chOff x="4644" y="3024"/>
              <a:chExt cx="528" cy="720"/>
            </a:xfrm>
          </p:grpSpPr>
          <p:sp>
            <p:nvSpPr>
              <p:cNvPr id="12299" name="Rectangle 20">
                <a:extLst>
                  <a:ext uri="{FF2B5EF4-FFF2-40B4-BE49-F238E27FC236}">
                    <a16:creationId xmlns:a16="http://schemas.microsoft.com/office/drawing/2014/main" id="{7303282C-469B-0155-513D-C8375B7D3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4" y="3024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A</a:t>
                </a:r>
                <a:r>
                  <a:rPr lang="en-US" altLang="en-US">
                    <a:latin typeface="Symbol" panose="05050102010706020507" pitchFamily="18" charset="2"/>
                  </a:rPr>
                  <a:t>e</a:t>
                </a:r>
                <a:r>
                  <a:rPr lang="en-US" altLang="en-US" baseline="-25000"/>
                  <a:t>0</a:t>
                </a:r>
              </a:p>
            </p:txBody>
          </p:sp>
          <p:sp>
            <p:nvSpPr>
              <p:cNvPr id="12300" name="Rectangle 21">
                <a:extLst>
                  <a:ext uri="{FF2B5EF4-FFF2-40B4-BE49-F238E27FC236}">
                    <a16:creationId xmlns:a16="http://schemas.microsoft.com/office/drawing/2014/main" id="{D885FF3A-7DC7-1F0E-EBA6-8021C86045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6" y="3360"/>
                <a:ext cx="26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 i="1"/>
                  <a:t>d</a:t>
                </a:r>
              </a:p>
            </p:txBody>
          </p:sp>
          <p:sp>
            <p:nvSpPr>
              <p:cNvPr id="16397" name="Line 22">
                <a:extLst>
                  <a:ext uri="{FF2B5EF4-FFF2-40B4-BE49-F238E27FC236}">
                    <a16:creationId xmlns:a16="http://schemas.microsoft.com/office/drawing/2014/main" id="{E782CF70-2FAC-09DF-6D3A-1B4E14CE58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6" y="3408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2298" name="Rectangle 26">
              <a:extLst>
                <a:ext uri="{FF2B5EF4-FFF2-40B4-BE49-F238E27FC236}">
                  <a16:creationId xmlns:a16="http://schemas.microsoft.com/office/drawing/2014/main" id="{E6C074AF-C0F2-5B3D-7D41-8B4F01F2F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168"/>
              <a:ext cx="2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=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1C59697-268D-CC8D-65D5-893589FAD9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Circuit Element Symbols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72DEC12-F020-A7DD-37EA-7D0863619A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3733800" cy="685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Potential Source</a:t>
            </a:r>
          </a:p>
        </p:txBody>
      </p:sp>
      <p:grpSp>
        <p:nvGrpSpPr>
          <p:cNvPr id="13316" name="Group 37">
            <a:extLst>
              <a:ext uri="{FF2B5EF4-FFF2-40B4-BE49-F238E27FC236}">
                <a16:creationId xmlns:a16="http://schemas.microsoft.com/office/drawing/2014/main" id="{F64D4134-9BD0-6B05-668E-E10CDC97EF1D}"/>
              </a:ext>
            </a:extLst>
          </p:cNvPr>
          <p:cNvGrpSpPr>
            <a:grpSpLocks/>
          </p:cNvGrpSpPr>
          <p:nvPr/>
        </p:nvGrpSpPr>
        <p:grpSpPr bwMode="auto">
          <a:xfrm>
            <a:off x="4152900" y="1676400"/>
            <a:ext cx="838200" cy="1219200"/>
            <a:chOff x="2616" y="1056"/>
            <a:chExt cx="528" cy="768"/>
          </a:xfrm>
        </p:grpSpPr>
        <p:grpSp>
          <p:nvGrpSpPr>
            <p:cNvPr id="13338" name="Group 9">
              <a:extLst>
                <a:ext uri="{FF2B5EF4-FFF2-40B4-BE49-F238E27FC236}">
                  <a16:creationId xmlns:a16="http://schemas.microsoft.com/office/drawing/2014/main" id="{4C1B2232-EBA2-6A0C-3479-53190FC667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6" y="1056"/>
              <a:ext cx="528" cy="336"/>
              <a:chOff x="2880" y="1104"/>
              <a:chExt cx="528" cy="336"/>
            </a:xfrm>
          </p:grpSpPr>
          <p:sp>
            <p:nvSpPr>
              <p:cNvPr id="5149" name="Line 4">
                <a:extLst>
                  <a:ext uri="{FF2B5EF4-FFF2-40B4-BE49-F238E27FC236}">
                    <a16:creationId xmlns:a16="http://schemas.microsoft.com/office/drawing/2014/main" id="{AA435DE7-D0A6-FA9C-D970-71AF2052C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1272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3342" name="Group 7">
                <a:extLst>
                  <a:ext uri="{FF2B5EF4-FFF2-40B4-BE49-F238E27FC236}">
                    <a16:creationId xmlns:a16="http://schemas.microsoft.com/office/drawing/2014/main" id="{C03B2196-D9BE-7975-8DC8-7FBB09F214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0" y="1104"/>
                <a:ext cx="48" cy="336"/>
                <a:chOff x="3168" y="1152"/>
                <a:chExt cx="48" cy="336"/>
              </a:xfrm>
            </p:grpSpPr>
            <p:sp>
              <p:nvSpPr>
                <p:cNvPr id="5152" name="Line 5">
                  <a:extLst>
                    <a:ext uri="{FF2B5EF4-FFF2-40B4-BE49-F238E27FC236}">
                      <a16:creationId xmlns:a16="http://schemas.microsoft.com/office/drawing/2014/main" id="{F332D836-55CC-FC13-CB6A-7A084E9ECD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1152"/>
                  <a:ext cx="0" cy="336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153" name="Line 6">
                  <a:extLst>
                    <a:ext uri="{FF2B5EF4-FFF2-40B4-BE49-F238E27FC236}">
                      <a16:creationId xmlns:a16="http://schemas.microsoft.com/office/drawing/2014/main" id="{0F9847D3-77E6-6F8C-0558-824D0F459E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6" y="1224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5151" name="Line 8">
                <a:extLst>
                  <a:ext uri="{FF2B5EF4-FFF2-40B4-BE49-F238E27FC236}">
                    <a16:creationId xmlns:a16="http://schemas.microsoft.com/office/drawing/2014/main" id="{6CBE9430-DE36-8992-1B33-1C44A396DC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1272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147" name="Text Box 10">
              <a:extLst>
                <a:ext uri="{FF2B5EF4-FFF2-40B4-BE49-F238E27FC236}">
                  <a16:creationId xmlns:a16="http://schemas.microsoft.com/office/drawing/2014/main" id="{1BBA1EFD-DBDA-6FF9-9FD7-2D6F4ED148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7" y="1296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000"/>
                <a:t>+  –</a:t>
              </a:r>
            </a:p>
          </p:txBody>
        </p:sp>
        <p:sp>
          <p:nvSpPr>
            <p:cNvPr id="5148" name="Text Box 11">
              <a:extLst>
                <a:ext uri="{FF2B5EF4-FFF2-40B4-BE49-F238E27FC236}">
                  <a16:creationId xmlns:a16="http://schemas.microsoft.com/office/drawing/2014/main" id="{C312AD9C-AB7A-269C-09FC-94C74F052E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9" y="1536"/>
              <a:ext cx="361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>
                  <a:solidFill>
                    <a:schemeClr val="tx1"/>
                  </a:solidFill>
                  <a:latin typeface="Symbol" charset="0"/>
                </a:rPr>
                <a:t>D</a:t>
              </a:r>
              <a:r>
                <a:rPr lang="en-US" sz="2400" i="1">
                  <a:solidFill>
                    <a:schemeClr val="tx1"/>
                  </a:solidFill>
                </a:rPr>
                <a:t>V</a:t>
              </a:r>
              <a:endParaRPr lang="en-US" sz="2400">
                <a:solidFill>
                  <a:schemeClr val="tx1"/>
                </a:solidFill>
              </a:endParaRPr>
            </a:p>
          </p:txBody>
        </p:sp>
      </p:grpSp>
      <p:grpSp>
        <p:nvGrpSpPr>
          <p:cNvPr id="31783" name="Group 39">
            <a:extLst>
              <a:ext uri="{FF2B5EF4-FFF2-40B4-BE49-F238E27FC236}">
                <a16:creationId xmlns:a16="http://schemas.microsoft.com/office/drawing/2014/main" id="{607A6190-A16E-B9AE-A644-243ED50A07F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429000"/>
            <a:ext cx="4038600" cy="685800"/>
            <a:chOff x="288" y="2160"/>
            <a:chExt cx="2544" cy="432"/>
          </a:xfrm>
        </p:grpSpPr>
        <p:sp>
          <p:nvSpPr>
            <p:cNvPr id="13336" name="Rectangle 12">
              <a:extLst>
                <a:ext uri="{FF2B5EF4-FFF2-40B4-BE49-F238E27FC236}">
                  <a16:creationId xmlns:a16="http://schemas.microsoft.com/office/drawing/2014/main" id="{F9C94FA6-17CF-4C80-A457-CE10A407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160"/>
              <a:ext cx="15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Conductor</a:t>
              </a:r>
            </a:p>
          </p:txBody>
        </p:sp>
        <p:sp>
          <p:nvSpPr>
            <p:cNvPr id="5145" name="Line 13">
              <a:extLst>
                <a:ext uri="{FF2B5EF4-FFF2-40B4-BE49-F238E27FC236}">
                  <a16:creationId xmlns:a16="http://schemas.microsoft.com/office/drawing/2014/main" id="{D8C947C8-DA4F-DF6A-E5DD-C155FC2D45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352"/>
              <a:ext cx="67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784" name="Group 40">
            <a:extLst>
              <a:ext uri="{FF2B5EF4-FFF2-40B4-BE49-F238E27FC236}">
                <a16:creationId xmlns:a16="http://schemas.microsoft.com/office/drawing/2014/main" id="{09BF3401-8AB9-A7EC-1710-CFBF91DE1BBA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343400"/>
            <a:ext cx="5181600" cy="685800"/>
            <a:chOff x="288" y="2736"/>
            <a:chExt cx="3264" cy="432"/>
          </a:xfrm>
        </p:grpSpPr>
        <p:sp>
          <p:nvSpPr>
            <p:cNvPr id="13322" name="Rectangle 14">
              <a:extLst>
                <a:ext uri="{FF2B5EF4-FFF2-40B4-BE49-F238E27FC236}">
                  <a16:creationId xmlns:a16="http://schemas.microsoft.com/office/drawing/2014/main" id="{6EE47A7B-E6B7-53AF-8920-E08184F88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736"/>
              <a:ext cx="153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Capacitor</a:t>
              </a:r>
            </a:p>
          </p:txBody>
        </p:sp>
        <p:grpSp>
          <p:nvGrpSpPr>
            <p:cNvPr id="13323" name="Group 38">
              <a:extLst>
                <a:ext uri="{FF2B5EF4-FFF2-40B4-BE49-F238E27FC236}">
                  <a16:creationId xmlns:a16="http://schemas.microsoft.com/office/drawing/2014/main" id="{96CC9724-7E2D-939B-1D22-2C66C885F1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0" y="2736"/>
              <a:ext cx="1632" cy="432"/>
              <a:chOff x="1920" y="2736"/>
              <a:chExt cx="1632" cy="432"/>
            </a:xfrm>
          </p:grpSpPr>
          <p:grpSp>
            <p:nvGrpSpPr>
              <p:cNvPr id="13324" name="Group 20">
                <a:extLst>
                  <a:ext uri="{FF2B5EF4-FFF2-40B4-BE49-F238E27FC236}">
                    <a16:creationId xmlns:a16="http://schemas.microsoft.com/office/drawing/2014/main" id="{D4E85422-97FA-D388-4424-A3FAAB8F15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0" y="2784"/>
                <a:ext cx="528" cy="288"/>
                <a:chOff x="1824" y="2832"/>
                <a:chExt cx="528" cy="288"/>
              </a:xfrm>
            </p:grpSpPr>
            <p:grpSp>
              <p:nvGrpSpPr>
                <p:cNvPr id="13331" name="Group 17">
                  <a:extLst>
                    <a:ext uri="{FF2B5EF4-FFF2-40B4-BE49-F238E27FC236}">
                      <a16:creationId xmlns:a16="http://schemas.microsoft.com/office/drawing/2014/main" id="{8E34BCA5-EB27-9267-407A-DF980D6B0F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064" y="2832"/>
                  <a:ext cx="48" cy="288"/>
                  <a:chOff x="2064" y="2832"/>
                  <a:chExt cx="48" cy="288"/>
                </a:xfrm>
              </p:grpSpPr>
              <p:sp>
                <p:nvSpPr>
                  <p:cNvPr id="5142" name="Line 15">
                    <a:extLst>
                      <a:ext uri="{FF2B5EF4-FFF2-40B4-BE49-F238E27FC236}">
                        <a16:creationId xmlns:a16="http://schemas.microsoft.com/office/drawing/2014/main" id="{93CBF791-1CF1-3518-871D-0AC91B94233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064" y="2832"/>
                    <a:ext cx="0" cy="288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143" name="Line 16">
                    <a:extLst>
                      <a:ext uri="{FF2B5EF4-FFF2-40B4-BE49-F238E27FC236}">
                        <a16:creationId xmlns:a16="http://schemas.microsoft.com/office/drawing/2014/main" id="{984001E5-6368-EB78-4702-58588985276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112" y="2832"/>
                    <a:ext cx="0" cy="288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5140" name="Line 18">
                  <a:extLst>
                    <a:ext uri="{FF2B5EF4-FFF2-40B4-BE49-F238E27FC236}">
                      <a16:creationId xmlns:a16="http://schemas.microsoft.com/office/drawing/2014/main" id="{51194A96-FF4D-7382-56B2-421259AC3F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2976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141" name="Line 19">
                  <a:extLst>
                    <a:ext uri="{FF2B5EF4-FFF2-40B4-BE49-F238E27FC236}">
                      <a16:creationId xmlns:a16="http://schemas.microsoft.com/office/drawing/2014/main" id="{AD47A43A-6AA8-A95C-9A9A-85BBF749EF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2" y="2976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3325" name="Group 30">
                <a:extLst>
                  <a:ext uri="{FF2B5EF4-FFF2-40B4-BE49-F238E27FC236}">
                    <a16:creationId xmlns:a16="http://schemas.microsoft.com/office/drawing/2014/main" id="{03268916-0D81-461B-B4C4-1FD5B03324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4" y="2784"/>
                <a:ext cx="528" cy="288"/>
                <a:chOff x="2880" y="2832"/>
                <a:chExt cx="528" cy="288"/>
              </a:xfrm>
            </p:grpSpPr>
            <p:sp>
              <p:nvSpPr>
                <p:cNvPr id="5135" name="Line 23">
                  <a:extLst>
                    <a:ext uri="{FF2B5EF4-FFF2-40B4-BE49-F238E27FC236}">
                      <a16:creationId xmlns:a16="http://schemas.microsoft.com/office/drawing/2014/main" id="{97A721AB-A795-5067-9752-56AF94C786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20" y="283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136" name="Line 25">
                  <a:extLst>
                    <a:ext uri="{FF2B5EF4-FFF2-40B4-BE49-F238E27FC236}">
                      <a16:creationId xmlns:a16="http://schemas.microsoft.com/office/drawing/2014/main" id="{4183A05B-5785-DB9D-A422-974F92FEF9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80" y="2976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137" name="Line 26">
                  <a:extLst>
                    <a:ext uri="{FF2B5EF4-FFF2-40B4-BE49-F238E27FC236}">
                      <a16:creationId xmlns:a16="http://schemas.microsoft.com/office/drawing/2014/main" id="{EB0D9F64-A0B5-B20D-EFBD-4FA5796630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330" name="Freeform 29">
                  <a:extLst>
                    <a:ext uri="{FF2B5EF4-FFF2-40B4-BE49-F238E27FC236}">
                      <a16:creationId xmlns:a16="http://schemas.microsoft.com/office/drawing/2014/main" id="{9F03E4B0-A1A9-62C4-E565-B243D87AE2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2832"/>
                  <a:ext cx="21" cy="288"/>
                </a:xfrm>
                <a:custGeom>
                  <a:avLst/>
                  <a:gdLst>
                    <a:gd name="T0" fmla="*/ 20 w 21"/>
                    <a:gd name="T1" fmla="*/ 0 h 288"/>
                    <a:gd name="T2" fmla="*/ 21 w 21"/>
                    <a:gd name="T3" fmla="*/ 288 h 28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1" h="288">
                      <a:moveTo>
                        <a:pt x="20" y="0"/>
                      </a:moveTo>
                      <a:cubicBezTo>
                        <a:pt x="0" y="76"/>
                        <a:pt x="0" y="232"/>
                        <a:pt x="21" y="288"/>
                      </a:cubicBezTo>
                    </a:path>
                  </a:pathLst>
                </a:custGeom>
                <a:noFill/>
                <a:ln w="28575" cmpd="sng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26" name="Rectangle 31">
                <a:extLst>
                  <a:ext uri="{FF2B5EF4-FFF2-40B4-BE49-F238E27FC236}">
                    <a16:creationId xmlns:a16="http://schemas.microsoft.com/office/drawing/2014/main" id="{809D4899-C4BA-3F28-32A1-BA9B971F22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736"/>
                <a:ext cx="384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/>
                  <a:t>or</a:t>
                </a:r>
              </a:p>
            </p:txBody>
          </p:sp>
        </p:grpSp>
      </p:grpSp>
      <p:grpSp>
        <p:nvGrpSpPr>
          <p:cNvPr id="31785" name="Group 41">
            <a:extLst>
              <a:ext uri="{FF2B5EF4-FFF2-40B4-BE49-F238E27FC236}">
                <a16:creationId xmlns:a16="http://schemas.microsoft.com/office/drawing/2014/main" id="{73E90D0A-667D-A7D3-91D2-35B2E075514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410200"/>
            <a:ext cx="4127500" cy="685800"/>
            <a:chOff x="288" y="3408"/>
            <a:chExt cx="2600" cy="432"/>
          </a:xfrm>
        </p:grpSpPr>
        <p:sp>
          <p:nvSpPr>
            <p:cNvPr id="13320" name="Rectangle 32">
              <a:extLst>
                <a:ext uri="{FF2B5EF4-FFF2-40B4-BE49-F238E27FC236}">
                  <a16:creationId xmlns:a16="http://schemas.microsoft.com/office/drawing/2014/main" id="{5DC245D1-C184-DAAF-8109-934C93711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408"/>
              <a:ext cx="153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Resistor</a:t>
              </a:r>
            </a:p>
          </p:txBody>
        </p:sp>
        <p:sp>
          <p:nvSpPr>
            <p:cNvPr id="13321" name="Freeform 33">
              <a:extLst>
                <a:ext uri="{FF2B5EF4-FFF2-40B4-BE49-F238E27FC236}">
                  <a16:creationId xmlns:a16="http://schemas.microsoft.com/office/drawing/2014/main" id="{348E37FF-06CE-F706-65A3-746C90C7A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3456"/>
              <a:ext cx="1064" cy="288"/>
            </a:xfrm>
            <a:custGeom>
              <a:avLst/>
              <a:gdLst>
                <a:gd name="T0" fmla="*/ 0 w 1064"/>
                <a:gd name="T1" fmla="*/ 144 h 288"/>
                <a:gd name="T2" fmla="*/ 240 w 1064"/>
                <a:gd name="T3" fmla="*/ 144 h 288"/>
                <a:gd name="T4" fmla="*/ 288 w 1064"/>
                <a:gd name="T5" fmla="*/ 0 h 288"/>
                <a:gd name="T6" fmla="*/ 384 w 1064"/>
                <a:gd name="T7" fmla="*/ 288 h 288"/>
                <a:gd name="T8" fmla="*/ 480 w 1064"/>
                <a:gd name="T9" fmla="*/ 0 h 288"/>
                <a:gd name="T10" fmla="*/ 576 w 1064"/>
                <a:gd name="T11" fmla="*/ 288 h 288"/>
                <a:gd name="T12" fmla="*/ 672 w 1064"/>
                <a:gd name="T13" fmla="*/ 0 h 288"/>
                <a:gd name="T14" fmla="*/ 768 w 1064"/>
                <a:gd name="T15" fmla="*/ 288 h 288"/>
                <a:gd name="T16" fmla="*/ 824 w 1064"/>
                <a:gd name="T17" fmla="*/ 128 h 288"/>
                <a:gd name="T18" fmla="*/ 1064 w 1064"/>
                <a:gd name="T19" fmla="*/ 128 h 2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4" h="288">
                  <a:moveTo>
                    <a:pt x="0" y="144"/>
                  </a:moveTo>
                  <a:lnTo>
                    <a:pt x="240" y="144"/>
                  </a:lnTo>
                  <a:lnTo>
                    <a:pt x="288" y="0"/>
                  </a:lnTo>
                  <a:lnTo>
                    <a:pt x="384" y="288"/>
                  </a:lnTo>
                  <a:lnTo>
                    <a:pt x="480" y="0"/>
                  </a:lnTo>
                  <a:lnTo>
                    <a:pt x="576" y="288"/>
                  </a:lnTo>
                  <a:lnTo>
                    <a:pt x="672" y="0"/>
                  </a:lnTo>
                  <a:lnTo>
                    <a:pt x="768" y="288"/>
                  </a:lnTo>
                  <a:lnTo>
                    <a:pt x="824" y="128"/>
                  </a:lnTo>
                  <a:lnTo>
                    <a:pt x="1064" y="128"/>
                  </a:ln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09A45F1-2BDA-9518-7CA5-E0BC6E3269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At Equilibrium</a:t>
            </a:r>
          </a:p>
        </p:txBody>
      </p:sp>
      <p:grpSp>
        <p:nvGrpSpPr>
          <p:cNvPr id="14339" name="Group 23">
            <a:extLst>
              <a:ext uri="{FF2B5EF4-FFF2-40B4-BE49-F238E27FC236}">
                <a16:creationId xmlns:a16="http://schemas.microsoft.com/office/drawing/2014/main" id="{A34E52E1-48BE-5399-9B86-0EE9CC937255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590800"/>
            <a:ext cx="2590800" cy="2195513"/>
            <a:chOff x="576" y="1632"/>
            <a:chExt cx="1632" cy="1383"/>
          </a:xfrm>
        </p:grpSpPr>
        <p:grpSp>
          <p:nvGrpSpPr>
            <p:cNvPr id="14344" name="Group 15">
              <a:extLst>
                <a:ext uri="{FF2B5EF4-FFF2-40B4-BE49-F238E27FC236}">
                  <a16:creationId xmlns:a16="http://schemas.microsoft.com/office/drawing/2014/main" id="{A5F13B46-4951-F9E9-6383-3664DDE1C2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2" y="1632"/>
              <a:ext cx="48" cy="288"/>
              <a:chOff x="2592" y="1824"/>
              <a:chExt cx="48" cy="288"/>
            </a:xfrm>
          </p:grpSpPr>
          <p:sp>
            <p:nvSpPr>
              <p:cNvPr id="6161" name="Line 10">
                <a:extLst>
                  <a:ext uri="{FF2B5EF4-FFF2-40B4-BE49-F238E27FC236}">
                    <a16:creationId xmlns:a16="http://schemas.microsoft.com/office/drawing/2014/main" id="{A2A877C6-BBB3-C939-7FA5-D264E3A858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1824"/>
                <a:ext cx="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162" name="Line 11">
                <a:extLst>
                  <a:ext uri="{FF2B5EF4-FFF2-40B4-BE49-F238E27FC236}">
                    <a16:creationId xmlns:a16="http://schemas.microsoft.com/office/drawing/2014/main" id="{91B1FFE7-37DB-B63C-F863-0E5902E81B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0" y="1824"/>
                <a:ext cx="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6153" name="Text Box 6">
              <a:extLst>
                <a:ext uri="{FF2B5EF4-FFF2-40B4-BE49-F238E27FC236}">
                  <a16:creationId xmlns:a16="http://schemas.microsoft.com/office/drawing/2014/main" id="{C0E724BA-3B67-5032-1317-28C7C5B809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" y="2688"/>
              <a:ext cx="402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>
                  <a:solidFill>
                    <a:schemeClr val="tx1"/>
                  </a:solidFill>
                  <a:latin typeface="Symbol" charset="0"/>
                </a:rPr>
                <a:t>D</a:t>
              </a:r>
              <a:r>
                <a:rPr lang="en-US" sz="2800" i="1">
                  <a:solidFill>
                    <a:schemeClr val="tx1"/>
                  </a:solidFill>
                </a:rPr>
                <a:t>V</a:t>
              </a:r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6154" name="Text Box 13">
              <a:extLst>
                <a:ext uri="{FF2B5EF4-FFF2-40B4-BE49-F238E27FC236}">
                  <a16:creationId xmlns:a16="http://schemas.microsoft.com/office/drawing/2014/main" id="{77D5727A-0CE4-7847-770D-C46C29D34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82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6155" name="Text Box 7">
              <a:extLst>
                <a:ext uri="{FF2B5EF4-FFF2-40B4-BE49-F238E27FC236}">
                  <a16:creationId xmlns:a16="http://schemas.microsoft.com/office/drawing/2014/main" id="{7DAA29B8-40D6-D209-B9C4-80ABE11D9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4" y="2544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000"/>
                <a:t>+  –</a:t>
              </a:r>
            </a:p>
          </p:txBody>
        </p:sp>
        <p:grpSp>
          <p:nvGrpSpPr>
            <p:cNvPr id="14348" name="Group 16">
              <a:extLst>
                <a:ext uri="{FF2B5EF4-FFF2-40B4-BE49-F238E27FC236}">
                  <a16:creationId xmlns:a16="http://schemas.microsoft.com/office/drawing/2014/main" id="{80A815C2-EC58-295E-60FB-4904A00FAA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2352"/>
              <a:ext cx="48" cy="288"/>
              <a:chOff x="2640" y="2544"/>
              <a:chExt cx="48" cy="288"/>
            </a:xfrm>
          </p:grpSpPr>
          <p:sp>
            <p:nvSpPr>
              <p:cNvPr id="6159" name="Line 4">
                <a:extLst>
                  <a:ext uri="{FF2B5EF4-FFF2-40B4-BE49-F238E27FC236}">
                    <a16:creationId xmlns:a16="http://schemas.microsoft.com/office/drawing/2014/main" id="{CD394A7E-8CB4-E603-284F-797426DCD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0" y="2544"/>
                <a:ext cx="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160" name="Line 5">
                <a:extLst>
                  <a:ext uri="{FF2B5EF4-FFF2-40B4-BE49-F238E27FC236}">
                    <a16:creationId xmlns:a16="http://schemas.microsoft.com/office/drawing/2014/main" id="{845CF467-CB1C-EA4C-870D-DF13D76EB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616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4349" name="Freeform 9">
              <a:extLst>
                <a:ext uri="{FF2B5EF4-FFF2-40B4-BE49-F238E27FC236}">
                  <a16:creationId xmlns:a16="http://schemas.microsoft.com/office/drawing/2014/main" id="{5B0C2B48-8369-45DC-7B22-0D2E50E278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1776"/>
              <a:ext cx="864" cy="720"/>
            </a:xfrm>
            <a:custGeom>
              <a:avLst/>
              <a:gdLst>
                <a:gd name="T0" fmla="*/ 864 w 864"/>
                <a:gd name="T1" fmla="*/ 720 h 720"/>
                <a:gd name="T2" fmla="*/ 0 w 864"/>
                <a:gd name="T3" fmla="*/ 720 h 720"/>
                <a:gd name="T4" fmla="*/ 0 w 864"/>
                <a:gd name="T5" fmla="*/ 0 h 720"/>
                <a:gd name="T6" fmla="*/ 816 w 864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64" h="720">
                  <a:moveTo>
                    <a:pt x="864" y="720"/>
                  </a:moveTo>
                  <a:lnTo>
                    <a:pt x="0" y="720"/>
                  </a:ln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Freeform 12">
              <a:extLst>
                <a:ext uri="{FF2B5EF4-FFF2-40B4-BE49-F238E27FC236}">
                  <a16:creationId xmlns:a16="http://schemas.microsoft.com/office/drawing/2014/main" id="{1B5C0053-BA11-F4ED-B803-D2380D8A25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1776"/>
              <a:ext cx="768" cy="720"/>
            </a:xfrm>
            <a:custGeom>
              <a:avLst/>
              <a:gdLst>
                <a:gd name="T0" fmla="*/ 48 w 768"/>
                <a:gd name="T1" fmla="*/ 720 h 720"/>
                <a:gd name="T2" fmla="*/ 768 w 768"/>
                <a:gd name="T3" fmla="*/ 720 h 720"/>
                <a:gd name="T4" fmla="*/ 768 w 768"/>
                <a:gd name="T5" fmla="*/ 0 h 720"/>
                <a:gd name="T6" fmla="*/ 0 w 768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68" h="720">
                  <a:moveTo>
                    <a:pt x="48" y="720"/>
                  </a:moveTo>
                  <a:lnTo>
                    <a:pt x="768" y="720"/>
                  </a:lnTo>
                  <a:lnTo>
                    <a:pt x="768" y="0"/>
                  </a:lnTo>
                  <a:lnTo>
                    <a:pt x="0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0" name="Rectangle 20">
            <a:extLst>
              <a:ext uri="{FF2B5EF4-FFF2-40B4-BE49-F238E27FC236}">
                <a16:creationId xmlns:a16="http://schemas.microsoft.com/office/drawing/2014/main" id="{026504C8-73A4-9E68-D8FC-C12B2753E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0" y="1600200"/>
            <a:ext cx="4495800" cy="4525963"/>
          </a:xfrm>
          <a:noFill/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Capacitor charges to potential </a:t>
            </a:r>
            <a:r>
              <a:rPr lang="en-US" altLang="en-US" i="1" dirty="0">
                <a:ea typeface="ＭＳ Ｐゴシック" panose="020B0600070205080204" pitchFamily="34" charset="-128"/>
              </a:rPr>
              <a:t>V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Capacitor charge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i="1" dirty="0">
                <a:ea typeface="ＭＳ Ｐゴシック" panose="020B0600070205080204" pitchFamily="34" charset="-128"/>
              </a:rPr>
              <a:t>CV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14341" name="Group 22">
            <a:extLst>
              <a:ext uri="{FF2B5EF4-FFF2-40B4-BE49-F238E27FC236}">
                <a16:creationId xmlns:a16="http://schemas.microsoft.com/office/drawing/2014/main" id="{F51F4091-AFE3-B3C9-DA43-F7866D3733FC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981200"/>
            <a:ext cx="612775" cy="701675"/>
            <a:chOff x="1248" y="1248"/>
            <a:chExt cx="386" cy="442"/>
          </a:xfrm>
        </p:grpSpPr>
        <p:sp>
          <p:nvSpPr>
            <p:cNvPr id="6150" name="Text Box 14">
              <a:extLst>
                <a:ext uri="{FF2B5EF4-FFF2-40B4-BE49-F238E27FC236}">
                  <a16:creationId xmlns:a16="http://schemas.microsoft.com/office/drawing/2014/main" id="{D1251858-485A-BE23-EE12-44D8770372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440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000">
                  <a:solidFill>
                    <a:schemeClr val="accent2"/>
                  </a:solidFill>
                </a:rPr>
                <a:t>+  –</a:t>
              </a:r>
            </a:p>
          </p:txBody>
        </p:sp>
        <p:sp>
          <p:nvSpPr>
            <p:cNvPr id="6151" name="Text Box 21">
              <a:extLst>
                <a:ext uri="{FF2B5EF4-FFF2-40B4-BE49-F238E27FC236}">
                  <a16:creationId xmlns:a16="http://schemas.microsoft.com/office/drawing/2014/main" id="{74F410C4-6D7D-1D93-613E-554A6D101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248"/>
              <a:ext cx="267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i="1" dirty="0">
                  <a:solidFill>
                    <a:schemeClr val="accent2"/>
                  </a:solidFill>
                </a:rPr>
                <a:t>V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64274CA-F9B8-87CA-AC38-C6C0DFFCDC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Energy in a Capacitor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9F4AF7A-B66B-64D8-9D97-C481117F5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>
                <a:ea typeface="ＭＳ Ｐゴシック" panose="020B0600070205080204" pitchFamily="34" charset="-128"/>
              </a:rPr>
              <a:t> so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6388" name="Group 18">
            <a:extLst>
              <a:ext uri="{FF2B5EF4-FFF2-40B4-BE49-F238E27FC236}">
                <a16:creationId xmlns:a16="http://schemas.microsoft.com/office/drawing/2014/main" id="{CAC48ECC-A58B-09CC-8EE2-A298E2CE6ABC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3544888"/>
            <a:ext cx="4054475" cy="3084512"/>
            <a:chOff x="422" y="2233"/>
            <a:chExt cx="2554" cy="1943"/>
          </a:xfrm>
        </p:grpSpPr>
        <p:sp>
          <p:nvSpPr>
            <p:cNvPr id="16402" name="Freeform 4">
              <a:extLst>
                <a:ext uri="{FF2B5EF4-FFF2-40B4-BE49-F238E27FC236}">
                  <a16:creationId xmlns:a16="http://schemas.microsoft.com/office/drawing/2014/main" id="{DF7AC32F-7280-BFC9-8003-BD175AA2C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" y="2233"/>
              <a:ext cx="2016" cy="1536"/>
            </a:xfrm>
            <a:custGeom>
              <a:avLst/>
              <a:gdLst>
                <a:gd name="T0" fmla="*/ 0 w 2016"/>
                <a:gd name="T1" fmla="*/ 0 h 1536"/>
                <a:gd name="T2" fmla="*/ 0 w 2016"/>
                <a:gd name="T3" fmla="*/ 1536 h 1536"/>
                <a:gd name="T4" fmla="*/ 2016 w 2016"/>
                <a:gd name="T5" fmla="*/ 1536 h 15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6" h="1536">
                  <a:moveTo>
                    <a:pt x="0" y="0"/>
                  </a:moveTo>
                  <a:lnTo>
                    <a:pt x="0" y="1536"/>
                  </a:lnTo>
                  <a:lnTo>
                    <a:pt x="2016" y="153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5">
              <a:extLst>
                <a:ext uri="{FF2B5EF4-FFF2-40B4-BE49-F238E27FC236}">
                  <a16:creationId xmlns:a16="http://schemas.microsoft.com/office/drawing/2014/main" id="{A4178C5E-0A11-76E3-0B57-252845ECC3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2809"/>
              <a:ext cx="1920" cy="96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188" name="Text Box 6">
              <a:extLst>
                <a:ext uri="{FF2B5EF4-FFF2-40B4-BE49-F238E27FC236}">
                  <a16:creationId xmlns:a16="http://schemas.microsoft.com/office/drawing/2014/main" id="{38863A82-52D9-D0F5-0E11-A7F22E5546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" y="2626"/>
              <a:ext cx="267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i="1" dirty="0">
                  <a:solidFill>
                    <a:schemeClr val="tx1"/>
                  </a:solidFill>
                </a:rPr>
                <a:t>V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189" name="Text Box 7">
              <a:extLst>
                <a:ext uri="{FF2B5EF4-FFF2-40B4-BE49-F238E27FC236}">
                  <a16:creationId xmlns:a16="http://schemas.microsoft.com/office/drawing/2014/main" id="{2BE6AFF6-5B01-28D4-A767-DADEBF5D3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849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i="1">
                  <a:solidFill>
                    <a:schemeClr val="tx1"/>
                  </a:solidFill>
                </a:rPr>
                <a:t>Q</a:t>
              </a:r>
              <a:endParaRPr lang="en-US" sz="2800">
                <a:solidFill>
                  <a:schemeClr val="tx1"/>
                </a:solidFill>
              </a:endParaRPr>
            </a:p>
          </p:txBody>
        </p:sp>
      </p:grpSp>
      <p:sp>
        <p:nvSpPr>
          <p:cNvPr id="33804" name="Rectangle 12">
            <a:extLst>
              <a:ext uri="{FF2B5EF4-FFF2-40B4-BE49-F238E27FC236}">
                <a16:creationId xmlns:a16="http://schemas.microsoft.com/office/drawing/2014/main" id="{875ADC64-67FA-4133-1B20-2B68E8D2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8153400" cy="1219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US" altLang="en-US" dirty="0"/>
              <a:t>Work to push charge </a:t>
            </a:r>
            <a:r>
              <a:rPr lang="en-US" altLang="en-US" i="1" dirty="0"/>
              <a:t>Q </a:t>
            </a:r>
            <a:br>
              <a:rPr lang="en-US" altLang="en-US" i="1" dirty="0"/>
            </a:br>
            <a:r>
              <a:rPr lang="en-US" altLang="en-US" i="1" dirty="0" err="1"/>
              <a:t>dW</a:t>
            </a:r>
            <a:r>
              <a:rPr lang="en-US" altLang="en-US" i="1" dirty="0"/>
              <a:t> </a:t>
            </a:r>
            <a:r>
              <a:rPr lang="en-US" altLang="en-US" dirty="0"/>
              <a:t>=</a:t>
            </a:r>
            <a:r>
              <a:rPr lang="en-US" altLang="en-US" i="1" dirty="0"/>
              <a:t> </a:t>
            </a:r>
            <a:r>
              <a:rPr lang="en-US" altLang="en-US" i="1" dirty="0" err="1"/>
              <a:t>V</a:t>
            </a:r>
            <a:r>
              <a:rPr lang="en-US" altLang="en-US" i="1" dirty="0" err="1">
                <a:latin typeface="+mn-lt"/>
              </a:rPr>
              <a:t>d</a:t>
            </a:r>
            <a:r>
              <a:rPr lang="en-US" altLang="en-US" i="1" dirty="0" err="1"/>
              <a:t>Q</a:t>
            </a:r>
            <a:r>
              <a:rPr lang="en-US" altLang="en-US" i="1" dirty="0"/>
              <a:t> = </a:t>
            </a:r>
            <a:r>
              <a:rPr lang="en-US" altLang="en-US" dirty="0"/>
              <a:t>(</a:t>
            </a:r>
            <a:r>
              <a:rPr lang="en-US" altLang="en-US" i="1" dirty="0"/>
              <a:t>Q</a:t>
            </a:r>
            <a:r>
              <a:rPr lang="en-US" altLang="en-US" dirty="0"/>
              <a:t>/</a:t>
            </a:r>
            <a:r>
              <a:rPr lang="en-US" altLang="en-US" i="1" dirty="0"/>
              <a:t>C</a:t>
            </a:r>
            <a:r>
              <a:rPr lang="en-US" altLang="en-US" dirty="0"/>
              <a:t>)</a:t>
            </a:r>
            <a:r>
              <a:rPr lang="en-US" altLang="en-US" i="1" dirty="0" err="1">
                <a:latin typeface="+mn-lt"/>
              </a:rPr>
              <a:t>d</a:t>
            </a:r>
            <a:r>
              <a:rPr lang="en-US" altLang="en-US" i="1" dirty="0" err="1"/>
              <a:t>Q</a:t>
            </a:r>
            <a:endParaRPr lang="en-US" altLang="en-US" dirty="0"/>
          </a:p>
        </p:txBody>
      </p:sp>
      <p:grpSp>
        <p:nvGrpSpPr>
          <p:cNvPr id="16390" name="Group 15">
            <a:extLst>
              <a:ext uri="{FF2B5EF4-FFF2-40B4-BE49-F238E27FC236}">
                <a16:creationId xmlns:a16="http://schemas.microsoft.com/office/drawing/2014/main" id="{57ADE9B2-4F8F-887F-502F-5687E2E0BBB3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764088"/>
            <a:ext cx="2725738" cy="609600"/>
            <a:chOff x="2640" y="2448"/>
            <a:chExt cx="1717" cy="384"/>
          </a:xfrm>
        </p:grpSpPr>
        <p:sp>
          <p:nvSpPr>
            <p:cNvPr id="7184" name="Text Box 13">
              <a:extLst>
                <a:ext uri="{FF2B5EF4-FFF2-40B4-BE49-F238E27FC236}">
                  <a16:creationId xmlns:a16="http://schemas.microsoft.com/office/drawing/2014/main" id="{50475DA7-B3EC-0D90-F1E6-060D7005C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544"/>
              <a:ext cx="109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>
                  <a:solidFill>
                    <a:srgbClr val="006600"/>
                  </a:solidFill>
                </a:rPr>
                <a:t>slope = 1/</a:t>
              </a:r>
              <a:r>
                <a:rPr lang="en-US" sz="2400" i="1" dirty="0">
                  <a:solidFill>
                    <a:srgbClr val="006600"/>
                  </a:solidFill>
                </a:rPr>
                <a:t>C</a:t>
              </a:r>
            </a:p>
          </p:txBody>
        </p:sp>
        <p:sp>
          <p:nvSpPr>
            <p:cNvPr id="16401" name="Freeform 14">
              <a:extLst>
                <a:ext uri="{FF2B5EF4-FFF2-40B4-BE49-F238E27FC236}">
                  <a16:creationId xmlns:a16="http://schemas.microsoft.com/office/drawing/2014/main" id="{B487A2BA-C61D-1638-CC4F-ECC4D6702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0" y="2448"/>
              <a:ext cx="631" cy="201"/>
            </a:xfrm>
            <a:custGeom>
              <a:avLst/>
              <a:gdLst>
                <a:gd name="T0" fmla="*/ 631 w 631"/>
                <a:gd name="T1" fmla="*/ 201 h 201"/>
                <a:gd name="T2" fmla="*/ 336 w 631"/>
                <a:gd name="T3" fmla="*/ 48 h 201"/>
                <a:gd name="T4" fmla="*/ 336 w 631"/>
                <a:gd name="T5" fmla="*/ 192 h 201"/>
                <a:gd name="T6" fmla="*/ 0 w 631"/>
                <a:gd name="T7" fmla="*/ 0 h 20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31" h="201">
                  <a:moveTo>
                    <a:pt x="631" y="201"/>
                  </a:moveTo>
                  <a:cubicBezTo>
                    <a:pt x="583" y="176"/>
                    <a:pt x="385" y="49"/>
                    <a:pt x="336" y="48"/>
                  </a:cubicBezTo>
                  <a:cubicBezTo>
                    <a:pt x="304" y="56"/>
                    <a:pt x="392" y="200"/>
                    <a:pt x="336" y="192"/>
                  </a:cubicBezTo>
                  <a:cubicBezTo>
                    <a:pt x="280" y="184"/>
                    <a:pt x="70" y="4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006600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E2689DF-759A-417E-7945-9E4E34AEFB7D}"/>
              </a:ext>
            </a:extLst>
          </p:cNvPr>
          <p:cNvGrpSpPr>
            <a:grpSpLocks/>
          </p:cNvGrpSpPr>
          <p:nvPr/>
        </p:nvGrpSpPr>
        <p:grpSpPr bwMode="auto">
          <a:xfrm>
            <a:off x="3092450" y="4383088"/>
            <a:ext cx="793750" cy="1600200"/>
            <a:chOff x="3092450" y="4383085"/>
            <a:chExt cx="793750" cy="1600203"/>
          </a:xfrm>
        </p:grpSpPr>
        <p:sp>
          <p:nvSpPr>
            <p:cNvPr id="7179" name="Rectangle 8">
              <a:extLst>
                <a:ext uri="{FF2B5EF4-FFF2-40B4-BE49-F238E27FC236}">
                  <a16:creationId xmlns:a16="http://schemas.microsoft.com/office/drawing/2014/main" id="{5A693A5D-C80B-80F0-3D38-9DE5EA6B1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0" y="4992686"/>
              <a:ext cx="152400" cy="99060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6396" name="Group 17">
              <a:extLst>
                <a:ext uri="{FF2B5EF4-FFF2-40B4-BE49-F238E27FC236}">
                  <a16:creationId xmlns:a16="http://schemas.microsoft.com/office/drawing/2014/main" id="{97B50295-09F6-CDFB-690E-39FCC63F35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2450" y="4383085"/>
              <a:ext cx="793750" cy="523874"/>
              <a:chOff x="1948" y="2208"/>
              <a:chExt cx="500" cy="330"/>
            </a:xfrm>
          </p:grpSpPr>
          <p:sp>
            <p:nvSpPr>
              <p:cNvPr id="7181" name="Line 9">
                <a:extLst>
                  <a:ext uri="{FF2B5EF4-FFF2-40B4-BE49-F238E27FC236}">
                    <a16:creationId xmlns:a16="http://schemas.microsoft.com/office/drawing/2014/main" id="{7EEC329B-F0C7-26B8-CC26-7671C57D27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48" y="251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82" name="Line 10">
                <a:extLst>
                  <a:ext uri="{FF2B5EF4-FFF2-40B4-BE49-F238E27FC236}">
                    <a16:creationId xmlns:a16="http://schemas.microsoft.com/office/drawing/2014/main" id="{05134800-392C-4712-B692-C5EDF6540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56" y="251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83" name="Text Box 16">
                <a:extLst>
                  <a:ext uri="{FF2B5EF4-FFF2-40B4-BE49-F238E27FC236}">
                    <a16:creationId xmlns:a16="http://schemas.microsoft.com/office/drawing/2014/main" id="{D19D5F32-E6A7-B52B-988A-77E90B70EC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21" y="2208"/>
                <a:ext cx="418" cy="33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1pPr>
                <a:lvl2pPr>
                  <a:defRPr sz="28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2pPr>
                <a:lvl3pPr>
                  <a:defRPr sz="24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3pPr>
                <a:lvl4pPr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4pPr>
                <a:lvl5pPr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5pPr>
                <a:lvl6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6pPr>
                <a:lvl7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7pPr>
                <a:lvl8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8pPr>
                <a:lvl9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2800" i="1" dirty="0" err="1">
                    <a:solidFill>
                      <a:schemeClr val="tx1"/>
                    </a:solidFill>
                    <a:latin typeface="+mn-lt"/>
                  </a:rPr>
                  <a:t>d</a:t>
                </a:r>
                <a:r>
                  <a:rPr lang="en-US" sz="2800" i="1" dirty="0" err="1">
                    <a:solidFill>
                      <a:schemeClr val="tx1"/>
                    </a:solidFill>
                  </a:rPr>
                  <a:t>Q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814" name="Group 22">
            <a:extLst>
              <a:ext uri="{FF2B5EF4-FFF2-40B4-BE49-F238E27FC236}">
                <a16:creationId xmlns:a16="http://schemas.microsoft.com/office/drawing/2014/main" id="{4CD0265E-B852-15C7-B5CA-3C802B3C8BC9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5297488"/>
            <a:ext cx="2511425" cy="461962"/>
            <a:chOff x="2208" y="3337"/>
            <a:chExt cx="1582" cy="291"/>
          </a:xfrm>
        </p:grpSpPr>
        <p:sp>
          <p:nvSpPr>
            <p:cNvPr id="7177" name="Text Box 19">
              <a:extLst>
                <a:ext uri="{FF2B5EF4-FFF2-40B4-BE49-F238E27FC236}">
                  <a16:creationId xmlns:a16="http://schemas.microsoft.com/office/drawing/2014/main" id="{9811AB54-0522-3108-BA5C-0E4F27E29F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4" y="3337"/>
              <a:ext cx="1016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>
                  <a:solidFill>
                    <a:srgbClr val="006600"/>
                  </a:solidFill>
                </a:rPr>
                <a:t>area = </a:t>
              </a:r>
              <a:r>
                <a:rPr lang="en-US" sz="2400" i="1" dirty="0" err="1">
                  <a:solidFill>
                    <a:srgbClr val="006600"/>
                  </a:solidFill>
                </a:rPr>
                <a:t>dW</a:t>
              </a:r>
              <a:endParaRPr lang="en-US" sz="2400" dirty="0">
                <a:solidFill>
                  <a:srgbClr val="006600"/>
                </a:solidFill>
              </a:endParaRPr>
            </a:p>
          </p:txBody>
        </p:sp>
        <p:sp>
          <p:nvSpPr>
            <p:cNvPr id="7178" name="Line 20">
              <a:extLst>
                <a:ext uri="{FF2B5EF4-FFF2-40B4-BE49-F238E27FC236}">
                  <a16:creationId xmlns:a16="http://schemas.microsoft.com/office/drawing/2014/main" id="{F4D05300-0CBC-5F89-31DA-3DA1A460BB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8" y="3504"/>
              <a:ext cx="576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7" name="AutoShape 21">
            <a:extLst>
              <a:ext uri="{FF2B5EF4-FFF2-40B4-BE49-F238E27FC236}">
                <a16:creationId xmlns:a16="http://schemas.microsoft.com/office/drawing/2014/main" id="{9DEDC960-F059-28E4-F802-B9E7E4C2FE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4000" y="4724400"/>
            <a:ext cx="2514600" cy="1247775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D7B2A6D-4355-82D5-ED42-4DF2E0C04A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Energy in a Capacitor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8783440-4360-1A9F-B849-C3DA6E3083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Work to charge to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area of triangle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= 1/2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1/2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baseline="30000">
                <a:solidFill>
                  <a:schemeClr val="accent2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7413" name="Group 4">
            <a:extLst>
              <a:ext uri="{FF2B5EF4-FFF2-40B4-BE49-F238E27FC236}">
                <a16:creationId xmlns:a16="http://schemas.microsoft.com/office/drawing/2014/main" id="{D69F2C0E-0A31-EBF3-20A7-5969C1A68959}"/>
              </a:ext>
            </a:extLst>
          </p:cNvPr>
          <p:cNvGrpSpPr>
            <a:grpSpLocks/>
          </p:cNvGrpSpPr>
          <p:nvPr/>
        </p:nvGrpSpPr>
        <p:grpSpPr bwMode="auto">
          <a:xfrm>
            <a:off x="669925" y="3544888"/>
            <a:ext cx="4054475" cy="3084512"/>
            <a:chOff x="422" y="2233"/>
            <a:chExt cx="2554" cy="1943"/>
          </a:xfrm>
        </p:grpSpPr>
        <p:sp>
          <p:nvSpPr>
            <p:cNvPr id="17419" name="Freeform 5">
              <a:extLst>
                <a:ext uri="{FF2B5EF4-FFF2-40B4-BE49-F238E27FC236}">
                  <a16:creationId xmlns:a16="http://schemas.microsoft.com/office/drawing/2014/main" id="{F5CAAF7A-5633-CF99-2034-C0975FA0B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" y="2233"/>
              <a:ext cx="2016" cy="1536"/>
            </a:xfrm>
            <a:custGeom>
              <a:avLst/>
              <a:gdLst>
                <a:gd name="T0" fmla="*/ 0 w 2016"/>
                <a:gd name="T1" fmla="*/ 0 h 1536"/>
                <a:gd name="T2" fmla="*/ 0 w 2016"/>
                <a:gd name="T3" fmla="*/ 1536 h 1536"/>
                <a:gd name="T4" fmla="*/ 2016 w 2016"/>
                <a:gd name="T5" fmla="*/ 1536 h 15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6" h="1536">
                  <a:moveTo>
                    <a:pt x="0" y="0"/>
                  </a:moveTo>
                  <a:lnTo>
                    <a:pt x="0" y="1536"/>
                  </a:lnTo>
                  <a:lnTo>
                    <a:pt x="2016" y="153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" name="Line 6">
              <a:extLst>
                <a:ext uri="{FF2B5EF4-FFF2-40B4-BE49-F238E27FC236}">
                  <a16:creationId xmlns:a16="http://schemas.microsoft.com/office/drawing/2014/main" id="{EB483A91-EF81-24AA-F3B8-A158669D8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2809"/>
              <a:ext cx="1920" cy="96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Text Box 7">
              <a:extLst>
                <a:ext uri="{FF2B5EF4-FFF2-40B4-BE49-F238E27FC236}">
                  <a16:creationId xmlns:a16="http://schemas.microsoft.com/office/drawing/2014/main" id="{A5257B66-F064-5C97-2948-17E075C210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" y="2626"/>
              <a:ext cx="267" cy="3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i="1" dirty="0">
                  <a:solidFill>
                    <a:schemeClr val="tx1"/>
                  </a:solidFill>
                </a:rPr>
                <a:t>V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206" name="Text Box 8">
              <a:extLst>
                <a:ext uri="{FF2B5EF4-FFF2-40B4-BE49-F238E27FC236}">
                  <a16:creationId xmlns:a16="http://schemas.microsoft.com/office/drawing/2014/main" id="{B8ADE745-D336-0658-8DBE-F6BB63F09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849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i="1">
                  <a:solidFill>
                    <a:schemeClr val="tx1"/>
                  </a:solidFill>
                </a:rPr>
                <a:t>Q</a:t>
              </a:r>
              <a:endParaRPr 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34842" name="Group 26">
            <a:extLst>
              <a:ext uri="{FF2B5EF4-FFF2-40B4-BE49-F238E27FC236}">
                <a16:creationId xmlns:a16="http://schemas.microsoft.com/office/drawing/2014/main" id="{12EEDDF9-AEF1-30A6-93B6-D26E4729C206}"/>
              </a:ext>
            </a:extLst>
          </p:cNvPr>
          <p:cNvGrpSpPr>
            <a:grpSpLocks/>
          </p:cNvGrpSpPr>
          <p:nvPr/>
        </p:nvGrpSpPr>
        <p:grpSpPr bwMode="auto">
          <a:xfrm>
            <a:off x="798513" y="4495800"/>
            <a:ext cx="3240087" cy="457200"/>
            <a:chOff x="503" y="2832"/>
            <a:chExt cx="2041" cy="288"/>
          </a:xfrm>
        </p:grpSpPr>
        <p:sp>
          <p:nvSpPr>
            <p:cNvPr id="8201" name="Line 22">
              <a:extLst>
                <a:ext uri="{FF2B5EF4-FFF2-40B4-BE49-F238E27FC236}">
                  <a16:creationId xmlns:a16="http://schemas.microsoft.com/office/drawing/2014/main" id="{A09B985C-9144-EC19-76B1-4F9001538A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0" y="2976"/>
              <a:ext cx="1584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Text Box 23">
              <a:extLst>
                <a:ext uri="{FF2B5EF4-FFF2-40B4-BE49-F238E27FC236}">
                  <a16:creationId xmlns:a16="http://schemas.microsoft.com/office/drawing/2014/main" id="{41061166-E589-5340-C92D-D8DA30B8E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" y="2832"/>
              <a:ext cx="457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i="1">
                  <a:solidFill>
                    <a:schemeClr val="tx1"/>
                  </a:solidFill>
                </a:rPr>
                <a:t>Q</a:t>
              </a:r>
              <a:r>
                <a:rPr lang="en-US" sz="2400">
                  <a:solidFill>
                    <a:schemeClr val="tx1"/>
                  </a:solidFill>
                </a:rPr>
                <a:t>/</a:t>
              </a:r>
              <a:r>
                <a:rPr lang="en-US" sz="2400" i="1">
                  <a:solidFill>
                    <a:schemeClr val="tx1"/>
                  </a:solidFill>
                </a:rPr>
                <a:t>C</a:t>
              </a:r>
              <a:endParaRPr lang="en-US" sz="2400">
                <a:solidFill>
                  <a:schemeClr val="tx1"/>
                </a:solidFill>
              </a:endParaRPr>
            </a:p>
          </p:txBody>
        </p:sp>
      </p:grpSp>
      <p:sp>
        <p:nvSpPr>
          <p:cNvPr id="34840" name="Text Box 24">
            <a:extLst>
              <a:ext uri="{FF2B5EF4-FFF2-40B4-BE49-F238E27FC236}">
                <a16:creationId xmlns:a16="http://schemas.microsoft.com/office/drawing/2014/main" id="{95AC91F0-2BCA-4D63-0094-18DAAE07B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40438"/>
            <a:ext cx="7937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32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400" i="1">
                <a:solidFill>
                  <a:schemeClr val="tx1"/>
                </a:solidFill>
              </a:rPr>
              <a:t>C</a:t>
            </a:r>
            <a:r>
              <a:rPr lang="en-US" sz="2400">
                <a:solidFill>
                  <a:schemeClr val="tx1"/>
                </a:solidFill>
                <a:latin typeface="Symbol" charset="0"/>
              </a:rPr>
              <a:t>D</a:t>
            </a:r>
            <a:r>
              <a:rPr lang="en-US" sz="2400" i="1">
                <a:solidFill>
                  <a:schemeClr val="tx1"/>
                </a:solidFill>
              </a:rPr>
              <a:t>V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4841" name="Rectangle 25">
            <a:extLst>
              <a:ext uri="{FF2B5EF4-FFF2-40B4-BE49-F238E27FC236}">
                <a16:creationId xmlns:a16="http://schemas.microsoft.com/office/drawing/2014/main" id="{5BB78F88-83BA-D60C-2BB9-26044EA1C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908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/>
              <a:t>Work to charge to </a:t>
            </a:r>
            <a:r>
              <a:rPr lang="en-US" altLang="en-US" i="1"/>
              <a:t>V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 i="1"/>
              <a:t>W</a:t>
            </a:r>
            <a:r>
              <a:rPr lang="en-US" altLang="en-US"/>
              <a:t> = 1/2 </a:t>
            </a:r>
            <a:r>
              <a:rPr lang="en-US" altLang="en-US" i="1"/>
              <a:t>V</a:t>
            </a:r>
            <a:r>
              <a:rPr lang="en-US" altLang="en-US"/>
              <a:t> (</a:t>
            </a:r>
            <a:r>
              <a:rPr lang="en-US" altLang="en-US" i="1"/>
              <a:t>CV</a:t>
            </a:r>
            <a:r>
              <a:rPr lang="en-US" altLang="en-US"/>
              <a:t>) = </a:t>
            </a:r>
            <a:r>
              <a:rPr lang="en-US" altLang="en-US">
                <a:solidFill>
                  <a:schemeClr val="accent2"/>
                </a:solidFill>
              </a:rPr>
              <a:t>1/2</a:t>
            </a:r>
            <a:r>
              <a:rPr lang="en-US" altLang="en-US"/>
              <a:t> </a:t>
            </a:r>
            <a:r>
              <a:rPr lang="en-US" altLang="en-US" i="1">
                <a:solidFill>
                  <a:schemeClr val="accent2"/>
                </a:solidFill>
              </a:rPr>
              <a:t>C</a:t>
            </a:r>
            <a:r>
              <a:rPr lang="en-US" altLang="en-US">
                <a:solidFill>
                  <a:schemeClr val="accent2"/>
                </a:solidFill>
              </a:rPr>
              <a:t>(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>
                <a:solidFill>
                  <a:schemeClr val="accent2"/>
                </a:solidFill>
              </a:rPr>
              <a:t>)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7" grpId="0" animBg="1"/>
      <p:bldP spid="34819" grpId="0" build="p" autoUpdateAnimBg="0"/>
      <p:bldP spid="34840" grpId="0" autoUpdateAnimBg="0"/>
      <p:bldP spid="3484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6A3E30D-57AB-8231-0F52-0059E8E92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Combining Capacitors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BC016523-036D-4C5C-AB4C-488CBAFF4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1600200"/>
            <a:ext cx="860425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32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>
                <a:solidFill>
                  <a:schemeClr val="tx1"/>
                </a:solidFill>
              </a:rPr>
              <a:t>and</a:t>
            </a:r>
          </a:p>
        </p:txBody>
      </p:sp>
      <p:grpSp>
        <p:nvGrpSpPr>
          <p:cNvPr id="35881" name="Group 41">
            <a:extLst>
              <a:ext uri="{FF2B5EF4-FFF2-40B4-BE49-F238E27FC236}">
                <a16:creationId xmlns:a16="http://schemas.microsoft.com/office/drawing/2014/main" id="{B561B09D-3CFE-4F45-568F-88AC957CCA72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616075"/>
            <a:ext cx="1905000" cy="3108325"/>
            <a:chOff x="864" y="1018"/>
            <a:chExt cx="1200" cy="1958"/>
          </a:xfrm>
        </p:grpSpPr>
        <p:sp>
          <p:nvSpPr>
            <p:cNvPr id="9237" name="Text Box 5">
              <a:extLst>
                <a:ext uri="{FF2B5EF4-FFF2-40B4-BE49-F238E27FC236}">
                  <a16:creationId xmlns:a16="http://schemas.microsoft.com/office/drawing/2014/main" id="{533ACC91-0501-E395-4E73-01E26E6D5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1018"/>
              <a:ext cx="969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solidFill>
                    <a:schemeClr val="accent2"/>
                  </a:solidFill>
                </a:rPr>
                <a:t>Parallel</a:t>
              </a:r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8454" name="Group 39">
              <a:extLst>
                <a:ext uri="{FF2B5EF4-FFF2-40B4-BE49-F238E27FC236}">
                  <a16:creationId xmlns:a16="http://schemas.microsoft.com/office/drawing/2014/main" id="{3E91FE77-3AC7-377D-00C0-C2FC634C13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776"/>
              <a:ext cx="1200" cy="1200"/>
              <a:chOff x="672" y="1776"/>
              <a:chExt cx="1200" cy="1200"/>
            </a:xfrm>
          </p:grpSpPr>
          <p:grpSp>
            <p:nvGrpSpPr>
              <p:cNvPr id="18455" name="Group 30">
                <a:extLst>
                  <a:ext uri="{FF2B5EF4-FFF2-40B4-BE49-F238E27FC236}">
                    <a16:creationId xmlns:a16="http://schemas.microsoft.com/office/drawing/2014/main" id="{672D82AD-12AF-E9C6-3820-3E27B94872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2" y="2688"/>
                <a:ext cx="44" cy="288"/>
                <a:chOff x="1272" y="2688"/>
                <a:chExt cx="44" cy="288"/>
              </a:xfrm>
            </p:grpSpPr>
            <p:sp>
              <p:nvSpPr>
                <p:cNvPr id="9250" name="Line 8">
                  <a:extLst>
                    <a:ext uri="{FF2B5EF4-FFF2-40B4-BE49-F238E27FC236}">
                      <a16:creationId xmlns:a16="http://schemas.microsoft.com/office/drawing/2014/main" id="{A0F952AD-4F8D-F8D3-C822-6701B7E144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72" y="268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251" name="Line 9">
                  <a:extLst>
                    <a:ext uri="{FF2B5EF4-FFF2-40B4-BE49-F238E27FC236}">
                      <a16:creationId xmlns:a16="http://schemas.microsoft.com/office/drawing/2014/main" id="{1BE918C3-CA8E-7346-B613-7D0CD974FA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16" y="276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456" name="Group 12">
                <a:extLst>
                  <a:ext uri="{FF2B5EF4-FFF2-40B4-BE49-F238E27FC236}">
                    <a16:creationId xmlns:a16="http://schemas.microsoft.com/office/drawing/2014/main" id="{4339D99D-75C7-BDD5-DDBC-A0CC6994D6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1776"/>
                <a:ext cx="48" cy="240"/>
                <a:chOff x="1104" y="1728"/>
                <a:chExt cx="48" cy="240"/>
              </a:xfrm>
            </p:grpSpPr>
            <p:sp>
              <p:nvSpPr>
                <p:cNvPr id="9248" name="Line 10">
                  <a:extLst>
                    <a:ext uri="{FF2B5EF4-FFF2-40B4-BE49-F238E27FC236}">
                      <a16:creationId xmlns:a16="http://schemas.microsoft.com/office/drawing/2014/main" id="{22154808-D7EC-E5AA-FE7E-9A1E1C9087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4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249" name="Line 11">
                  <a:extLst>
                    <a:ext uri="{FF2B5EF4-FFF2-40B4-BE49-F238E27FC236}">
                      <a16:creationId xmlns:a16="http://schemas.microsoft.com/office/drawing/2014/main" id="{CDE50971-F54E-1B19-7CAB-4504A55C88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52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457" name="Group 13">
                <a:extLst>
                  <a:ext uri="{FF2B5EF4-FFF2-40B4-BE49-F238E27FC236}">
                    <a16:creationId xmlns:a16="http://schemas.microsoft.com/office/drawing/2014/main" id="{A8F24E5B-7022-3D85-B2E5-8B16F7142A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2160"/>
                <a:ext cx="48" cy="240"/>
                <a:chOff x="1104" y="1728"/>
                <a:chExt cx="48" cy="240"/>
              </a:xfrm>
            </p:grpSpPr>
            <p:sp>
              <p:nvSpPr>
                <p:cNvPr id="9246" name="Line 14">
                  <a:extLst>
                    <a:ext uri="{FF2B5EF4-FFF2-40B4-BE49-F238E27FC236}">
                      <a16:creationId xmlns:a16="http://schemas.microsoft.com/office/drawing/2014/main" id="{923ED427-933A-236C-02CD-C9CE2EE483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4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247" name="Line 15">
                  <a:extLst>
                    <a:ext uri="{FF2B5EF4-FFF2-40B4-BE49-F238E27FC236}">
                      <a16:creationId xmlns:a16="http://schemas.microsoft.com/office/drawing/2014/main" id="{6DB6E980-2167-B241-164E-B351801A0C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52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8458" name="Freeform 28">
                <a:extLst>
                  <a:ext uri="{FF2B5EF4-FFF2-40B4-BE49-F238E27FC236}">
                    <a16:creationId xmlns:a16="http://schemas.microsoft.com/office/drawing/2014/main" id="{C82F355F-7D6F-D1EC-D22C-0C92E7107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1896"/>
                <a:ext cx="188" cy="384"/>
              </a:xfrm>
              <a:custGeom>
                <a:avLst/>
                <a:gdLst>
                  <a:gd name="T0" fmla="*/ 188 w 188"/>
                  <a:gd name="T1" fmla="*/ 384 h 384"/>
                  <a:gd name="T2" fmla="*/ 0 w 188"/>
                  <a:gd name="T3" fmla="*/ 384 h 384"/>
                  <a:gd name="T4" fmla="*/ 0 w 188"/>
                  <a:gd name="T5" fmla="*/ 0 h 384"/>
                  <a:gd name="T6" fmla="*/ 188 w 188"/>
                  <a:gd name="T7" fmla="*/ 0 h 38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88" h="384">
                    <a:moveTo>
                      <a:pt x="188" y="384"/>
                    </a:moveTo>
                    <a:lnTo>
                      <a:pt x="0" y="384"/>
                    </a:lnTo>
                    <a:lnTo>
                      <a:pt x="0" y="0"/>
                    </a:lnTo>
                    <a:lnTo>
                      <a:pt x="188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9" name="Freeform 29">
                <a:extLst>
                  <a:ext uri="{FF2B5EF4-FFF2-40B4-BE49-F238E27FC236}">
                    <a16:creationId xmlns:a16="http://schemas.microsoft.com/office/drawing/2014/main" id="{86343F99-48DB-5444-ED74-42E2BE09E6D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308" y="1892"/>
                <a:ext cx="188" cy="384"/>
              </a:xfrm>
              <a:custGeom>
                <a:avLst/>
                <a:gdLst>
                  <a:gd name="T0" fmla="*/ 188 w 188"/>
                  <a:gd name="T1" fmla="*/ 384 h 384"/>
                  <a:gd name="T2" fmla="*/ 0 w 188"/>
                  <a:gd name="T3" fmla="*/ 384 h 384"/>
                  <a:gd name="T4" fmla="*/ 0 w 188"/>
                  <a:gd name="T5" fmla="*/ 0 h 384"/>
                  <a:gd name="T6" fmla="*/ 188 w 188"/>
                  <a:gd name="T7" fmla="*/ 0 h 38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88" h="384">
                    <a:moveTo>
                      <a:pt x="188" y="384"/>
                    </a:moveTo>
                    <a:lnTo>
                      <a:pt x="0" y="384"/>
                    </a:lnTo>
                    <a:lnTo>
                      <a:pt x="0" y="0"/>
                    </a:lnTo>
                    <a:lnTo>
                      <a:pt x="188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0" name="Freeform 34">
                <a:extLst>
                  <a:ext uri="{FF2B5EF4-FFF2-40B4-BE49-F238E27FC236}">
                    <a16:creationId xmlns:a16="http://schemas.microsoft.com/office/drawing/2014/main" id="{B8F9BB30-23E2-EBF7-B848-68611DA11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" y="2112"/>
                <a:ext cx="588" cy="720"/>
              </a:xfrm>
              <a:custGeom>
                <a:avLst/>
                <a:gdLst>
                  <a:gd name="T0" fmla="*/ 588 w 588"/>
                  <a:gd name="T1" fmla="*/ 720 h 720"/>
                  <a:gd name="T2" fmla="*/ 0 w 588"/>
                  <a:gd name="T3" fmla="*/ 720 h 720"/>
                  <a:gd name="T4" fmla="*/ 0 w 588"/>
                  <a:gd name="T5" fmla="*/ 0 h 720"/>
                  <a:gd name="T6" fmla="*/ 384 w 588"/>
                  <a:gd name="T7" fmla="*/ 0 h 72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88" h="720">
                    <a:moveTo>
                      <a:pt x="588" y="720"/>
                    </a:moveTo>
                    <a:lnTo>
                      <a:pt x="0" y="720"/>
                    </a:lnTo>
                    <a:lnTo>
                      <a:pt x="0" y="0"/>
                    </a:lnTo>
                    <a:lnTo>
                      <a:pt x="384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1" name="Freeform 35">
                <a:extLst>
                  <a:ext uri="{FF2B5EF4-FFF2-40B4-BE49-F238E27FC236}">
                    <a16:creationId xmlns:a16="http://schemas.microsoft.com/office/drawing/2014/main" id="{1A8FD89C-C85A-EEAF-5A2A-061EDFB12F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6" y="2112"/>
                <a:ext cx="556" cy="720"/>
              </a:xfrm>
              <a:custGeom>
                <a:avLst/>
                <a:gdLst>
                  <a:gd name="T0" fmla="*/ 0 w 556"/>
                  <a:gd name="T1" fmla="*/ 720 h 720"/>
                  <a:gd name="T2" fmla="*/ 556 w 556"/>
                  <a:gd name="T3" fmla="*/ 720 h 720"/>
                  <a:gd name="T4" fmla="*/ 556 w 556"/>
                  <a:gd name="T5" fmla="*/ 0 h 720"/>
                  <a:gd name="T6" fmla="*/ 172 w 556"/>
                  <a:gd name="T7" fmla="*/ 0 h 72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6" h="720">
                    <a:moveTo>
                      <a:pt x="0" y="720"/>
                    </a:moveTo>
                    <a:lnTo>
                      <a:pt x="556" y="720"/>
                    </a:lnTo>
                    <a:lnTo>
                      <a:pt x="556" y="0"/>
                    </a:lnTo>
                    <a:lnTo>
                      <a:pt x="172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5882" name="Group 42">
            <a:extLst>
              <a:ext uri="{FF2B5EF4-FFF2-40B4-BE49-F238E27FC236}">
                <a16:creationId xmlns:a16="http://schemas.microsoft.com/office/drawing/2014/main" id="{8D3C3D7E-D3B5-A21A-1479-CD5B5BF65F29}"/>
              </a:ext>
            </a:extLst>
          </p:cNvPr>
          <p:cNvGrpSpPr>
            <a:grpSpLocks/>
          </p:cNvGrpSpPr>
          <p:nvPr/>
        </p:nvGrpSpPr>
        <p:grpSpPr bwMode="auto">
          <a:xfrm>
            <a:off x="5969000" y="1600200"/>
            <a:ext cx="1879600" cy="3124200"/>
            <a:chOff x="3660" y="1008"/>
            <a:chExt cx="1184" cy="1968"/>
          </a:xfrm>
        </p:grpSpPr>
        <p:sp>
          <p:nvSpPr>
            <p:cNvPr id="9222" name="Text Box 7">
              <a:extLst>
                <a:ext uri="{FF2B5EF4-FFF2-40B4-BE49-F238E27FC236}">
                  <a16:creationId xmlns:a16="http://schemas.microsoft.com/office/drawing/2014/main" id="{032F2EB9-25B0-6496-10A6-67EEB2D0F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008"/>
              <a:ext cx="841" cy="36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solidFill>
                    <a:schemeClr val="accent2"/>
                  </a:solidFill>
                </a:rPr>
                <a:t>Series</a:t>
              </a:r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8439" name="Group 40">
              <a:extLst>
                <a:ext uri="{FF2B5EF4-FFF2-40B4-BE49-F238E27FC236}">
                  <a16:creationId xmlns:a16="http://schemas.microsoft.com/office/drawing/2014/main" id="{5194A314-6307-C7F9-4D0B-D54FAA81DA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0" y="1920"/>
              <a:ext cx="1184" cy="1056"/>
              <a:chOff x="3660" y="1920"/>
              <a:chExt cx="1184" cy="1056"/>
            </a:xfrm>
          </p:grpSpPr>
          <p:grpSp>
            <p:nvGrpSpPr>
              <p:cNvPr id="18440" name="Group 24">
                <a:extLst>
                  <a:ext uri="{FF2B5EF4-FFF2-40B4-BE49-F238E27FC236}">
                    <a16:creationId xmlns:a16="http://schemas.microsoft.com/office/drawing/2014/main" id="{EE622276-2FDC-F1B5-D7B7-D480B829DF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84" y="1920"/>
                <a:ext cx="528" cy="240"/>
                <a:chOff x="3984" y="1920"/>
                <a:chExt cx="528" cy="240"/>
              </a:xfrm>
            </p:grpSpPr>
            <p:grpSp>
              <p:nvGrpSpPr>
                <p:cNvPr id="18447" name="Group 18">
                  <a:extLst>
                    <a:ext uri="{FF2B5EF4-FFF2-40B4-BE49-F238E27FC236}">
                      <a16:creationId xmlns:a16="http://schemas.microsoft.com/office/drawing/2014/main" id="{3BB5E078-B81E-2BFF-91DC-2C225608CA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984" y="1920"/>
                  <a:ext cx="48" cy="240"/>
                  <a:chOff x="1104" y="1728"/>
                  <a:chExt cx="48" cy="240"/>
                </a:xfrm>
              </p:grpSpPr>
              <p:sp>
                <p:nvSpPr>
                  <p:cNvPr id="9235" name="Line 19">
                    <a:extLst>
                      <a:ext uri="{FF2B5EF4-FFF2-40B4-BE49-F238E27FC236}">
                        <a16:creationId xmlns:a16="http://schemas.microsoft.com/office/drawing/2014/main" id="{9A50A7A3-EF57-77F1-8040-14D387ED80B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104" y="1728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236" name="Line 20">
                    <a:extLst>
                      <a:ext uri="{FF2B5EF4-FFF2-40B4-BE49-F238E27FC236}">
                        <a16:creationId xmlns:a16="http://schemas.microsoft.com/office/drawing/2014/main" id="{A92E58F3-4A9F-DE01-5A28-8424250BED6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152" y="1728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8448" name="Group 21">
                  <a:extLst>
                    <a:ext uri="{FF2B5EF4-FFF2-40B4-BE49-F238E27FC236}">
                      <a16:creationId xmlns:a16="http://schemas.microsoft.com/office/drawing/2014/main" id="{DAB2840C-1C8A-2C26-982B-1FE2B6B69A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464" y="1920"/>
                  <a:ext cx="48" cy="240"/>
                  <a:chOff x="1104" y="1728"/>
                  <a:chExt cx="48" cy="240"/>
                </a:xfrm>
              </p:grpSpPr>
              <p:sp>
                <p:nvSpPr>
                  <p:cNvPr id="9233" name="Line 22">
                    <a:extLst>
                      <a:ext uri="{FF2B5EF4-FFF2-40B4-BE49-F238E27FC236}">
                        <a16:creationId xmlns:a16="http://schemas.microsoft.com/office/drawing/2014/main" id="{A025013A-F32B-E3DE-A448-481D450F15E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104" y="1728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234" name="Line 23">
                    <a:extLst>
                      <a:ext uri="{FF2B5EF4-FFF2-40B4-BE49-F238E27FC236}">
                        <a16:creationId xmlns:a16="http://schemas.microsoft.com/office/drawing/2014/main" id="{1B640B32-3F32-B767-BD28-DC22B9B10F9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152" y="1728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8441" name="Group 31">
                <a:extLst>
                  <a:ext uri="{FF2B5EF4-FFF2-40B4-BE49-F238E27FC236}">
                    <a16:creationId xmlns:a16="http://schemas.microsoft.com/office/drawing/2014/main" id="{7062079E-43DB-0877-5FF0-991C1A13A8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4" y="2688"/>
                <a:ext cx="44" cy="288"/>
                <a:chOff x="1272" y="2688"/>
                <a:chExt cx="44" cy="288"/>
              </a:xfrm>
            </p:grpSpPr>
            <p:sp>
              <p:nvSpPr>
                <p:cNvPr id="9229" name="Line 32">
                  <a:extLst>
                    <a:ext uri="{FF2B5EF4-FFF2-40B4-BE49-F238E27FC236}">
                      <a16:creationId xmlns:a16="http://schemas.microsoft.com/office/drawing/2014/main" id="{F13BE1D0-686D-C1F1-5822-E9530465BB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72" y="268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230" name="Line 33">
                  <a:extLst>
                    <a:ext uri="{FF2B5EF4-FFF2-40B4-BE49-F238E27FC236}">
                      <a16:creationId xmlns:a16="http://schemas.microsoft.com/office/drawing/2014/main" id="{EC23A20B-4C6C-65F5-1907-1AD27D30D7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16" y="276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226" name="Line 36">
                <a:extLst>
                  <a:ext uri="{FF2B5EF4-FFF2-40B4-BE49-F238E27FC236}">
                    <a16:creationId xmlns:a16="http://schemas.microsoft.com/office/drawing/2014/main" id="{5EAD16F3-6EB9-2E5E-E205-12C164A69C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2044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8443" name="Freeform 37">
                <a:extLst>
                  <a:ext uri="{FF2B5EF4-FFF2-40B4-BE49-F238E27FC236}">
                    <a16:creationId xmlns:a16="http://schemas.microsoft.com/office/drawing/2014/main" id="{2A872B71-F3A9-A6E6-4A69-7260C90E42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0" y="2048"/>
                <a:ext cx="564" cy="788"/>
              </a:xfrm>
              <a:custGeom>
                <a:avLst/>
                <a:gdLst>
                  <a:gd name="T0" fmla="*/ 564 w 564"/>
                  <a:gd name="T1" fmla="*/ 788 h 788"/>
                  <a:gd name="T2" fmla="*/ 0 w 564"/>
                  <a:gd name="T3" fmla="*/ 788 h 788"/>
                  <a:gd name="T4" fmla="*/ 4 w 564"/>
                  <a:gd name="T5" fmla="*/ 0 h 788"/>
                  <a:gd name="T6" fmla="*/ 320 w 564"/>
                  <a:gd name="T7" fmla="*/ 0 h 78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64" h="788">
                    <a:moveTo>
                      <a:pt x="564" y="788"/>
                    </a:moveTo>
                    <a:lnTo>
                      <a:pt x="0" y="788"/>
                    </a:lnTo>
                    <a:lnTo>
                      <a:pt x="4" y="0"/>
                    </a:lnTo>
                    <a:lnTo>
                      <a:pt x="32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4" name="Freeform 38">
                <a:extLst>
                  <a:ext uri="{FF2B5EF4-FFF2-40B4-BE49-F238E27FC236}">
                    <a16:creationId xmlns:a16="http://schemas.microsoft.com/office/drawing/2014/main" id="{D2B56AAF-38F6-F9B2-07BA-F498879DD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8" y="2044"/>
                <a:ext cx="576" cy="796"/>
              </a:xfrm>
              <a:custGeom>
                <a:avLst/>
                <a:gdLst>
                  <a:gd name="T0" fmla="*/ 0 w 576"/>
                  <a:gd name="T1" fmla="*/ 796 h 796"/>
                  <a:gd name="T2" fmla="*/ 576 w 576"/>
                  <a:gd name="T3" fmla="*/ 796 h 796"/>
                  <a:gd name="T4" fmla="*/ 576 w 576"/>
                  <a:gd name="T5" fmla="*/ 0 h 796"/>
                  <a:gd name="T6" fmla="*/ 244 w 576"/>
                  <a:gd name="T7" fmla="*/ 0 h 79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76" h="796">
                    <a:moveTo>
                      <a:pt x="0" y="796"/>
                    </a:moveTo>
                    <a:lnTo>
                      <a:pt x="576" y="796"/>
                    </a:lnTo>
                    <a:lnTo>
                      <a:pt x="576" y="0"/>
                    </a:lnTo>
                    <a:lnTo>
                      <a:pt x="244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ED6867D-7B84-BC9A-C54F-99A931703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Parallel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B5378-B0FE-2D18-D7E8-471909AC4A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All have the same potential difference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Capacitances add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(conceptually add 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’s)</a:t>
            </a:r>
          </a:p>
        </p:txBody>
      </p:sp>
      <p:grpSp>
        <p:nvGrpSpPr>
          <p:cNvPr id="19460" name="Group 39">
            <a:extLst>
              <a:ext uri="{FF2B5EF4-FFF2-40B4-BE49-F238E27FC236}">
                <a16:creationId xmlns:a16="http://schemas.microsoft.com/office/drawing/2014/main" id="{835C9A94-630C-FDDA-A5C5-957B1156AB85}"/>
              </a:ext>
            </a:extLst>
          </p:cNvPr>
          <p:cNvGrpSpPr>
            <a:grpSpLocks/>
          </p:cNvGrpSpPr>
          <p:nvPr/>
        </p:nvGrpSpPr>
        <p:grpSpPr bwMode="auto">
          <a:xfrm>
            <a:off x="3122613" y="3995738"/>
            <a:ext cx="1905000" cy="1905000"/>
            <a:chOff x="672" y="1776"/>
            <a:chExt cx="1200" cy="1200"/>
          </a:xfrm>
        </p:grpSpPr>
        <p:grpSp>
          <p:nvGrpSpPr>
            <p:cNvPr id="19461" name="Group 30">
              <a:extLst>
                <a:ext uri="{FF2B5EF4-FFF2-40B4-BE49-F238E27FC236}">
                  <a16:creationId xmlns:a16="http://schemas.microsoft.com/office/drawing/2014/main" id="{09746A18-3178-B1EA-CB72-C7F63BF139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2" y="2688"/>
              <a:ext cx="44" cy="288"/>
              <a:chOff x="1272" y="2688"/>
              <a:chExt cx="44" cy="288"/>
            </a:xfrm>
          </p:grpSpPr>
          <p:sp>
            <p:nvSpPr>
              <p:cNvPr id="18" name="Line 8">
                <a:extLst>
                  <a:ext uri="{FF2B5EF4-FFF2-40B4-BE49-F238E27FC236}">
                    <a16:creationId xmlns:a16="http://schemas.microsoft.com/office/drawing/2014/main" id="{B89CFE9F-EE2D-6BEC-46B9-44665378E7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2" y="2688"/>
                <a:ext cx="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9" name="Line 9">
                <a:extLst>
                  <a:ext uri="{FF2B5EF4-FFF2-40B4-BE49-F238E27FC236}">
                    <a16:creationId xmlns:a16="http://schemas.microsoft.com/office/drawing/2014/main" id="{6DD03F61-AE1B-8800-F885-5E7FAD5E65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16" y="2760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9462" name="Group 12">
              <a:extLst>
                <a:ext uri="{FF2B5EF4-FFF2-40B4-BE49-F238E27FC236}">
                  <a16:creationId xmlns:a16="http://schemas.microsoft.com/office/drawing/2014/main" id="{B37A9BB8-FF4F-C960-A849-0972B76498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1776"/>
              <a:ext cx="48" cy="240"/>
              <a:chOff x="1104" y="1728"/>
              <a:chExt cx="48" cy="240"/>
            </a:xfrm>
          </p:grpSpPr>
          <p:sp>
            <p:nvSpPr>
              <p:cNvPr id="16" name="Line 10">
                <a:extLst>
                  <a:ext uri="{FF2B5EF4-FFF2-40B4-BE49-F238E27FC236}">
                    <a16:creationId xmlns:a16="http://schemas.microsoft.com/office/drawing/2014/main" id="{534A900C-5E50-C1B6-42DF-02EF1D7A30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728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7" name="Line 11">
                <a:extLst>
                  <a:ext uri="{FF2B5EF4-FFF2-40B4-BE49-F238E27FC236}">
                    <a16:creationId xmlns:a16="http://schemas.microsoft.com/office/drawing/2014/main" id="{0ED67941-505E-D9A5-6D0E-DDC36E785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1728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9463" name="Group 13">
              <a:extLst>
                <a:ext uri="{FF2B5EF4-FFF2-40B4-BE49-F238E27FC236}">
                  <a16:creationId xmlns:a16="http://schemas.microsoft.com/office/drawing/2014/main" id="{6EFB9C5F-345F-83D1-545C-2E86325A4D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2160"/>
              <a:ext cx="48" cy="240"/>
              <a:chOff x="1104" y="1728"/>
              <a:chExt cx="48" cy="240"/>
            </a:xfrm>
          </p:grpSpPr>
          <p:sp>
            <p:nvSpPr>
              <p:cNvPr id="14" name="Line 14">
                <a:extLst>
                  <a:ext uri="{FF2B5EF4-FFF2-40B4-BE49-F238E27FC236}">
                    <a16:creationId xmlns:a16="http://schemas.microsoft.com/office/drawing/2014/main" id="{0796B7EB-3DB9-40EA-B588-DEC35B24D4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728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" name="Line 15">
                <a:extLst>
                  <a:ext uri="{FF2B5EF4-FFF2-40B4-BE49-F238E27FC236}">
                    <a16:creationId xmlns:a16="http://schemas.microsoft.com/office/drawing/2014/main" id="{DE13C4A7-E89E-CA5A-B90C-764F833258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1728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9464" name="Freeform 28">
              <a:extLst>
                <a:ext uri="{FF2B5EF4-FFF2-40B4-BE49-F238E27FC236}">
                  <a16:creationId xmlns:a16="http://schemas.microsoft.com/office/drawing/2014/main" id="{7E51716A-5F5B-0C25-6AAB-6A9B06D19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1896"/>
              <a:ext cx="188" cy="384"/>
            </a:xfrm>
            <a:custGeom>
              <a:avLst/>
              <a:gdLst>
                <a:gd name="T0" fmla="*/ 188 w 188"/>
                <a:gd name="T1" fmla="*/ 384 h 384"/>
                <a:gd name="T2" fmla="*/ 0 w 188"/>
                <a:gd name="T3" fmla="*/ 384 h 384"/>
                <a:gd name="T4" fmla="*/ 0 w 188"/>
                <a:gd name="T5" fmla="*/ 0 h 384"/>
                <a:gd name="T6" fmla="*/ 188 w 188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8" h="384">
                  <a:moveTo>
                    <a:pt x="188" y="384"/>
                  </a:moveTo>
                  <a:lnTo>
                    <a:pt x="0" y="384"/>
                  </a:lnTo>
                  <a:lnTo>
                    <a:pt x="0" y="0"/>
                  </a:lnTo>
                  <a:lnTo>
                    <a:pt x="18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5" name="Freeform 29">
              <a:extLst>
                <a:ext uri="{FF2B5EF4-FFF2-40B4-BE49-F238E27FC236}">
                  <a16:creationId xmlns:a16="http://schemas.microsoft.com/office/drawing/2014/main" id="{73508A85-F3CD-CDE7-9E39-B9C55A634BC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308" y="1892"/>
              <a:ext cx="188" cy="384"/>
            </a:xfrm>
            <a:custGeom>
              <a:avLst/>
              <a:gdLst>
                <a:gd name="T0" fmla="*/ 188 w 188"/>
                <a:gd name="T1" fmla="*/ 384 h 384"/>
                <a:gd name="T2" fmla="*/ 0 w 188"/>
                <a:gd name="T3" fmla="*/ 384 h 384"/>
                <a:gd name="T4" fmla="*/ 0 w 188"/>
                <a:gd name="T5" fmla="*/ 0 h 384"/>
                <a:gd name="T6" fmla="*/ 188 w 188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8" h="384">
                  <a:moveTo>
                    <a:pt x="188" y="384"/>
                  </a:moveTo>
                  <a:lnTo>
                    <a:pt x="0" y="384"/>
                  </a:lnTo>
                  <a:lnTo>
                    <a:pt x="0" y="0"/>
                  </a:lnTo>
                  <a:lnTo>
                    <a:pt x="18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Freeform 34">
              <a:extLst>
                <a:ext uri="{FF2B5EF4-FFF2-40B4-BE49-F238E27FC236}">
                  <a16:creationId xmlns:a16="http://schemas.microsoft.com/office/drawing/2014/main" id="{D76D49BB-CC38-9AFF-0202-027F7AD1480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" y="2112"/>
              <a:ext cx="588" cy="720"/>
            </a:xfrm>
            <a:custGeom>
              <a:avLst/>
              <a:gdLst>
                <a:gd name="T0" fmla="*/ 588 w 588"/>
                <a:gd name="T1" fmla="*/ 720 h 720"/>
                <a:gd name="T2" fmla="*/ 0 w 588"/>
                <a:gd name="T3" fmla="*/ 720 h 720"/>
                <a:gd name="T4" fmla="*/ 0 w 588"/>
                <a:gd name="T5" fmla="*/ 0 h 720"/>
                <a:gd name="T6" fmla="*/ 384 w 588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" h="720">
                  <a:moveTo>
                    <a:pt x="588" y="720"/>
                  </a:moveTo>
                  <a:lnTo>
                    <a:pt x="0" y="720"/>
                  </a:lnTo>
                  <a:lnTo>
                    <a:pt x="0" y="0"/>
                  </a:lnTo>
                  <a:lnTo>
                    <a:pt x="384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Freeform 35">
              <a:extLst>
                <a:ext uri="{FF2B5EF4-FFF2-40B4-BE49-F238E27FC236}">
                  <a16:creationId xmlns:a16="http://schemas.microsoft.com/office/drawing/2014/main" id="{4C75DCBA-2501-028D-945E-2C60FF7AD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6" y="2112"/>
              <a:ext cx="556" cy="720"/>
            </a:xfrm>
            <a:custGeom>
              <a:avLst/>
              <a:gdLst>
                <a:gd name="T0" fmla="*/ 0 w 556"/>
                <a:gd name="T1" fmla="*/ 720 h 720"/>
                <a:gd name="T2" fmla="*/ 556 w 556"/>
                <a:gd name="T3" fmla="*/ 720 h 720"/>
                <a:gd name="T4" fmla="*/ 556 w 556"/>
                <a:gd name="T5" fmla="*/ 0 h 720"/>
                <a:gd name="T6" fmla="*/ 172 w 556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6" h="720">
                  <a:moveTo>
                    <a:pt x="0" y="720"/>
                  </a:moveTo>
                  <a:lnTo>
                    <a:pt x="556" y="720"/>
                  </a:lnTo>
                  <a:lnTo>
                    <a:pt x="556" y="0"/>
                  </a:lnTo>
                  <a:lnTo>
                    <a:pt x="172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79A02ED-1611-DA55-FC8D-A4DD6AA53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 Capacitors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08FF5-7279-3944-A1BC-2305CD4134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All have the same charge separation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Reciprocals of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are additive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(conceptually add </a:t>
            </a:r>
            <a:r>
              <a:rPr lang="en-US" altLang="en-US" i="1">
                <a:ea typeface="ＭＳ Ｐゴシック" panose="020B0600070205080204" pitchFamily="34" charset="-128"/>
              </a:rPr>
              <a:t>d</a:t>
            </a:r>
            <a:r>
              <a:rPr lang="en-US" altLang="en-US">
                <a:ea typeface="ＭＳ Ｐゴシック" panose="020B0600070205080204" pitchFamily="34" charset="-128"/>
              </a:rPr>
              <a:t>’s)</a:t>
            </a:r>
          </a:p>
        </p:txBody>
      </p:sp>
      <p:grpSp>
        <p:nvGrpSpPr>
          <p:cNvPr id="20484" name="Group 40">
            <a:extLst>
              <a:ext uri="{FF2B5EF4-FFF2-40B4-BE49-F238E27FC236}">
                <a16:creationId xmlns:a16="http://schemas.microsoft.com/office/drawing/2014/main" id="{CD7038B2-E7B3-0A6B-877D-636D65A9F3A7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192588"/>
            <a:ext cx="1879600" cy="1676400"/>
            <a:chOff x="3660" y="1920"/>
            <a:chExt cx="1184" cy="1056"/>
          </a:xfrm>
        </p:grpSpPr>
        <p:grpSp>
          <p:nvGrpSpPr>
            <p:cNvPr id="20485" name="Group 24">
              <a:extLst>
                <a:ext uri="{FF2B5EF4-FFF2-40B4-BE49-F238E27FC236}">
                  <a16:creationId xmlns:a16="http://schemas.microsoft.com/office/drawing/2014/main" id="{060BA4C6-D6AF-C664-D17E-EB71E04FD5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4" y="1920"/>
              <a:ext cx="528" cy="240"/>
              <a:chOff x="3984" y="1920"/>
              <a:chExt cx="528" cy="240"/>
            </a:xfrm>
          </p:grpSpPr>
          <p:grpSp>
            <p:nvGrpSpPr>
              <p:cNvPr id="20492" name="Group 18">
                <a:extLst>
                  <a:ext uri="{FF2B5EF4-FFF2-40B4-BE49-F238E27FC236}">
                    <a16:creationId xmlns:a16="http://schemas.microsoft.com/office/drawing/2014/main" id="{FB048DEC-245D-149E-F3D6-134DD18BED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84" y="1920"/>
                <a:ext cx="48" cy="240"/>
                <a:chOff x="1104" y="1728"/>
                <a:chExt cx="48" cy="240"/>
              </a:xfrm>
            </p:grpSpPr>
            <p:sp>
              <p:nvSpPr>
                <p:cNvPr id="18" name="Line 19">
                  <a:extLst>
                    <a:ext uri="{FF2B5EF4-FFF2-40B4-BE49-F238E27FC236}">
                      <a16:creationId xmlns:a16="http://schemas.microsoft.com/office/drawing/2014/main" id="{55795B0E-45E8-121D-F941-BB45BA269F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4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" name="Line 20">
                  <a:extLst>
                    <a:ext uri="{FF2B5EF4-FFF2-40B4-BE49-F238E27FC236}">
                      <a16:creationId xmlns:a16="http://schemas.microsoft.com/office/drawing/2014/main" id="{7B8F7394-6CCF-85DB-963B-1EF3238FA2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52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493" name="Group 21">
                <a:extLst>
                  <a:ext uri="{FF2B5EF4-FFF2-40B4-BE49-F238E27FC236}">
                    <a16:creationId xmlns:a16="http://schemas.microsoft.com/office/drawing/2014/main" id="{F5003CF6-2EDB-717B-8A45-F3D9C53F11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464" y="1920"/>
                <a:ext cx="48" cy="240"/>
                <a:chOff x="1104" y="1728"/>
                <a:chExt cx="48" cy="240"/>
              </a:xfrm>
            </p:grpSpPr>
            <p:sp>
              <p:nvSpPr>
                <p:cNvPr id="16" name="Line 22">
                  <a:extLst>
                    <a:ext uri="{FF2B5EF4-FFF2-40B4-BE49-F238E27FC236}">
                      <a16:creationId xmlns:a16="http://schemas.microsoft.com/office/drawing/2014/main" id="{6A4175D7-2015-0CAF-FDE3-A06656F444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4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7" name="Line 23">
                  <a:extLst>
                    <a:ext uri="{FF2B5EF4-FFF2-40B4-BE49-F238E27FC236}">
                      <a16:creationId xmlns:a16="http://schemas.microsoft.com/office/drawing/2014/main" id="{D1ACDA1C-5411-99DE-637B-91A324409A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52" y="1728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0486" name="Group 31">
              <a:extLst>
                <a:ext uri="{FF2B5EF4-FFF2-40B4-BE49-F238E27FC236}">
                  <a16:creationId xmlns:a16="http://schemas.microsoft.com/office/drawing/2014/main" id="{FCB6927C-DEA5-D84A-29A5-F3A555FE82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2688"/>
              <a:ext cx="44" cy="288"/>
              <a:chOff x="1272" y="2688"/>
              <a:chExt cx="44" cy="288"/>
            </a:xfrm>
          </p:grpSpPr>
          <p:sp>
            <p:nvSpPr>
              <p:cNvPr id="12" name="Line 32">
                <a:extLst>
                  <a:ext uri="{FF2B5EF4-FFF2-40B4-BE49-F238E27FC236}">
                    <a16:creationId xmlns:a16="http://schemas.microsoft.com/office/drawing/2014/main" id="{C4756CA6-DA49-6428-EBE1-F95DCC380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2" y="2688"/>
                <a:ext cx="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" name="Line 33">
                <a:extLst>
                  <a:ext uri="{FF2B5EF4-FFF2-40B4-BE49-F238E27FC236}">
                    <a16:creationId xmlns:a16="http://schemas.microsoft.com/office/drawing/2014/main" id="{0D8E6478-3784-6770-9E09-D4FC7C7B0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16" y="2760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" name="Line 36">
              <a:extLst>
                <a:ext uri="{FF2B5EF4-FFF2-40B4-BE49-F238E27FC236}">
                  <a16:creationId xmlns:a16="http://schemas.microsoft.com/office/drawing/2014/main" id="{69E98BA7-F309-2861-489A-E51928E25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044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488" name="Freeform 37">
              <a:extLst>
                <a:ext uri="{FF2B5EF4-FFF2-40B4-BE49-F238E27FC236}">
                  <a16:creationId xmlns:a16="http://schemas.microsoft.com/office/drawing/2014/main" id="{EA9E239B-B538-FD2B-0179-1A2893A49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0" y="2048"/>
              <a:ext cx="564" cy="788"/>
            </a:xfrm>
            <a:custGeom>
              <a:avLst/>
              <a:gdLst>
                <a:gd name="T0" fmla="*/ 564 w 564"/>
                <a:gd name="T1" fmla="*/ 788 h 788"/>
                <a:gd name="T2" fmla="*/ 0 w 564"/>
                <a:gd name="T3" fmla="*/ 788 h 788"/>
                <a:gd name="T4" fmla="*/ 4 w 564"/>
                <a:gd name="T5" fmla="*/ 0 h 788"/>
                <a:gd name="T6" fmla="*/ 320 w 564"/>
                <a:gd name="T7" fmla="*/ 0 h 78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64" h="788">
                  <a:moveTo>
                    <a:pt x="564" y="788"/>
                  </a:moveTo>
                  <a:lnTo>
                    <a:pt x="0" y="788"/>
                  </a:lnTo>
                  <a:lnTo>
                    <a:pt x="4" y="0"/>
                  </a:lnTo>
                  <a:lnTo>
                    <a:pt x="320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Freeform 38">
              <a:extLst>
                <a:ext uri="{FF2B5EF4-FFF2-40B4-BE49-F238E27FC236}">
                  <a16:creationId xmlns:a16="http://schemas.microsoft.com/office/drawing/2014/main" id="{C14DA0D4-E133-23B9-8BDF-BB9F594A37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8" y="2044"/>
              <a:ext cx="576" cy="796"/>
            </a:xfrm>
            <a:custGeom>
              <a:avLst/>
              <a:gdLst>
                <a:gd name="T0" fmla="*/ 0 w 576"/>
                <a:gd name="T1" fmla="*/ 796 h 796"/>
                <a:gd name="T2" fmla="*/ 576 w 576"/>
                <a:gd name="T3" fmla="*/ 796 h 796"/>
                <a:gd name="T4" fmla="*/ 576 w 576"/>
                <a:gd name="T5" fmla="*/ 0 h 796"/>
                <a:gd name="T6" fmla="*/ 244 w 576"/>
                <a:gd name="T7" fmla="*/ 0 h 79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76" h="796">
                  <a:moveTo>
                    <a:pt x="0" y="796"/>
                  </a:moveTo>
                  <a:lnTo>
                    <a:pt x="576" y="796"/>
                  </a:lnTo>
                  <a:lnTo>
                    <a:pt x="576" y="0"/>
                  </a:lnTo>
                  <a:lnTo>
                    <a:pt x="244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223344F-0B31-7BF1-959C-91D850499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Capacitor with a Dielectric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41C35F01-00EA-259E-E525-EA03C063E3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capacitance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without</a:t>
            </a:r>
            <a:r>
              <a:rPr lang="en-US" altLang="en-US">
                <a:ea typeface="ＭＳ Ｐゴシック" panose="020B0600070205080204" pitchFamily="34" charset="-128"/>
              </a:rPr>
              <a:t> dielectric is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, capacitance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with</a:t>
            </a:r>
            <a:r>
              <a:rPr lang="en-US" altLang="en-US">
                <a:ea typeface="ＭＳ Ｐゴシック" panose="020B0600070205080204" pitchFamily="34" charset="-128"/>
              </a:rPr>
              <a:t> dielectric is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k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dielectric constant</a:t>
            </a:r>
          </a:p>
        </p:txBody>
      </p:sp>
      <p:grpSp>
        <p:nvGrpSpPr>
          <p:cNvPr id="21508" name="Group 9">
            <a:extLst>
              <a:ext uri="{FF2B5EF4-FFF2-40B4-BE49-F238E27FC236}">
                <a16:creationId xmlns:a16="http://schemas.microsoft.com/office/drawing/2014/main" id="{400A1629-7335-037B-6A0E-3BB5FDDD5E0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810000"/>
            <a:ext cx="838200" cy="2667000"/>
            <a:chOff x="4038600" y="3810000"/>
            <a:chExt cx="838200" cy="2667000"/>
          </a:xfrm>
        </p:grpSpPr>
        <p:grpSp>
          <p:nvGrpSpPr>
            <p:cNvPr id="21509" name="Group 7">
              <a:extLst>
                <a:ext uri="{FF2B5EF4-FFF2-40B4-BE49-F238E27FC236}">
                  <a16:creationId xmlns:a16="http://schemas.microsoft.com/office/drawing/2014/main" id="{E3310926-94A0-7584-8D38-B7D042134D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8600" y="3810000"/>
              <a:ext cx="838200" cy="2667000"/>
              <a:chOff x="4038600" y="3810000"/>
              <a:chExt cx="838200" cy="2667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8A10D60-6977-4AE7-AE35-923BCB04DB2C}"/>
                  </a:ext>
                </a:extLst>
              </p:cNvPr>
              <p:cNvSpPr/>
              <p:nvPr/>
            </p:nvSpPr>
            <p:spPr>
              <a:xfrm>
                <a:off x="4038600" y="3810000"/>
                <a:ext cx="838200" cy="2667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22F0F9A7-5A6B-47AF-914F-65429951E549}"/>
                  </a:ext>
                </a:extLst>
              </p:cNvPr>
              <p:cNvCxnSpPr/>
              <p:nvPr/>
            </p:nvCxnSpPr>
            <p:spPr>
              <a:xfrm>
                <a:off x="4038600" y="3810000"/>
                <a:ext cx="0" cy="266700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7965F179-FE58-CECB-199B-D229DF23AAD7}"/>
                  </a:ext>
                </a:extLst>
              </p:cNvPr>
              <p:cNvCxnSpPr/>
              <p:nvPr/>
            </p:nvCxnSpPr>
            <p:spPr>
              <a:xfrm>
                <a:off x="4876800" y="3810000"/>
                <a:ext cx="0" cy="266700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510" name="TextBox 8">
              <a:extLst>
                <a:ext uri="{FF2B5EF4-FFF2-40B4-BE49-F238E27FC236}">
                  <a16:creationId xmlns:a16="http://schemas.microsoft.com/office/drawing/2014/main" id="{D2CC19CB-04F4-C5DF-14D6-6126F78A89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2355" y="4851975"/>
              <a:ext cx="41069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i="1">
                  <a:solidFill>
                    <a:schemeClr val="accent2"/>
                  </a:solidFill>
                  <a:latin typeface="Symbol" panose="05050102010706020507" pitchFamily="18" charset="2"/>
                </a:rPr>
                <a:t>k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E16B531-2737-1DBF-57EC-2E6135328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Dielectric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D8CD4-A33E-110A-2F37-424EFF32BD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Insulator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Polarizes in field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Effectively reduces plate separation </a:t>
            </a:r>
            <a:r>
              <a:rPr lang="en-US" altLang="en-US" i="1">
                <a:ea typeface="ＭＳ Ｐゴシック" panose="020B0600070205080204" pitchFamily="34" charset="-128"/>
              </a:rPr>
              <a:t>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Reduces field between plates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Dielectric constant =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relative permittivity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i="1">
                <a:latin typeface="Symbol" panose="05050102010706020507" pitchFamily="18" charset="2"/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latin typeface="Symbol" panose="05050102010706020507" pitchFamily="18" charset="2"/>
                <a:ea typeface="ＭＳ Ｐゴシック" panose="020B0600070205080204" pitchFamily="34" charset="-128"/>
              </a:rPr>
              <a:t>ke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Capacitance </a:t>
            </a:r>
            <a:r>
              <a:rPr lang="en-US" altLang="en-US" i="1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r>
              <a:rPr lang="en-US" altLang="en-US" i="1">
                <a:latin typeface="Symbol" panose="05050102010706020507" pitchFamily="18" charset="2"/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d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5D9C4EA-DE53-BE76-088E-4C29140AB0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Capacitors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07A752D9-55D2-F9E8-192C-C0EB1FBB44F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device storing electrical energy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74D0A59-CA70-393B-11E6-E0963FA0F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Dielectric breakdown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F010-B6C5-9F47-29CD-928584BD97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field can separate charges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Ejects electrons from their orbitals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Dielectric becomes a conductor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Damage usually permanent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Limits practical thinness of dielectric layer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D42B790-CB75-D170-70A2-94594A010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Dielectrics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0184834-9BF3-5D23-CB0E-FDA98CB50FC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54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6600"/>
                          </a:solidFill>
                        </a:rPr>
                        <a:t>Material</a:t>
                      </a:r>
                      <a:endParaRPr lang="en-US" sz="3200" dirty="0">
                        <a:solidFill>
                          <a:srgbClr val="006600"/>
                        </a:solidFill>
                      </a:endParaRP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i="1" dirty="0">
                          <a:solidFill>
                            <a:srgbClr val="006600"/>
                          </a:solidFill>
                          <a:latin typeface="Symbol" panose="05050102010706020507" pitchFamily="18" charset="2"/>
                        </a:rPr>
                        <a:t>k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6600"/>
                          </a:solidFill>
                        </a:rPr>
                        <a:t>Strength </a:t>
                      </a:r>
                      <a:r>
                        <a:rPr lang="en-US" sz="2800" dirty="0">
                          <a:solidFill>
                            <a:srgbClr val="006600"/>
                          </a:solidFill>
                        </a:rPr>
                        <a:t>(kV/mm)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Air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1.0006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Paper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3.85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16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Teflon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2.1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19.7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Mica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3–6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118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TiO</a:t>
                      </a:r>
                      <a:r>
                        <a:rPr lang="en-US" sz="3200" baseline="-25000" dirty="0"/>
                        <a:t>2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86–173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211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Silica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4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470–670</a:t>
                      </a:r>
                    </a:p>
                  </a:txBody>
                  <a:tcPr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BF0C2-D11A-C769-C675-79AC9D568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BCE74-82CC-C027-AE5E-AC252E4B3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Device storing electric potential energy</a:t>
            </a:r>
          </a:p>
          <a:p>
            <a:r>
              <a:rPr lang="en-US" dirty="0"/>
              <a:t>Positive charge accumulates in one place, Negative charge accumulates in another</a:t>
            </a:r>
          </a:p>
          <a:p>
            <a:r>
              <a:rPr lang="en-US" dirty="0"/>
              <a:t>Voltage is proportional to charge separated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chemeClr val="accent2"/>
                </a:solidFill>
              </a:rPr>
              <a:t>V</a:t>
            </a:r>
            <a:r>
              <a:rPr lang="en-US" sz="3600" dirty="0">
                <a:solidFill>
                  <a:schemeClr val="accent2"/>
                </a:solidFill>
              </a:rPr>
              <a:t>=</a:t>
            </a:r>
            <a:r>
              <a:rPr lang="en-US" sz="3600" i="1" dirty="0">
                <a:solidFill>
                  <a:schemeClr val="accent2"/>
                </a:solidFill>
              </a:rPr>
              <a:t>Q</a:t>
            </a:r>
            <a:r>
              <a:rPr lang="en-US" sz="3600" dirty="0">
                <a:solidFill>
                  <a:schemeClr val="accent2"/>
                </a:solidFill>
              </a:rPr>
              <a:t>/</a:t>
            </a:r>
            <a:r>
              <a:rPr lang="en-US" sz="3600" i="1" dirty="0">
                <a:solidFill>
                  <a:schemeClr val="accent2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14475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E96111F-3090-3604-A10E-7775F8C10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Capacitor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8A8787F-49C5-E34F-48A2-ED24DC6E1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 voltage between connected plates causes charge migration until equilibrium </a:t>
            </a:r>
          </a:p>
        </p:txBody>
      </p:sp>
      <p:grpSp>
        <p:nvGrpSpPr>
          <p:cNvPr id="5124" name="Group 15">
            <a:extLst>
              <a:ext uri="{FF2B5EF4-FFF2-40B4-BE49-F238E27FC236}">
                <a16:creationId xmlns:a16="http://schemas.microsoft.com/office/drawing/2014/main" id="{32265207-F521-3F60-FA7D-8BB77BA4C1B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267200"/>
            <a:ext cx="762000" cy="1905000"/>
            <a:chOff x="1104" y="2688"/>
            <a:chExt cx="480" cy="1200"/>
          </a:xfrm>
        </p:grpSpPr>
        <p:sp>
          <p:nvSpPr>
            <p:cNvPr id="5135" name="Freeform 7">
              <a:extLst>
                <a:ext uri="{FF2B5EF4-FFF2-40B4-BE49-F238E27FC236}">
                  <a16:creationId xmlns:a16="http://schemas.microsoft.com/office/drawing/2014/main" id="{24AE5740-0959-69E1-0AA6-AD5E575A0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2784"/>
              <a:ext cx="292" cy="1104"/>
            </a:xfrm>
            <a:custGeom>
              <a:avLst/>
              <a:gdLst>
                <a:gd name="T0" fmla="*/ 0 w 292"/>
                <a:gd name="T1" fmla="*/ 647 h 901"/>
                <a:gd name="T2" fmla="*/ 0 w 292"/>
                <a:gd name="T3" fmla="*/ 6876 h 901"/>
                <a:gd name="T4" fmla="*/ 288 w 292"/>
                <a:gd name="T5" fmla="*/ 5043 h 901"/>
                <a:gd name="T6" fmla="*/ 292 w 292"/>
                <a:gd name="T7" fmla="*/ 0 h 901"/>
                <a:gd name="T8" fmla="*/ 0 w 292"/>
                <a:gd name="T9" fmla="*/ 647 h 9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2" h="901">
                  <a:moveTo>
                    <a:pt x="0" y="85"/>
                  </a:moveTo>
                  <a:lnTo>
                    <a:pt x="0" y="901"/>
                  </a:lnTo>
                  <a:lnTo>
                    <a:pt x="288" y="661"/>
                  </a:lnTo>
                  <a:lnTo>
                    <a:pt x="292" y="0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C0C0C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Freeform 6">
              <a:extLst>
                <a:ext uri="{FF2B5EF4-FFF2-40B4-BE49-F238E27FC236}">
                  <a16:creationId xmlns:a16="http://schemas.microsoft.com/office/drawing/2014/main" id="{F2D6C593-26E5-F51B-DB10-CCAE6A169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784"/>
              <a:ext cx="240" cy="1104"/>
            </a:xfrm>
            <a:custGeom>
              <a:avLst/>
              <a:gdLst>
                <a:gd name="T0" fmla="*/ 0 w 292"/>
                <a:gd name="T1" fmla="*/ 647 h 901"/>
                <a:gd name="T2" fmla="*/ 0 w 292"/>
                <a:gd name="T3" fmla="*/ 6876 h 901"/>
                <a:gd name="T4" fmla="*/ 40 w 292"/>
                <a:gd name="T5" fmla="*/ 5043 h 901"/>
                <a:gd name="T6" fmla="*/ 41 w 292"/>
                <a:gd name="T7" fmla="*/ 0 h 901"/>
                <a:gd name="T8" fmla="*/ 0 w 292"/>
                <a:gd name="T9" fmla="*/ 647 h 9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2" h="901">
                  <a:moveTo>
                    <a:pt x="0" y="85"/>
                  </a:moveTo>
                  <a:lnTo>
                    <a:pt x="0" y="901"/>
                  </a:lnTo>
                  <a:lnTo>
                    <a:pt x="288" y="661"/>
                  </a:lnTo>
                  <a:lnTo>
                    <a:pt x="292" y="0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C0C0C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Freeform 8">
              <a:extLst>
                <a:ext uri="{FF2B5EF4-FFF2-40B4-BE49-F238E27FC236}">
                  <a16:creationId xmlns:a16="http://schemas.microsoft.com/office/drawing/2014/main" id="{AA3BFEA3-BDB4-6159-FA4F-71E20BA4DA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8" y="2688"/>
              <a:ext cx="240" cy="144"/>
            </a:xfrm>
            <a:custGeom>
              <a:avLst/>
              <a:gdLst>
                <a:gd name="T0" fmla="*/ 0 w 192"/>
                <a:gd name="T1" fmla="*/ 144 h 144"/>
                <a:gd name="T2" fmla="*/ 0 w 192"/>
                <a:gd name="T3" fmla="*/ 0 h 144"/>
                <a:gd name="T4" fmla="*/ 1789 w 192"/>
                <a:gd name="T5" fmla="*/ 0 h 144"/>
                <a:gd name="T6" fmla="*/ 1789 w 192"/>
                <a:gd name="T7" fmla="*/ 144 h 1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144">
                  <a:moveTo>
                    <a:pt x="0" y="144"/>
                  </a:moveTo>
                  <a:lnTo>
                    <a:pt x="0" y="0"/>
                  </a:lnTo>
                  <a:lnTo>
                    <a:pt x="192" y="0"/>
                  </a:lnTo>
                  <a:lnTo>
                    <a:pt x="192" y="144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7" name="Line 9">
            <a:extLst>
              <a:ext uri="{FF2B5EF4-FFF2-40B4-BE49-F238E27FC236}">
                <a16:creationId xmlns:a16="http://schemas.microsoft.com/office/drawing/2014/main" id="{2A8A5A2D-5E49-FB9F-5AAD-5DA8E99C1F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078" name="Text Box 11">
            <a:extLst>
              <a:ext uri="{FF2B5EF4-FFF2-40B4-BE49-F238E27FC236}">
                <a16:creationId xmlns:a16="http://schemas.microsoft.com/office/drawing/2014/main" id="{A7BF469F-0ECF-A31B-AAE9-4FBDC1F7E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57600"/>
            <a:ext cx="66357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solidFill>
                  <a:schemeClr val="tx1"/>
                </a:solidFill>
                <a:latin typeface="Symbol" charset="0"/>
              </a:rPr>
              <a:t>D</a:t>
            </a:r>
            <a:r>
              <a:rPr lang="en-US" sz="2800" i="1">
                <a:solidFill>
                  <a:schemeClr val="tx1"/>
                </a:solidFill>
              </a:rPr>
              <a:t>V</a:t>
            </a:r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24597" name="Group 21">
            <a:extLst>
              <a:ext uri="{FF2B5EF4-FFF2-40B4-BE49-F238E27FC236}">
                <a16:creationId xmlns:a16="http://schemas.microsoft.com/office/drawing/2014/main" id="{F2199A07-BD76-6A92-3786-B4C8B5833B4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495801"/>
            <a:ext cx="1600200" cy="1833563"/>
            <a:chOff x="768" y="2832"/>
            <a:chExt cx="1008" cy="1155"/>
          </a:xfrm>
        </p:grpSpPr>
        <p:grpSp>
          <p:nvGrpSpPr>
            <p:cNvPr id="5129" name="Group 16">
              <a:extLst>
                <a:ext uri="{FF2B5EF4-FFF2-40B4-BE49-F238E27FC236}">
                  <a16:creationId xmlns:a16="http://schemas.microsoft.com/office/drawing/2014/main" id="{86675421-6CEF-AC3F-AC92-52C2D57F3F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2832"/>
              <a:ext cx="720" cy="1011"/>
              <a:chOff x="1056" y="2832"/>
              <a:chExt cx="720" cy="1011"/>
            </a:xfrm>
          </p:grpSpPr>
          <p:sp>
            <p:nvSpPr>
              <p:cNvPr id="3085" name="Text Box 12">
                <a:extLst>
                  <a:ext uri="{FF2B5EF4-FFF2-40B4-BE49-F238E27FC236}">
                    <a16:creationId xmlns:a16="http://schemas.microsoft.com/office/drawing/2014/main" id="{E663A552-A0AE-990A-96D3-1A920FCEBE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832"/>
                <a:ext cx="480" cy="101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en-US" sz="1800" b="1">
                    <a:solidFill>
                      <a:srgbClr val="FF0000"/>
                    </a:solidFill>
                  </a:rPr>
                  <a:t>–  –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en-US" sz="1800" b="1">
                    <a:solidFill>
                      <a:srgbClr val="FF0000"/>
                    </a:solidFill>
                  </a:rPr>
                  <a:t>–  –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en-US" sz="1800" b="1">
                    <a:solidFill>
                      <a:srgbClr val="FF0000"/>
                    </a:solidFill>
                  </a:rPr>
                  <a:t>–  –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en-US" sz="1800" b="1">
                    <a:solidFill>
                      <a:srgbClr val="FF0000"/>
                    </a:solidFill>
                  </a:rPr>
                  <a:t>–  </a:t>
                </a:r>
              </a:p>
            </p:txBody>
          </p:sp>
          <p:sp>
            <p:nvSpPr>
              <p:cNvPr id="3086" name="Text Box 13">
                <a:extLst>
                  <a:ext uri="{FF2B5EF4-FFF2-40B4-BE49-F238E27FC236}">
                    <a16:creationId xmlns:a16="http://schemas.microsoft.com/office/drawing/2014/main" id="{99F8F7DB-D3BD-0848-F555-3378216FC2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2832"/>
                <a:ext cx="480" cy="101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1pPr>
                <a:lvl2pPr>
                  <a:defRPr sz="28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2pPr>
                <a:lvl3pPr>
                  <a:defRPr sz="24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3pPr>
                <a:lvl4pPr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4pPr>
                <a:lvl5pPr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5pPr>
                <a:lvl6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6pPr>
                <a:lvl7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7pPr>
                <a:lvl8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8pPr>
                <a:lvl9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1800" b="1">
                    <a:solidFill>
                      <a:srgbClr val="00BA00"/>
                    </a:solidFill>
                  </a:rPr>
                  <a:t>+  +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1800" b="1">
                    <a:solidFill>
                      <a:srgbClr val="00BA00"/>
                    </a:solidFill>
                  </a:rPr>
                  <a:t>+  +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1800" b="1">
                    <a:solidFill>
                      <a:srgbClr val="00BA00"/>
                    </a:solidFill>
                  </a:rPr>
                  <a:t>+  +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1800" b="1">
                    <a:solidFill>
                      <a:srgbClr val="00BA00"/>
                    </a:solidFill>
                  </a:rPr>
                  <a:t>+  </a:t>
                </a:r>
              </a:p>
            </p:txBody>
          </p:sp>
        </p:grpSp>
        <p:grpSp>
          <p:nvGrpSpPr>
            <p:cNvPr id="5130" name="Group 19">
              <a:extLst>
                <a:ext uri="{FF2B5EF4-FFF2-40B4-BE49-F238E27FC236}">
                  <a16:creationId xmlns:a16="http://schemas.microsoft.com/office/drawing/2014/main" id="{31DA7820-F209-4142-D654-657B37FD30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3696"/>
              <a:ext cx="956" cy="291"/>
              <a:chOff x="768" y="3696"/>
              <a:chExt cx="956" cy="291"/>
            </a:xfrm>
          </p:grpSpPr>
          <p:sp>
            <p:nvSpPr>
              <p:cNvPr id="3083" name="Text Box 17">
                <a:extLst>
                  <a:ext uri="{FF2B5EF4-FFF2-40B4-BE49-F238E27FC236}">
                    <a16:creationId xmlns:a16="http://schemas.microsoft.com/office/drawing/2014/main" id="{B7884B4B-DC92-A1B5-20FA-391F4BF3E8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8" y="3696"/>
                <a:ext cx="375" cy="29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defRPr/>
                </a:pPr>
                <a:r>
                  <a:rPr lang="en-US" altLang="en-US" dirty="0">
                    <a:solidFill>
                      <a:srgbClr val="FF0000"/>
                    </a:solidFill>
                  </a:rPr>
                  <a:t>–Q</a:t>
                </a:r>
                <a:endParaRPr lang="en-US" altLang="en-US" sz="1800" dirty="0"/>
              </a:p>
            </p:txBody>
          </p:sp>
          <p:sp>
            <p:nvSpPr>
              <p:cNvPr id="3084" name="Text Box 18">
                <a:extLst>
                  <a:ext uri="{FF2B5EF4-FFF2-40B4-BE49-F238E27FC236}">
                    <a16:creationId xmlns:a16="http://schemas.microsoft.com/office/drawing/2014/main" id="{0F292FF2-ECF8-66DC-77A8-1A90BE00D7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4" y="3696"/>
                <a:ext cx="380" cy="29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1pPr>
                <a:lvl2pPr>
                  <a:defRPr sz="28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2pPr>
                <a:lvl3pPr>
                  <a:defRPr sz="24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3pPr>
                <a:lvl4pPr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4pPr>
                <a:lvl5pPr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5pPr>
                <a:lvl6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6pPr>
                <a:lvl7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7pPr>
                <a:lvl8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8pPr>
                <a:lvl9pPr eaLnBrk="0" hangingPunct="0">
                  <a:defRPr sz="2000">
                    <a:solidFill>
                      <a:srgbClr val="003366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2400" dirty="0">
                    <a:solidFill>
                      <a:srgbClr val="00BA00"/>
                    </a:solidFill>
                  </a:rPr>
                  <a:t>+Q</a:t>
                </a:r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4596" name="Rectangle 20">
            <a:extLst>
              <a:ext uri="{FF2B5EF4-FFF2-40B4-BE49-F238E27FC236}">
                <a16:creationId xmlns:a16="http://schemas.microsoft.com/office/drawing/2014/main" id="{B40D9646-62E2-2AB2-6189-A2EDB08E3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200401"/>
            <a:ext cx="5029200" cy="25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dirty="0"/>
              <a:t>Charge stored </a:t>
            </a:r>
            <a:r>
              <a:rPr lang="en-US" altLang="en-US" i="1" dirty="0">
                <a:solidFill>
                  <a:schemeClr val="accent2"/>
                </a:solidFill>
              </a:rPr>
              <a:t>Q</a:t>
            </a:r>
            <a:r>
              <a:rPr lang="en-US" altLang="en-US" dirty="0"/>
              <a:t> = </a:t>
            </a:r>
            <a:r>
              <a:rPr lang="en-US" altLang="en-US" i="1" dirty="0">
                <a:solidFill>
                  <a:schemeClr val="accent2"/>
                </a:solidFill>
              </a:rPr>
              <a:t>CV</a:t>
            </a:r>
            <a:endParaRPr lang="en-US" altLang="en-US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altLang="en-US" i="1" dirty="0"/>
              <a:t>C</a:t>
            </a:r>
            <a:r>
              <a:rPr lang="en-US" altLang="en-US" dirty="0"/>
              <a:t> = </a:t>
            </a:r>
            <a:r>
              <a:rPr lang="en-US" altLang="en-US" dirty="0">
                <a:solidFill>
                  <a:schemeClr val="accent2"/>
                </a:solidFill>
              </a:rPr>
              <a:t>capacitance</a:t>
            </a:r>
          </a:p>
          <a:p>
            <a:pPr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	(</a:t>
            </a:r>
            <a:r>
              <a:rPr lang="en-US" altLang="en-US" sz="2800" dirty="0">
                <a:solidFill>
                  <a:schemeClr val="tx2"/>
                </a:solidFill>
              </a:rPr>
              <a:t>property of the device)</a:t>
            </a:r>
          </a:p>
          <a:p>
            <a:pPr>
              <a:buFontTx/>
              <a:buNone/>
            </a:pPr>
            <a:r>
              <a:rPr lang="en-US" altLang="en-US" dirty="0"/>
              <a:t>Unit = C/V = </a:t>
            </a:r>
            <a:r>
              <a:rPr lang="en-US" altLang="en-US" dirty="0">
                <a:solidFill>
                  <a:schemeClr val="accent2"/>
                </a:solidFill>
              </a:rPr>
              <a:t>farad</a:t>
            </a:r>
            <a:r>
              <a:rPr lang="en-US" altLang="en-US" dirty="0"/>
              <a:t>= </a:t>
            </a:r>
            <a:r>
              <a:rPr lang="en-US" altLang="en-US" dirty="0">
                <a:solidFill>
                  <a:schemeClr val="accent2"/>
                </a:solidFill>
              </a:rPr>
              <a:t>F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179200" presetClass="entr" presetSubtype="6674009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A539508-C8AE-4B8A-87C7-459D13B086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Parallel Plate Capacitance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BC08F8A-609F-73F3-3F6A-C85750DB94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Plate area 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, separation </a:t>
            </a:r>
            <a:r>
              <a:rPr lang="en-US" altLang="en-US" i="1">
                <a:ea typeface="ＭＳ Ｐゴシック" panose="020B0600070205080204" pitchFamily="34" charset="-128"/>
              </a:rPr>
              <a:t>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26C679B0-4DA7-7993-1737-1F8A5E39C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7988" y="4038600"/>
            <a:ext cx="354012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32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rgbClr val="003366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400" i="1">
                <a:solidFill>
                  <a:schemeClr val="tx1"/>
                </a:solidFill>
              </a:rPr>
              <a:t>d</a:t>
            </a:r>
            <a:endParaRPr lang="en-US" sz="1800" i="1">
              <a:solidFill>
                <a:schemeClr val="tx1"/>
              </a:solidFill>
            </a:endParaRPr>
          </a:p>
        </p:txBody>
      </p:sp>
      <p:grpSp>
        <p:nvGrpSpPr>
          <p:cNvPr id="6149" name="Group 20">
            <a:extLst>
              <a:ext uri="{FF2B5EF4-FFF2-40B4-BE49-F238E27FC236}">
                <a16:creationId xmlns:a16="http://schemas.microsoft.com/office/drawing/2014/main" id="{6407ED79-22A7-C8E3-8565-703C82DDEFC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286000"/>
            <a:ext cx="1295400" cy="1905000"/>
            <a:chOff x="2352" y="1440"/>
            <a:chExt cx="816" cy="1200"/>
          </a:xfrm>
        </p:grpSpPr>
        <p:sp>
          <p:nvSpPr>
            <p:cNvPr id="6157" name="Freeform 5">
              <a:extLst>
                <a:ext uri="{FF2B5EF4-FFF2-40B4-BE49-F238E27FC236}">
                  <a16:creationId xmlns:a16="http://schemas.microsoft.com/office/drawing/2014/main" id="{0E340CCA-9AE0-37D5-28DD-4812CF201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0" y="1440"/>
              <a:ext cx="292" cy="1104"/>
            </a:xfrm>
            <a:custGeom>
              <a:avLst/>
              <a:gdLst>
                <a:gd name="T0" fmla="*/ 0 w 292"/>
                <a:gd name="T1" fmla="*/ 647 h 901"/>
                <a:gd name="T2" fmla="*/ 0 w 292"/>
                <a:gd name="T3" fmla="*/ 6876 h 901"/>
                <a:gd name="T4" fmla="*/ 288 w 292"/>
                <a:gd name="T5" fmla="*/ 5043 h 901"/>
                <a:gd name="T6" fmla="*/ 292 w 292"/>
                <a:gd name="T7" fmla="*/ 0 h 901"/>
                <a:gd name="T8" fmla="*/ 0 w 292"/>
                <a:gd name="T9" fmla="*/ 647 h 9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2" h="901">
                  <a:moveTo>
                    <a:pt x="0" y="85"/>
                  </a:moveTo>
                  <a:lnTo>
                    <a:pt x="0" y="901"/>
                  </a:lnTo>
                  <a:lnTo>
                    <a:pt x="288" y="661"/>
                  </a:lnTo>
                  <a:lnTo>
                    <a:pt x="292" y="0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C0C0C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Freeform 6">
              <a:extLst>
                <a:ext uri="{FF2B5EF4-FFF2-40B4-BE49-F238E27FC236}">
                  <a16:creationId xmlns:a16="http://schemas.microsoft.com/office/drawing/2014/main" id="{3D4C8689-1296-A444-4DD8-60B5E5DAB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1440"/>
              <a:ext cx="240" cy="1104"/>
            </a:xfrm>
            <a:custGeom>
              <a:avLst/>
              <a:gdLst>
                <a:gd name="T0" fmla="*/ 0 w 292"/>
                <a:gd name="T1" fmla="*/ 647 h 901"/>
                <a:gd name="T2" fmla="*/ 0 w 292"/>
                <a:gd name="T3" fmla="*/ 6876 h 901"/>
                <a:gd name="T4" fmla="*/ 40 w 292"/>
                <a:gd name="T5" fmla="*/ 5043 h 901"/>
                <a:gd name="T6" fmla="*/ 41 w 292"/>
                <a:gd name="T7" fmla="*/ 0 h 901"/>
                <a:gd name="T8" fmla="*/ 0 w 292"/>
                <a:gd name="T9" fmla="*/ 647 h 9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2" h="901">
                  <a:moveTo>
                    <a:pt x="0" y="85"/>
                  </a:moveTo>
                  <a:lnTo>
                    <a:pt x="0" y="901"/>
                  </a:lnTo>
                  <a:lnTo>
                    <a:pt x="288" y="661"/>
                  </a:lnTo>
                  <a:lnTo>
                    <a:pt x="292" y="0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C0C0C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Line 8">
              <a:extLst>
                <a:ext uri="{FF2B5EF4-FFF2-40B4-BE49-F238E27FC236}">
                  <a16:creationId xmlns:a16="http://schemas.microsoft.com/office/drawing/2014/main" id="{2A4B0CA5-110E-1D01-3C3C-9CF62A5D6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64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112" name="Text Box 10">
              <a:extLst>
                <a:ext uri="{FF2B5EF4-FFF2-40B4-BE49-F238E27FC236}">
                  <a16:creationId xmlns:a16="http://schemas.microsoft.com/office/drawing/2014/main" id="{EFB4DE04-08B0-65C4-BCB6-C82747AF1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872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i="1">
                  <a:solidFill>
                    <a:schemeClr val="tx1"/>
                  </a:solidFill>
                </a:rPr>
                <a:t>A</a:t>
              </a:r>
              <a:endParaRPr lang="en-US" sz="1800" i="1">
                <a:solidFill>
                  <a:schemeClr val="tx1"/>
                </a:solidFill>
              </a:endParaRPr>
            </a:p>
          </p:txBody>
        </p:sp>
        <p:sp>
          <p:nvSpPr>
            <p:cNvPr id="4113" name="Line 11">
              <a:extLst>
                <a:ext uri="{FF2B5EF4-FFF2-40B4-BE49-F238E27FC236}">
                  <a16:creationId xmlns:a16="http://schemas.microsoft.com/office/drawing/2014/main" id="{3E078871-E58D-DDB3-C345-3C617BE391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0" y="264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0732" name="Rectangle 12">
            <a:extLst>
              <a:ext uri="{FF2B5EF4-FFF2-40B4-BE49-F238E27FC236}">
                <a16:creationId xmlns:a16="http://schemas.microsoft.com/office/drawing/2014/main" id="{D6F09BB6-4A21-71BF-D267-9E46675CD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7244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/>
              <a:t>Capacitance = </a:t>
            </a:r>
            <a:r>
              <a:rPr lang="en-US" altLang="en-US" i="1">
                <a:solidFill>
                  <a:schemeClr val="accent2"/>
                </a:solidFill>
              </a:rPr>
              <a:t>A</a:t>
            </a:r>
            <a:r>
              <a:rPr lang="en-US" altLang="en-US">
                <a:solidFill>
                  <a:schemeClr val="accent2"/>
                </a:solidFill>
                <a:latin typeface="Symbol" panose="05050102010706020507" pitchFamily="18" charset="2"/>
              </a:rPr>
              <a:t>e</a:t>
            </a:r>
            <a:r>
              <a:rPr lang="en-US" altLang="en-US" baseline="-25000">
                <a:solidFill>
                  <a:schemeClr val="accent2"/>
                </a:solidFill>
              </a:rPr>
              <a:t>0</a:t>
            </a:r>
            <a:r>
              <a:rPr lang="en-US" altLang="en-US">
                <a:solidFill>
                  <a:schemeClr val="accent2"/>
                </a:solidFill>
              </a:rPr>
              <a:t>/</a:t>
            </a:r>
            <a:r>
              <a:rPr lang="en-US" altLang="en-US" i="1">
                <a:solidFill>
                  <a:schemeClr val="accent2"/>
                </a:solidFill>
              </a:rPr>
              <a:t>d</a:t>
            </a:r>
            <a:endParaRPr lang="en-US" altLang="en-US"/>
          </a:p>
        </p:txBody>
      </p:sp>
      <p:grpSp>
        <p:nvGrpSpPr>
          <p:cNvPr id="30739" name="Group 19">
            <a:extLst>
              <a:ext uri="{FF2B5EF4-FFF2-40B4-BE49-F238E27FC236}">
                <a16:creationId xmlns:a16="http://schemas.microsoft.com/office/drawing/2014/main" id="{C77E07F5-19E6-92A9-7382-C5F4D63B34B4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410200"/>
            <a:ext cx="4114800" cy="1143000"/>
            <a:chOff x="528" y="3408"/>
            <a:chExt cx="2592" cy="720"/>
          </a:xfrm>
        </p:grpSpPr>
        <p:sp>
          <p:nvSpPr>
            <p:cNvPr id="6152" name="Rectangle 14">
              <a:extLst>
                <a:ext uri="{FF2B5EF4-FFF2-40B4-BE49-F238E27FC236}">
                  <a16:creationId xmlns:a16="http://schemas.microsoft.com/office/drawing/2014/main" id="{F8F29FAB-E484-9D8D-4C08-0EAD874D2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552"/>
              <a:ext cx="235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 </a:t>
              </a:r>
              <a:r>
                <a:rPr lang="en-US" altLang="en-US">
                  <a:latin typeface="Symbol" panose="05050102010706020507" pitchFamily="18" charset="2"/>
                </a:rPr>
                <a:t>e</a:t>
              </a:r>
              <a:r>
                <a:rPr lang="en-US" altLang="en-US" baseline="-25000"/>
                <a:t>0</a:t>
              </a:r>
              <a:r>
                <a:rPr lang="en-US" altLang="en-US"/>
                <a:t> = 8.85</a:t>
              </a:r>
              <a:r>
                <a:rPr lang="en-US" altLang="en-US">
                  <a:sym typeface="Symbol" panose="05050102010706020507" pitchFamily="18" charset="2"/>
                </a:rPr>
                <a:t>10</a:t>
              </a:r>
              <a:r>
                <a:rPr lang="en-US" altLang="en-US" baseline="30000">
                  <a:sym typeface="Symbol" panose="05050102010706020507" pitchFamily="18" charset="2"/>
                </a:rPr>
                <a:t>–12</a:t>
              </a:r>
              <a:r>
                <a:rPr lang="en-US" altLang="en-US">
                  <a:sym typeface="Symbol" panose="05050102010706020507" pitchFamily="18" charset="2"/>
                </a:rPr>
                <a:t> </a:t>
              </a:r>
              <a:endParaRPr lang="en-US" altLang="en-US"/>
            </a:p>
          </p:txBody>
        </p:sp>
        <p:grpSp>
          <p:nvGrpSpPr>
            <p:cNvPr id="6153" name="Group 15">
              <a:extLst>
                <a:ext uri="{FF2B5EF4-FFF2-40B4-BE49-F238E27FC236}">
                  <a16:creationId xmlns:a16="http://schemas.microsoft.com/office/drawing/2014/main" id="{8027EC5E-481D-4889-7066-40D49265C4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3408"/>
              <a:ext cx="720" cy="720"/>
              <a:chOff x="1440" y="2496"/>
              <a:chExt cx="720" cy="720"/>
            </a:xfrm>
          </p:grpSpPr>
          <p:sp>
            <p:nvSpPr>
              <p:cNvPr id="6154" name="Rectangle 16">
                <a:extLst>
                  <a:ext uri="{FF2B5EF4-FFF2-40B4-BE49-F238E27FC236}">
                    <a16:creationId xmlns:a16="http://schemas.microsoft.com/office/drawing/2014/main" id="{6FA538A6-B099-28AA-B16C-F13FE4EB74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/>
                  <a:t>C</a:t>
                </a:r>
                <a:r>
                  <a:rPr lang="en-US" altLang="en-US" baseline="30000"/>
                  <a:t>2</a:t>
                </a:r>
                <a:endParaRPr lang="en-US" altLang="en-US"/>
              </a:p>
            </p:txBody>
          </p:sp>
          <p:sp>
            <p:nvSpPr>
              <p:cNvPr id="6155" name="Rectangle 17">
                <a:extLst>
                  <a:ext uri="{FF2B5EF4-FFF2-40B4-BE49-F238E27FC236}">
                    <a16:creationId xmlns:a16="http://schemas.microsoft.com/office/drawing/2014/main" id="{7C5D9329-E53E-6825-281B-21245DD9D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832"/>
                <a:ext cx="72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/>
                  <a:t>N m</a:t>
                </a:r>
                <a:r>
                  <a:rPr lang="en-US" altLang="en-US" baseline="30000"/>
                  <a:t>2</a:t>
                </a:r>
                <a:endParaRPr lang="en-US" altLang="en-US"/>
              </a:p>
            </p:txBody>
          </p:sp>
          <p:sp>
            <p:nvSpPr>
              <p:cNvPr id="4108" name="Line 18">
                <a:extLst>
                  <a:ext uri="{FF2B5EF4-FFF2-40B4-BE49-F238E27FC236}">
                    <a16:creationId xmlns:a16="http://schemas.microsoft.com/office/drawing/2014/main" id="{405961BD-1B92-ECF3-2054-EE733CF51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8" y="28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FA4BE04-752C-2E98-90FB-7C731DD876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Field Around Infinite Plate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67F6C52-6E6D-55B9-AA64-112EDD470B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With uniform charge density </a:t>
            </a:r>
            <a:r>
              <a:rPr lang="en-US" altLang="en-US">
                <a:latin typeface="Symbol" panose="05050102010706020507" pitchFamily="18" charset="2"/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8196" name="Group 8">
            <a:extLst>
              <a:ext uri="{FF2B5EF4-FFF2-40B4-BE49-F238E27FC236}">
                <a16:creationId xmlns:a16="http://schemas.microsoft.com/office/drawing/2014/main" id="{B26F518B-068A-362C-DF80-18E4F566B2D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981200"/>
            <a:ext cx="0" cy="2895600"/>
            <a:chOff x="2880" y="1248"/>
            <a:chExt cx="0" cy="1824"/>
          </a:xfrm>
        </p:grpSpPr>
        <p:sp>
          <p:nvSpPr>
            <p:cNvPr id="14382" name="Line 4">
              <a:extLst>
                <a:ext uri="{FF2B5EF4-FFF2-40B4-BE49-F238E27FC236}">
                  <a16:creationId xmlns:a16="http://schemas.microsoft.com/office/drawing/2014/main" id="{F7A4E715-36F8-8924-5FE8-420F84355F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632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83" name="Line 6">
              <a:extLst>
                <a:ext uri="{FF2B5EF4-FFF2-40B4-BE49-F238E27FC236}">
                  <a16:creationId xmlns:a16="http://schemas.microsoft.com/office/drawing/2014/main" id="{A02E72AE-719F-8DE3-B770-2160E68D1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688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84" name="Line 7">
              <a:extLst>
                <a:ext uri="{FF2B5EF4-FFF2-40B4-BE49-F238E27FC236}">
                  <a16:creationId xmlns:a16="http://schemas.microsoft.com/office/drawing/2014/main" id="{FEEBC3B8-1925-DDD5-45E2-A9639B572C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248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7657" name="Rectangle 9">
            <a:extLst>
              <a:ext uri="{FF2B5EF4-FFF2-40B4-BE49-F238E27FC236}">
                <a16:creationId xmlns:a16="http://schemas.microsoft.com/office/drawing/2014/main" id="{6EE68D9D-D1FE-50E4-916A-D35276ECC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457200" cy="17526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27672" name="Group 24">
            <a:extLst>
              <a:ext uri="{FF2B5EF4-FFF2-40B4-BE49-F238E27FC236}">
                <a16:creationId xmlns:a16="http://schemas.microsoft.com/office/drawing/2014/main" id="{6BDB9A9B-9322-2E21-BE82-632AB3BE9542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2057400"/>
            <a:ext cx="2590800" cy="2667000"/>
            <a:chOff x="2928" y="1296"/>
            <a:chExt cx="1632" cy="1680"/>
          </a:xfrm>
        </p:grpSpPr>
        <p:sp>
          <p:nvSpPr>
            <p:cNvPr id="14372" name="Line 10">
              <a:extLst>
                <a:ext uri="{FF2B5EF4-FFF2-40B4-BE49-F238E27FC236}">
                  <a16:creationId xmlns:a16="http://schemas.microsoft.com/office/drawing/2014/main" id="{5E44198D-0829-650F-0058-2A981FD7D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29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3" name="Line 11">
              <a:extLst>
                <a:ext uri="{FF2B5EF4-FFF2-40B4-BE49-F238E27FC236}">
                  <a16:creationId xmlns:a16="http://schemas.microsoft.com/office/drawing/2014/main" id="{E4318B17-8FEF-5DCD-B86E-D96E8B9C25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82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4" name="Line 16">
              <a:extLst>
                <a:ext uri="{FF2B5EF4-FFF2-40B4-BE49-F238E27FC236}">
                  <a16:creationId xmlns:a16="http://schemas.microsoft.com/office/drawing/2014/main" id="{16FC7C73-C563-6BE8-2A88-4A4626043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669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5" name="Line 17">
              <a:extLst>
                <a:ext uri="{FF2B5EF4-FFF2-40B4-BE49-F238E27FC236}">
                  <a16:creationId xmlns:a16="http://schemas.microsoft.com/office/drawing/2014/main" id="{98101B1F-EC26-58A0-22AE-93F472100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85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6" name="Line 18">
              <a:extLst>
                <a:ext uri="{FF2B5EF4-FFF2-40B4-BE49-F238E27FC236}">
                  <a16:creationId xmlns:a16="http://schemas.microsoft.com/office/drawing/2014/main" id="{C0139374-8E81-BC8F-391F-18B98C7979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042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7" name="Line 19">
              <a:extLst>
                <a:ext uri="{FF2B5EF4-FFF2-40B4-BE49-F238E27FC236}">
                  <a16:creationId xmlns:a16="http://schemas.microsoft.com/office/drawing/2014/main" id="{8131B9D0-1614-FFBA-E55A-F14720A8A3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229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8" name="Line 20">
              <a:extLst>
                <a:ext uri="{FF2B5EF4-FFF2-40B4-BE49-F238E27FC236}">
                  <a16:creationId xmlns:a16="http://schemas.microsoft.com/office/drawing/2014/main" id="{E406B742-5DD6-D57A-E7F4-19BB37AD0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41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9" name="Line 21">
              <a:extLst>
                <a:ext uri="{FF2B5EF4-FFF2-40B4-BE49-F238E27FC236}">
                  <a16:creationId xmlns:a16="http://schemas.microsoft.com/office/drawing/2014/main" id="{B6251E32-3827-BEA7-CC09-A575E73870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602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80" name="Line 22">
              <a:extLst>
                <a:ext uri="{FF2B5EF4-FFF2-40B4-BE49-F238E27FC236}">
                  <a16:creationId xmlns:a16="http://schemas.microsoft.com/office/drawing/2014/main" id="{21F1FA46-1631-CEBA-E8BC-6A643479C0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789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81" name="Line 23">
              <a:extLst>
                <a:ext uri="{FF2B5EF4-FFF2-40B4-BE49-F238E27FC236}">
                  <a16:creationId xmlns:a16="http://schemas.microsoft.com/office/drawing/2014/main" id="{5CF8A74E-E7ED-3470-6B6E-117CF3B9F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97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7673" name="Group 25">
            <a:extLst>
              <a:ext uri="{FF2B5EF4-FFF2-40B4-BE49-F238E27FC236}">
                <a16:creationId xmlns:a16="http://schemas.microsoft.com/office/drawing/2014/main" id="{0F0B832A-3769-E1F7-6B0B-7A602CD59E2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868488" y="2057400"/>
            <a:ext cx="2590800" cy="2667000"/>
            <a:chOff x="2928" y="1296"/>
            <a:chExt cx="1632" cy="1680"/>
          </a:xfrm>
        </p:grpSpPr>
        <p:sp>
          <p:nvSpPr>
            <p:cNvPr id="14362" name="Line 26">
              <a:extLst>
                <a:ext uri="{FF2B5EF4-FFF2-40B4-BE49-F238E27FC236}">
                  <a16:creationId xmlns:a16="http://schemas.microsoft.com/office/drawing/2014/main" id="{CEA56B58-1A4D-04A4-E120-1913A457D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29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3" name="Line 27">
              <a:extLst>
                <a:ext uri="{FF2B5EF4-FFF2-40B4-BE49-F238E27FC236}">
                  <a16:creationId xmlns:a16="http://schemas.microsoft.com/office/drawing/2014/main" id="{99D01A6A-CA44-3846-9A3C-F1CDC9D47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82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4" name="Line 28">
              <a:extLst>
                <a:ext uri="{FF2B5EF4-FFF2-40B4-BE49-F238E27FC236}">
                  <a16:creationId xmlns:a16="http://schemas.microsoft.com/office/drawing/2014/main" id="{694BD0B1-49AF-99C0-8AC6-97A39F1811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669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5" name="Line 29">
              <a:extLst>
                <a:ext uri="{FF2B5EF4-FFF2-40B4-BE49-F238E27FC236}">
                  <a16:creationId xmlns:a16="http://schemas.microsoft.com/office/drawing/2014/main" id="{2F549DE7-19B5-C16A-1E96-65E9BF399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85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6" name="Line 30">
              <a:extLst>
                <a:ext uri="{FF2B5EF4-FFF2-40B4-BE49-F238E27FC236}">
                  <a16:creationId xmlns:a16="http://schemas.microsoft.com/office/drawing/2014/main" id="{8D1FAA17-E9D9-FAC7-C7F8-B037CCA892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042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7" name="Line 31">
              <a:extLst>
                <a:ext uri="{FF2B5EF4-FFF2-40B4-BE49-F238E27FC236}">
                  <a16:creationId xmlns:a16="http://schemas.microsoft.com/office/drawing/2014/main" id="{8C6DA0EC-CA82-116A-E3AD-49DC9437FC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229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8" name="Line 32">
              <a:extLst>
                <a:ext uri="{FF2B5EF4-FFF2-40B4-BE49-F238E27FC236}">
                  <a16:creationId xmlns:a16="http://schemas.microsoft.com/office/drawing/2014/main" id="{EB132E60-E369-A690-F722-3F2FE2E6D3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41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69" name="Line 33">
              <a:extLst>
                <a:ext uri="{FF2B5EF4-FFF2-40B4-BE49-F238E27FC236}">
                  <a16:creationId xmlns:a16="http://schemas.microsoft.com/office/drawing/2014/main" id="{C6498C8D-6DAB-9AFF-6A26-CAAE4CA07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602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0" name="Line 34">
              <a:extLst>
                <a:ext uri="{FF2B5EF4-FFF2-40B4-BE49-F238E27FC236}">
                  <a16:creationId xmlns:a16="http://schemas.microsoft.com/office/drawing/2014/main" id="{B0445ACE-D066-3B35-F655-246406FBC6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789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371" name="Line 35">
              <a:extLst>
                <a:ext uri="{FF2B5EF4-FFF2-40B4-BE49-F238E27FC236}">
                  <a16:creationId xmlns:a16="http://schemas.microsoft.com/office/drawing/2014/main" id="{DF8DBB70-C06B-9C38-EF46-89611C6EC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976"/>
              <a:ext cx="1632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7716" name="Group 68">
            <a:extLst>
              <a:ext uri="{FF2B5EF4-FFF2-40B4-BE49-F238E27FC236}">
                <a16:creationId xmlns:a16="http://schemas.microsoft.com/office/drawing/2014/main" id="{4F9FB5F1-600A-C65A-563A-DE45C8AAC91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5105400"/>
            <a:ext cx="1790700" cy="1143000"/>
            <a:chOff x="816" y="3216"/>
            <a:chExt cx="1128" cy="720"/>
          </a:xfrm>
        </p:grpSpPr>
        <p:sp>
          <p:nvSpPr>
            <p:cNvPr id="8213" name="Rectangle 36">
              <a:extLst>
                <a:ext uri="{FF2B5EF4-FFF2-40B4-BE49-F238E27FC236}">
                  <a16:creationId xmlns:a16="http://schemas.microsoft.com/office/drawing/2014/main" id="{F4E6C67A-BBA4-A87A-2DBF-F80953BCB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360"/>
              <a:ext cx="67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latin typeface="Symbol" panose="05050102010706020507" pitchFamily="18" charset="2"/>
                </a:rPr>
                <a:t>F</a:t>
              </a:r>
              <a:r>
                <a:rPr lang="en-US" altLang="en-US" baseline="-25000"/>
                <a:t>E</a:t>
              </a:r>
              <a:r>
                <a:rPr lang="en-US" altLang="en-US"/>
                <a:t> =</a:t>
              </a:r>
            </a:p>
          </p:txBody>
        </p:sp>
        <p:grpSp>
          <p:nvGrpSpPr>
            <p:cNvPr id="8214" name="Group 65">
              <a:extLst>
                <a:ext uri="{FF2B5EF4-FFF2-40B4-BE49-F238E27FC236}">
                  <a16:creationId xmlns:a16="http://schemas.microsoft.com/office/drawing/2014/main" id="{C324CCBB-2D7C-C066-B662-F159396594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64" y="3216"/>
              <a:ext cx="480" cy="720"/>
              <a:chOff x="1464" y="3216"/>
              <a:chExt cx="480" cy="720"/>
            </a:xfrm>
          </p:grpSpPr>
          <p:sp>
            <p:nvSpPr>
              <p:cNvPr id="8215" name="Rectangle 37">
                <a:extLst>
                  <a:ext uri="{FF2B5EF4-FFF2-40B4-BE49-F238E27FC236}">
                    <a16:creationId xmlns:a16="http://schemas.microsoft.com/office/drawing/2014/main" id="{03BB2756-7FE8-2D7D-7621-DBB1695342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" y="3216"/>
                <a:ext cx="48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>
                    <a:latin typeface="Symbol" panose="05050102010706020507" pitchFamily="18" charset="2"/>
                  </a:rPr>
                  <a:t>s</a:t>
                </a:r>
                <a:r>
                  <a:rPr lang="en-US" altLang="en-US" i="1"/>
                  <a:t>A</a:t>
                </a:r>
                <a:endParaRPr lang="en-US" altLang="en-US"/>
              </a:p>
            </p:txBody>
          </p:sp>
          <p:sp>
            <p:nvSpPr>
              <p:cNvPr id="8216" name="Rectangle 38">
                <a:extLst>
                  <a:ext uri="{FF2B5EF4-FFF2-40B4-BE49-F238E27FC236}">
                    <a16:creationId xmlns:a16="http://schemas.microsoft.com/office/drawing/2014/main" id="{76117EA9-8A73-684F-4831-DC13F7EA2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3552"/>
                <a:ext cx="33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>
                    <a:latin typeface="Symbol" panose="05050102010706020507" pitchFamily="18" charset="2"/>
                  </a:rPr>
                  <a:t>e</a:t>
                </a:r>
                <a:r>
                  <a:rPr lang="en-US" altLang="en-US" baseline="-25000"/>
                  <a:t>0</a:t>
                </a:r>
                <a:endParaRPr lang="en-US" altLang="en-US"/>
              </a:p>
            </p:txBody>
          </p:sp>
          <p:sp>
            <p:nvSpPr>
              <p:cNvPr id="14361" name="Line 39">
                <a:extLst>
                  <a:ext uri="{FF2B5EF4-FFF2-40B4-BE49-F238E27FC236}">
                    <a16:creationId xmlns:a16="http://schemas.microsoft.com/office/drawing/2014/main" id="{22367876-73FB-623E-4FFC-C10F4C5993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3552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27715" name="Group 67">
            <a:extLst>
              <a:ext uri="{FF2B5EF4-FFF2-40B4-BE49-F238E27FC236}">
                <a16:creationId xmlns:a16="http://schemas.microsoft.com/office/drawing/2014/main" id="{42E64001-1929-A6D7-406E-7016DD9827D4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5105400"/>
            <a:ext cx="2514600" cy="1143000"/>
            <a:chOff x="2880" y="3264"/>
            <a:chExt cx="1584" cy="720"/>
          </a:xfrm>
        </p:grpSpPr>
        <p:grpSp>
          <p:nvGrpSpPr>
            <p:cNvPr id="8203" name="Group 53">
              <a:extLst>
                <a:ext uri="{FF2B5EF4-FFF2-40B4-BE49-F238E27FC236}">
                  <a16:creationId xmlns:a16="http://schemas.microsoft.com/office/drawing/2014/main" id="{304B0C43-002C-B2EE-713D-068CFE7C06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0" y="3264"/>
              <a:ext cx="624" cy="720"/>
              <a:chOff x="2064" y="3168"/>
              <a:chExt cx="624" cy="720"/>
            </a:xfrm>
          </p:grpSpPr>
          <p:grpSp>
            <p:nvGrpSpPr>
              <p:cNvPr id="8205" name="Group 54">
                <a:extLst>
                  <a:ext uri="{FF2B5EF4-FFF2-40B4-BE49-F238E27FC236}">
                    <a16:creationId xmlns:a16="http://schemas.microsoft.com/office/drawing/2014/main" id="{B23E6EDE-8282-1309-8F21-325F1F24EB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4" y="3168"/>
                <a:ext cx="384" cy="720"/>
                <a:chOff x="2304" y="3168"/>
                <a:chExt cx="384" cy="720"/>
              </a:xfrm>
            </p:grpSpPr>
            <p:sp>
              <p:nvSpPr>
                <p:cNvPr id="8210" name="Rectangle 55">
                  <a:extLst>
                    <a:ext uri="{FF2B5EF4-FFF2-40B4-BE49-F238E27FC236}">
                      <a16:creationId xmlns:a16="http://schemas.microsoft.com/office/drawing/2014/main" id="{64C63781-86F6-EA28-EA81-643E58B988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4" y="3168"/>
                  <a:ext cx="38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buFontTx/>
                    <a:buNone/>
                  </a:pPr>
                  <a:r>
                    <a:rPr lang="en-US" altLang="en-US">
                      <a:solidFill>
                        <a:schemeClr val="accent2"/>
                      </a:solidFill>
                      <a:latin typeface="Symbol" panose="05050102010706020507" pitchFamily="18" charset="2"/>
                    </a:rPr>
                    <a:t>s</a:t>
                  </a:r>
                  <a:endParaRPr lang="en-US" altLang="en-US"/>
                </a:p>
              </p:txBody>
            </p:sp>
            <p:sp>
              <p:nvSpPr>
                <p:cNvPr id="8211" name="Rectangle 56">
                  <a:extLst>
                    <a:ext uri="{FF2B5EF4-FFF2-40B4-BE49-F238E27FC236}">
                      <a16:creationId xmlns:a16="http://schemas.microsoft.com/office/drawing/2014/main" id="{77522C78-03AD-BE49-1FE4-8A5164579A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4" y="3504"/>
                  <a:ext cx="38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buFontTx/>
                    <a:buNone/>
                  </a:pPr>
                  <a:r>
                    <a:rPr lang="en-US" altLang="en-US">
                      <a:solidFill>
                        <a:schemeClr val="accent2"/>
                      </a:solidFill>
                      <a:latin typeface="Symbol" panose="05050102010706020507" pitchFamily="18" charset="2"/>
                    </a:rPr>
                    <a:t>e</a:t>
                  </a:r>
                  <a:r>
                    <a:rPr lang="en-US" altLang="en-US" baseline="-25000">
                      <a:solidFill>
                        <a:schemeClr val="accent2"/>
                      </a:solidFill>
                    </a:rPr>
                    <a:t>0</a:t>
                  </a:r>
                  <a:endParaRPr lang="en-US" altLang="en-US"/>
                </a:p>
              </p:txBody>
            </p:sp>
            <p:sp>
              <p:nvSpPr>
                <p:cNvPr id="14356" name="Line 57">
                  <a:extLst>
                    <a:ext uri="{FF2B5EF4-FFF2-40B4-BE49-F238E27FC236}">
                      <a16:creationId xmlns:a16="http://schemas.microsoft.com/office/drawing/2014/main" id="{3907C773-4905-80A8-06C6-EE9B856CCF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52" y="3504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8206" name="Group 58">
                <a:extLst>
                  <a:ext uri="{FF2B5EF4-FFF2-40B4-BE49-F238E27FC236}">
                    <a16:creationId xmlns:a16="http://schemas.microsoft.com/office/drawing/2014/main" id="{E4DFB724-7767-7C27-54FE-F072AD2FFD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4" y="3168"/>
                <a:ext cx="288" cy="720"/>
                <a:chOff x="3072" y="3168"/>
                <a:chExt cx="288" cy="720"/>
              </a:xfrm>
            </p:grpSpPr>
            <p:sp>
              <p:nvSpPr>
                <p:cNvPr id="8207" name="Rectangle 59">
                  <a:extLst>
                    <a:ext uri="{FF2B5EF4-FFF2-40B4-BE49-F238E27FC236}">
                      <a16:creationId xmlns:a16="http://schemas.microsoft.com/office/drawing/2014/main" id="{A20312EA-8FED-8C8D-76BE-FD233A3910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20" y="3168"/>
                  <a:ext cx="192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buFontTx/>
                    <a:buNone/>
                  </a:pPr>
                  <a:r>
                    <a:rPr lang="en-US" altLang="en-US">
                      <a:solidFill>
                        <a:schemeClr val="accent2"/>
                      </a:solidFill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8208" name="Rectangle 60">
                  <a:extLst>
                    <a:ext uri="{FF2B5EF4-FFF2-40B4-BE49-F238E27FC236}">
                      <a16:creationId xmlns:a16="http://schemas.microsoft.com/office/drawing/2014/main" id="{E29B4E15-9A7E-0F02-92EE-A5AE7042FA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72" y="3504"/>
                  <a:ext cx="288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buFontTx/>
                    <a:buNone/>
                  </a:pPr>
                  <a:r>
                    <a:rPr lang="en-US" altLang="en-US">
                      <a:solidFill>
                        <a:schemeClr val="accent2"/>
                      </a:solidFill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14353" name="Line 61">
                  <a:extLst>
                    <a:ext uri="{FF2B5EF4-FFF2-40B4-BE49-F238E27FC236}">
                      <a16:creationId xmlns:a16="http://schemas.microsoft.com/office/drawing/2014/main" id="{E94F34BF-F498-0FB4-18B4-150805310D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20" y="3504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8204" name="Rectangle 62">
              <a:extLst>
                <a:ext uri="{FF2B5EF4-FFF2-40B4-BE49-F238E27FC236}">
                  <a16:creationId xmlns:a16="http://schemas.microsoft.com/office/drawing/2014/main" id="{48C311B1-7D78-5FDF-2223-72D73B348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408"/>
              <a:ext cx="100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, so </a:t>
              </a:r>
              <a:r>
                <a:rPr lang="en-US" altLang="en-US" i="1">
                  <a:solidFill>
                    <a:schemeClr val="accent2"/>
                  </a:solidFill>
                </a:rPr>
                <a:t>E</a:t>
              </a:r>
              <a:r>
                <a:rPr lang="en-US" altLang="en-US"/>
                <a:t> =</a:t>
              </a:r>
            </a:p>
          </p:txBody>
        </p:sp>
      </p:grpSp>
      <p:sp>
        <p:nvSpPr>
          <p:cNvPr id="27714" name="Rectangle 66">
            <a:extLst>
              <a:ext uri="{FF2B5EF4-FFF2-40B4-BE49-F238E27FC236}">
                <a16:creationId xmlns:a16="http://schemas.microsoft.com/office/drawing/2014/main" id="{2B9F3538-12D9-8808-5FE7-D95FE4AEB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334000"/>
            <a:ext cx="182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/>
              <a:t>= </a:t>
            </a:r>
            <a:r>
              <a:rPr lang="en-US" altLang="en-US" i="1"/>
              <a:t>E</a:t>
            </a:r>
            <a:r>
              <a:rPr lang="en-US" altLang="en-US"/>
              <a:t>(2</a:t>
            </a:r>
            <a:r>
              <a:rPr lang="en-US" altLang="en-US" i="1"/>
              <a:t>A</a:t>
            </a:r>
            <a:r>
              <a:rPr lang="en-US" alt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8679936" presetClass="entr" presetSubtype="684041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  <p:bldP spid="2771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F180E79-D503-B1A2-D074-CAF501DBD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Infinite ||-Plate capacitor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50B9951-2958-E11F-F64F-5269A7FFC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00200"/>
            <a:ext cx="26670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Individually</a:t>
            </a:r>
          </a:p>
        </p:txBody>
      </p:sp>
      <p:grpSp>
        <p:nvGrpSpPr>
          <p:cNvPr id="28721" name="Group 49">
            <a:extLst>
              <a:ext uri="{FF2B5EF4-FFF2-40B4-BE49-F238E27FC236}">
                <a16:creationId xmlns:a16="http://schemas.microsoft.com/office/drawing/2014/main" id="{7565D41C-43EE-AEF8-9667-14011DF8CD76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2209800"/>
            <a:ext cx="2759075" cy="1676400"/>
            <a:chOff x="912" y="1392"/>
            <a:chExt cx="1738" cy="1056"/>
          </a:xfrm>
        </p:grpSpPr>
        <p:sp>
          <p:nvSpPr>
            <p:cNvPr id="15399" name="Line 5">
              <a:extLst>
                <a:ext uri="{FF2B5EF4-FFF2-40B4-BE49-F238E27FC236}">
                  <a16:creationId xmlns:a16="http://schemas.microsoft.com/office/drawing/2014/main" id="{E67F056A-667B-922A-B2F9-FD0FB66585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68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400" name="Text Box 7">
              <a:extLst>
                <a:ext uri="{FF2B5EF4-FFF2-40B4-BE49-F238E27FC236}">
                  <a16:creationId xmlns:a16="http://schemas.microsoft.com/office/drawing/2014/main" id="{85521F1D-E9A3-9A6C-A840-DC1F422281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392"/>
              <a:ext cx="342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dirty="0"/>
                <a:t>–</a:t>
              </a:r>
              <a:r>
                <a:rPr lang="en-US" altLang="en-US" dirty="0">
                  <a:latin typeface="Symbol" panose="05050102010706020507" pitchFamily="18" charset="2"/>
                </a:rPr>
                <a:t>s</a:t>
              </a:r>
            </a:p>
          </p:txBody>
        </p:sp>
        <p:grpSp>
          <p:nvGrpSpPr>
            <p:cNvPr id="9257" name="Group 13">
              <a:extLst>
                <a:ext uri="{FF2B5EF4-FFF2-40B4-BE49-F238E27FC236}">
                  <a16:creationId xmlns:a16="http://schemas.microsoft.com/office/drawing/2014/main" id="{93CFA97B-9D2E-C261-1A87-ACB6155AD08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1776" y="1725"/>
              <a:ext cx="672" cy="435"/>
              <a:chOff x="1776" y="1776"/>
              <a:chExt cx="672" cy="435"/>
            </a:xfrm>
          </p:grpSpPr>
          <p:sp>
            <p:nvSpPr>
              <p:cNvPr id="15408" name="Line 14">
                <a:extLst>
                  <a:ext uri="{FF2B5EF4-FFF2-40B4-BE49-F238E27FC236}">
                    <a16:creationId xmlns:a16="http://schemas.microsoft.com/office/drawing/2014/main" id="{52A353B2-C572-B64C-F95E-8E85A82773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77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409" name="Line 15">
                <a:extLst>
                  <a:ext uri="{FF2B5EF4-FFF2-40B4-BE49-F238E27FC236}">
                    <a16:creationId xmlns:a16="http://schemas.microsoft.com/office/drawing/2014/main" id="{F75C9EF4-E99B-FC3A-9407-5CD07747ED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92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410" name="Line 16">
                <a:extLst>
                  <a:ext uri="{FF2B5EF4-FFF2-40B4-BE49-F238E27FC236}">
                    <a16:creationId xmlns:a16="http://schemas.microsoft.com/office/drawing/2014/main" id="{0188EE4D-124F-FDD0-ED82-47409E92A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06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411" name="Line 17">
                <a:extLst>
                  <a:ext uri="{FF2B5EF4-FFF2-40B4-BE49-F238E27FC236}">
                    <a16:creationId xmlns:a16="http://schemas.microsoft.com/office/drawing/2014/main" id="{E540E4B1-4021-7376-E69F-3CD9C01AD1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21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9258" name="Group 23">
              <a:extLst>
                <a:ext uri="{FF2B5EF4-FFF2-40B4-BE49-F238E27FC236}">
                  <a16:creationId xmlns:a16="http://schemas.microsoft.com/office/drawing/2014/main" id="{9966520F-8E1A-6689-3933-85FEDF688D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725"/>
              <a:ext cx="672" cy="435"/>
              <a:chOff x="1776" y="1776"/>
              <a:chExt cx="672" cy="435"/>
            </a:xfrm>
          </p:grpSpPr>
          <p:sp>
            <p:nvSpPr>
              <p:cNvPr id="15404" name="Line 24">
                <a:extLst>
                  <a:ext uri="{FF2B5EF4-FFF2-40B4-BE49-F238E27FC236}">
                    <a16:creationId xmlns:a16="http://schemas.microsoft.com/office/drawing/2014/main" id="{67F47061-E57E-B790-37E9-75CEBD003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77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405" name="Line 25">
                <a:extLst>
                  <a:ext uri="{FF2B5EF4-FFF2-40B4-BE49-F238E27FC236}">
                    <a16:creationId xmlns:a16="http://schemas.microsoft.com/office/drawing/2014/main" id="{06C5020B-816A-A3A6-89A7-59D72A7A0D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92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406" name="Line 26">
                <a:extLst>
                  <a:ext uri="{FF2B5EF4-FFF2-40B4-BE49-F238E27FC236}">
                    <a16:creationId xmlns:a16="http://schemas.microsoft.com/office/drawing/2014/main" id="{968B5A46-E6B9-59C1-0630-BB22023AC4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06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407" name="Line 27">
                <a:extLst>
                  <a:ext uri="{FF2B5EF4-FFF2-40B4-BE49-F238E27FC236}">
                    <a16:creationId xmlns:a16="http://schemas.microsoft.com/office/drawing/2014/main" id="{57763765-EA8B-D5BA-DFDA-F10104768B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21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5403" name="Text Box 28">
              <a:extLst>
                <a:ext uri="{FF2B5EF4-FFF2-40B4-BE49-F238E27FC236}">
                  <a16:creationId xmlns:a16="http://schemas.microsoft.com/office/drawing/2014/main" id="{B6BD59B2-D7D9-6A1F-841C-8C600383D2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160"/>
              <a:ext cx="874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 </a:t>
              </a:r>
              <a:r>
                <a:rPr lang="en-US" sz="2400" dirty="0">
                  <a:solidFill>
                    <a:schemeClr val="hlink"/>
                  </a:solidFill>
                </a:rPr>
                <a:t>1/2 </a:t>
              </a:r>
              <a:r>
                <a:rPr lang="en-US" sz="2400" dirty="0">
                  <a:solidFill>
                    <a:schemeClr val="hlink"/>
                  </a:solidFill>
                  <a:latin typeface="Symbol" charset="0"/>
                </a:rPr>
                <a:t>s</a:t>
              </a:r>
              <a:r>
                <a:rPr lang="en-US" sz="2400" dirty="0">
                  <a:solidFill>
                    <a:schemeClr val="hlink"/>
                  </a:solidFill>
                </a:rPr>
                <a:t>/</a:t>
              </a:r>
              <a:r>
                <a:rPr lang="en-US" sz="2400" dirty="0">
                  <a:solidFill>
                    <a:schemeClr val="hlink"/>
                  </a:solidFill>
                  <a:latin typeface="Symbol" charset="0"/>
                </a:rPr>
                <a:t>e</a:t>
              </a:r>
              <a:r>
                <a:rPr lang="en-US" sz="2400" baseline="-25000" dirty="0">
                  <a:solidFill>
                    <a:schemeClr val="hlink"/>
                  </a:solidFill>
                </a:rPr>
                <a:t>0</a:t>
              </a:r>
              <a:endParaRPr lang="en-US" sz="2400" dirty="0">
                <a:solidFill>
                  <a:schemeClr val="hlink"/>
                </a:solidFill>
              </a:endParaRPr>
            </a:p>
          </p:txBody>
        </p:sp>
      </p:grpSp>
      <p:grpSp>
        <p:nvGrpSpPr>
          <p:cNvPr id="28722" name="Group 50">
            <a:extLst>
              <a:ext uri="{FF2B5EF4-FFF2-40B4-BE49-F238E27FC236}">
                <a16:creationId xmlns:a16="http://schemas.microsoft.com/office/drawing/2014/main" id="{10D5EC91-14D0-FC9B-1904-0D33ECB791AE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4114800"/>
            <a:ext cx="2682875" cy="1752600"/>
            <a:chOff x="912" y="2592"/>
            <a:chExt cx="1690" cy="1104"/>
          </a:xfrm>
        </p:grpSpPr>
        <p:sp>
          <p:nvSpPr>
            <p:cNvPr id="15386" name="Line 4">
              <a:extLst>
                <a:ext uri="{FF2B5EF4-FFF2-40B4-BE49-F238E27FC236}">
                  <a16:creationId xmlns:a16="http://schemas.microsoft.com/office/drawing/2014/main" id="{E17A461E-6D98-9D39-21ED-1AF7DF8BC6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88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387" name="Text Box 6">
              <a:extLst>
                <a:ext uri="{FF2B5EF4-FFF2-40B4-BE49-F238E27FC236}">
                  <a16:creationId xmlns:a16="http://schemas.microsoft.com/office/drawing/2014/main" id="{56125E3C-B46D-5253-DF4C-5EF8205E5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592"/>
              <a:ext cx="347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+</a:t>
              </a:r>
              <a:r>
                <a:rPr lang="en-US" sz="2400" dirty="0">
                  <a:solidFill>
                    <a:schemeClr val="tx1"/>
                  </a:solidFill>
                  <a:latin typeface="Symbol" panose="05050102010706020507" pitchFamily="18" charset="2"/>
                </a:rPr>
                <a:t>s</a:t>
              </a:r>
            </a:p>
          </p:txBody>
        </p:sp>
        <p:grpSp>
          <p:nvGrpSpPr>
            <p:cNvPr id="9244" name="Group 12">
              <a:extLst>
                <a:ext uri="{FF2B5EF4-FFF2-40B4-BE49-F238E27FC236}">
                  <a16:creationId xmlns:a16="http://schemas.microsoft.com/office/drawing/2014/main" id="{E2169A38-F7D5-00A5-5FED-D8474EDFCC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928"/>
              <a:ext cx="672" cy="435"/>
              <a:chOff x="1776" y="1776"/>
              <a:chExt cx="672" cy="435"/>
            </a:xfrm>
          </p:grpSpPr>
          <p:sp>
            <p:nvSpPr>
              <p:cNvPr id="15395" name="Line 8">
                <a:extLst>
                  <a:ext uri="{FF2B5EF4-FFF2-40B4-BE49-F238E27FC236}">
                    <a16:creationId xmlns:a16="http://schemas.microsoft.com/office/drawing/2014/main" id="{6E97A997-04C0-386F-AE9F-7F0B7D540A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77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96" name="Line 9">
                <a:extLst>
                  <a:ext uri="{FF2B5EF4-FFF2-40B4-BE49-F238E27FC236}">
                    <a16:creationId xmlns:a16="http://schemas.microsoft.com/office/drawing/2014/main" id="{27883F96-0993-853C-C782-F569F4B7EB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92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97" name="Line 10">
                <a:extLst>
                  <a:ext uri="{FF2B5EF4-FFF2-40B4-BE49-F238E27FC236}">
                    <a16:creationId xmlns:a16="http://schemas.microsoft.com/office/drawing/2014/main" id="{03C1A666-E0CD-2665-FA18-400D5BBD2D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06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98" name="Line 11">
                <a:extLst>
                  <a:ext uri="{FF2B5EF4-FFF2-40B4-BE49-F238E27FC236}">
                    <a16:creationId xmlns:a16="http://schemas.microsoft.com/office/drawing/2014/main" id="{A00D0387-D8DF-FEB9-E5C0-A2B178D68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21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9245" name="Group 18">
              <a:extLst>
                <a:ext uri="{FF2B5EF4-FFF2-40B4-BE49-F238E27FC236}">
                  <a16:creationId xmlns:a16="http://schemas.microsoft.com/office/drawing/2014/main" id="{3E022F15-51C1-FF66-82C8-C1B648441FD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912" y="2928"/>
              <a:ext cx="672" cy="435"/>
              <a:chOff x="1776" y="1776"/>
              <a:chExt cx="672" cy="435"/>
            </a:xfrm>
          </p:grpSpPr>
          <p:sp>
            <p:nvSpPr>
              <p:cNvPr id="15391" name="Line 19">
                <a:extLst>
                  <a:ext uri="{FF2B5EF4-FFF2-40B4-BE49-F238E27FC236}">
                    <a16:creationId xmlns:a16="http://schemas.microsoft.com/office/drawing/2014/main" id="{D3FCDF20-E6D8-4ABC-319A-E7FC7E1BB1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77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92" name="Line 20">
                <a:extLst>
                  <a:ext uri="{FF2B5EF4-FFF2-40B4-BE49-F238E27FC236}">
                    <a16:creationId xmlns:a16="http://schemas.microsoft.com/office/drawing/2014/main" id="{9DEF7325-0451-1EBA-EDF7-F159BC23FC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192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93" name="Line 21">
                <a:extLst>
                  <a:ext uri="{FF2B5EF4-FFF2-40B4-BE49-F238E27FC236}">
                    <a16:creationId xmlns:a16="http://schemas.microsoft.com/office/drawing/2014/main" id="{3DF37C89-0C5C-EDDE-74EC-D44BEDE58B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066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94" name="Line 22">
                <a:extLst>
                  <a:ext uri="{FF2B5EF4-FFF2-40B4-BE49-F238E27FC236}">
                    <a16:creationId xmlns:a16="http://schemas.microsoft.com/office/drawing/2014/main" id="{C2CA251A-2D1E-6D4A-1C00-6AD6E2601A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211"/>
                <a:ext cx="672" cy="0"/>
              </a:xfrm>
              <a:prstGeom prst="line">
                <a:avLst/>
              </a:prstGeom>
              <a:noFill/>
              <a:ln w="127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5390" name="Text Box 29">
              <a:extLst>
                <a:ext uri="{FF2B5EF4-FFF2-40B4-BE49-F238E27FC236}">
                  <a16:creationId xmlns:a16="http://schemas.microsoft.com/office/drawing/2014/main" id="{B7E290A5-B348-9EDD-4F09-A95FB91C4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408"/>
              <a:ext cx="874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>
                  <a:solidFill>
                    <a:schemeClr val="tx1"/>
                  </a:solidFill>
                </a:rPr>
                <a:t> </a:t>
              </a:r>
              <a:r>
                <a:rPr lang="en-US" sz="2400">
                  <a:solidFill>
                    <a:schemeClr val="hlink"/>
                  </a:solidFill>
                </a:rPr>
                <a:t>1/2 </a:t>
              </a:r>
              <a:r>
                <a:rPr lang="en-US" sz="2400">
                  <a:solidFill>
                    <a:schemeClr val="hlink"/>
                  </a:solidFill>
                  <a:latin typeface="Symbol" charset="0"/>
                </a:rPr>
                <a:t>s</a:t>
              </a:r>
              <a:r>
                <a:rPr lang="en-US" sz="2400">
                  <a:solidFill>
                    <a:schemeClr val="hlink"/>
                  </a:solidFill>
                </a:rPr>
                <a:t>/</a:t>
              </a:r>
              <a:r>
                <a:rPr lang="en-US" sz="2400">
                  <a:solidFill>
                    <a:schemeClr val="hlink"/>
                  </a:solidFill>
                  <a:latin typeface="Symbol" charset="0"/>
                </a:rPr>
                <a:t>e</a:t>
              </a:r>
              <a:r>
                <a:rPr lang="en-US" sz="2400" baseline="-25000">
                  <a:solidFill>
                    <a:schemeClr val="hlink"/>
                  </a:solidFill>
                </a:rPr>
                <a:t>0</a:t>
              </a:r>
              <a:endParaRPr lang="en-US" sz="2400">
                <a:solidFill>
                  <a:schemeClr val="hlink"/>
                </a:solidFill>
              </a:endParaRPr>
            </a:p>
          </p:txBody>
        </p:sp>
      </p:grpSp>
      <p:grpSp>
        <p:nvGrpSpPr>
          <p:cNvPr id="28723" name="Group 51">
            <a:extLst>
              <a:ext uri="{FF2B5EF4-FFF2-40B4-BE49-F238E27FC236}">
                <a16:creationId xmlns:a16="http://schemas.microsoft.com/office/drawing/2014/main" id="{FAC5B66D-6EF2-B771-B184-BEC70F11D771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2971800"/>
            <a:ext cx="2362200" cy="1371600"/>
            <a:chOff x="3408" y="1872"/>
            <a:chExt cx="1488" cy="864"/>
          </a:xfrm>
        </p:grpSpPr>
        <p:sp>
          <p:nvSpPr>
            <p:cNvPr id="15368" name="Line 30">
              <a:extLst>
                <a:ext uri="{FF2B5EF4-FFF2-40B4-BE49-F238E27FC236}">
                  <a16:creationId xmlns:a16="http://schemas.microsoft.com/office/drawing/2014/main" id="{0BB2BFB8-001E-6665-46C4-BDFD6F067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16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369" name="Text Box 31">
              <a:extLst>
                <a:ext uri="{FF2B5EF4-FFF2-40B4-BE49-F238E27FC236}">
                  <a16:creationId xmlns:a16="http://schemas.microsoft.com/office/drawing/2014/main" id="{1AAC869A-558E-DA13-3646-A06C4DD6C0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872"/>
              <a:ext cx="347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dirty="0"/>
                <a:t>+</a:t>
              </a:r>
              <a:r>
                <a:rPr lang="en-US" altLang="en-US" dirty="0">
                  <a:latin typeface="Symbol" panose="05050102010706020507" pitchFamily="18" charset="2"/>
                </a:rPr>
                <a:t>s</a:t>
              </a:r>
            </a:p>
          </p:txBody>
        </p:sp>
        <p:sp>
          <p:nvSpPr>
            <p:cNvPr id="15370" name="Line 32">
              <a:extLst>
                <a:ext uri="{FF2B5EF4-FFF2-40B4-BE49-F238E27FC236}">
                  <a16:creationId xmlns:a16="http://schemas.microsoft.com/office/drawing/2014/main" id="{14E3E995-A98C-C873-4E6B-77E836684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16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371" name="Text Box 33">
              <a:extLst>
                <a:ext uri="{FF2B5EF4-FFF2-40B4-BE49-F238E27FC236}">
                  <a16:creationId xmlns:a16="http://schemas.microsoft.com/office/drawing/2014/main" id="{DC27C0DD-1200-14F6-3A04-9A8907F81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872"/>
              <a:ext cx="347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−</a:t>
              </a:r>
              <a:r>
                <a:rPr lang="en-US" sz="2400" dirty="0">
                  <a:solidFill>
                    <a:schemeClr val="tx1"/>
                  </a:solidFill>
                  <a:latin typeface="Symbol" panose="05050102010706020507" pitchFamily="18" charset="2"/>
                </a:rPr>
                <a:t>s</a:t>
              </a:r>
            </a:p>
          </p:txBody>
        </p:sp>
        <p:grpSp>
          <p:nvGrpSpPr>
            <p:cNvPr id="9228" name="Group 47">
              <a:extLst>
                <a:ext uri="{FF2B5EF4-FFF2-40B4-BE49-F238E27FC236}">
                  <a16:creationId xmlns:a16="http://schemas.microsoft.com/office/drawing/2014/main" id="{88173FF7-E6C3-FBDF-800B-0DE08D28EA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187"/>
              <a:ext cx="672" cy="501"/>
              <a:chOff x="3792" y="2160"/>
              <a:chExt cx="672" cy="501"/>
            </a:xfrm>
          </p:grpSpPr>
          <p:grpSp>
            <p:nvGrpSpPr>
              <p:cNvPr id="9232" name="Group 34">
                <a:extLst>
                  <a:ext uri="{FF2B5EF4-FFF2-40B4-BE49-F238E27FC236}">
                    <a16:creationId xmlns:a16="http://schemas.microsoft.com/office/drawing/2014/main" id="{0B610374-F2EC-C4F7-6FC8-5B7361DEE1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92" y="2160"/>
                <a:ext cx="672" cy="429"/>
                <a:chOff x="1776" y="1776"/>
                <a:chExt cx="672" cy="429"/>
              </a:xfrm>
            </p:grpSpPr>
            <p:sp>
              <p:nvSpPr>
                <p:cNvPr id="15382" name="Line 35">
                  <a:extLst>
                    <a:ext uri="{FF2B5EF4-FFF2-40B4-BE49-F238E27FC236}">
                      <a16:creationId xmlns:a16="http://schemas.microsoft.com/office/drawing/2014/main" id="{6554017C-845E-7CBF-8133-6ED0ABF2B8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776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383" name="Line 36">
                  <a:extLst>
                    <a:ext uri="{FF2B5EF4-FFF2-40B4-BE49-F238E27FC236}">
                      <a16:creationId xmlns:a16="http://schemas.microsoft.com/office/drawing/2014/main" id="{6E208DC6-9351-6F64-2BB9-20D2985033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919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384" name="Line 37">
                  <a:extLst>
                    <a:ext uri="{FF2B5EF4-FFF2-40B4-BE49-F238E27FC236}">
                      <a16:creationId xmlns:a16="http://schemas.microsoft.com/office/drawing/2014/main" id="{36C460EB-8DB4-501B-F204-4B0106E036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062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385" name="Line 38">
                  <a:extLst>
                    <a:ext uri="{FF2B5EF4-FFF2-40B4-BE49-F238E27FC236}">
                      <a16:creationId xmlns:a16="http://schemas.microsoft.com/office/drawing/2014/main" id="{4ECF90CB-23A1-AAE2-EEC8-C6EC390E87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205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233" name="Group 39">
                <a:extLst>
                  <a:ext uri="{FF2B5EF4-FFF2-40B4-BE49-F238E27FC236}">
                    <a16:creationId xmlns:a16="http://schemas.microsoft.com/office/drawing/2014/main" id="{F6109060-6053-227D-E2D0-ABA2CB5585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92" y="2232"/>
                <a:ext cx="672" cy="429"/>
                <a:chOff x="1776" y="1782"/>
                <a:chExt cx="672" cy="429"/>
              </a:xfrm>
            </p:grpSpPr>
            <p:sp>
              <p:nvSpPr>
                <p:cNvPr id="15378" name="Line 40">
                  <a:extLst>
                    <a:ext uri="{FF2B5EF4-FFF2-40B4-BE49-F238E27FC236}">
                      <a16:creationId xmlns:a16="http://schemas.microsoft.com/office/drawing/2014/main" id="{CB5F1D10-A93E-3FE3-BB03-0773D9DE82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782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379" name="Line 41">
                  <a:extLst>
                    <a:ext uri="{FF2B5EF4-FFF2-40B4-BE49-F238E27FC236}">
                      <a16:creationId xmlns:a16="http://schemas.microsoft.com/office/drawing/2014/main" id="{042C3731-D2FA-04A0-61E2-651F2BF403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925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380" name="Line 42">
                  <a:extLst>
                    <a:ext uri="{FF2B5EF4-FFF2-40B4-BE49-F238E27FC236}">
                      <a16:creationId xmlns:a16="http://schemas.microsoft.com/office/drawing/2014/main" id="{900EA002-4EFB-A644-8E8B-E1287D042A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068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5381" name="Line 43">
                  <a:extLst>
                    <a:ext uri="{FF2B5EF4-FFF2-40B4-BE49-F238E27FC236}">
                      <a16:creationId xmlns:a16="http://schemas.microsoft.com/office/drawing/2014/main" id="{723E0A6B-2D0B-FAD4-C5BC-9882F60395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211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15373" name="Text Box 44">
              <a:extLst>
                <a:ext uri="{FF2B5EF4-FFF2-40B4-BE49-F238E27FC236}">
                  <a16:creationId xmlns:a16="http://schemas.microsoft.com/office/drawing/2014/main" id="{8B3E4587-445D-0982-EFC4-63CD97D1E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" y="189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400" dirty="0">
                  <a:solidFill>
                    <a:schemeClr val="hlink"/>
                  </a:solidFill>
                  <a:latin typeface="Symbol" charset="0"/>
                </a:rPr>
                <a:t>s</a:t>
              </a:r>
              <a:r>
                <a:rPr lang="en-US" sz="2400" dirty="0">
                  <a:solidFill>
                    <a:schemeClr val="hlink"/>
                  </a:solidFill>
                </a:rPr>
                <a:t>/</a:t>
              </a:r>
              <a:r>
                <a:rPr lang="en-US" sz="2400" dirty="0">
                  <a:solidFill>
                    <a:schemeClr val="hlink"/>
                  </a:solidFill>
                  <a:latin typeface="Symbol" charset="0"/>
                </a:rPr>
                <a:t>e</a:t>
              </a:r>
              <a:r>
                <a:rPr lang="en-US" sz="2400" baseline="-25000" dirty="0">
                  <a:solidFill>
                    <a:schemeClr val="hlink"/>
                  </a:solidFill>
                </a:rPr>
                <a:t>0</a:t>
              </a:r>
              <a:endParaRPr lang="en-US" sz="2400" dirty="0">
                <a:solidFill>
                  <a:schemeClr val="hlink"/>
                </a:solidFill>
              </a:endParaRPr>
            </a:p>
          </p:txBody>
        </p:sp>
        <p:sp>
          <p:nvSpPr>
            <p:cNvPr id="15374" name="Text Box 45">
              <a:extLst>
                <a:ext uri="{FF2B5EF4-FFF2-40B4-BE49-F238E27FC236}">
                  <a16:creationId xmlns:a16="http://schemas.microsoft.com/office/drawing/2014/main" id="{2A31F7AD-F9AC-425B-0F34-D0092800F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30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400">
                  <a:solidFill>
                    <a:schemeClr val="hlink"/>
                  </a:solidFill>
                </a:rPr>
                <a:t>0</a:t>
              </a:r>
            </a:p>
          </p:txBody>
        </p:sp>
        <p:sp>
          <p:nvSpPr>
            <p:cNvPr id="15375" name="Text Box 46">
              <a:extLst>
                <a:ext uri="{FF2B5EF4-FFF2-40B4-BE49-F238E27FC236}">
                  <a16:creationId xmlns:a16="http://schemas.microsoft.com/office/drawing/2014/main" id="{D1DBD6DC-1F1D-745D-2A64-711EF157D2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30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400">
                  <a:solidFill>
                    <a:schemeClr val="hlink"/>
                  </a:solidFill>
                </a:rPr>
                <a:t>0</a:t>
              </a:r>
            </a:p>
          </p:txBody>
        </p:sp>
      </p:grpSp>
      <p:sp>
        <p:nvSpPr>
          <p:cNvPr id="28720" name="Rectangle 48">
            <a:extLst>
              <a:ext uri="{FF2B5EF4-FFF2-40B4-BE49-F238E27FC236}">
                <a16:creationId xmlns:a16="http://schemas.microsoft.com/office/drawing/2014/main" id="{99AA978B-24EA-C6D5-37ED-6E751ECED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600200"/>
            <a:ext cx="2667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/>
              <a:t>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  <p:bldP spid="2872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B401-FDB4-6257-79BA-513F4D707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Infinite ||-Plate capacitor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7CFD6F-E3BC-2EE7-AF0A-260BB8E1F6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4800600" cy="4525963"/>
              </a:xfrm>
            </p:spPr>
            <p:txBody>
              <a:bodyPr/>
              <a:lstStyle/>
              <a:p>
                <a:pPr>
                  <a:spcAft>
                    <a:spcPts val="2400"/>
                  </a:spcAft>
                </a:pPr>
                <a:r>
                  <a:rPr lang="en-US" dirty="0"/>
                  <a:t>Voltage between plates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b="0" dirty="0">
                  <a:solidFill>
                    <a:schemeClr val="accent2"/>
                  </a:solidFill>
                </a:endParaRPr>
              </a:p>
              <a:p>
                <a:pPr marL="0" indent="0">
                  <a:buNone/>
                </a:pPr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7CFD6F-E3BC-2EE7-AF0A-260BB8E1F6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4800600" cy="4525963"/>
              </a:xfrm>
              <a:blipFill>
                <a:blip r:embed="rId2"/>
                <a:stretch>
                  <a:fillRect l="-2919" t="-1752" r="-41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51">
            <a:extLst>
              <a:ext uri="{FF2B5EF4-FFF2-40B4-BE49-F238E27FC236}">
                <a16:creationId xmlns:a16="http://schemas.microsoft.com/office/drawing/2014/main" id="{99BF1D76-3738-3717-D660-63CBB2AD17EF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2971800"/>
            <a:ext cx="2362200" cy="1371600"/>
            <a:chOff x="3408" y="1872"/>
            <a:chExt cx="1488" cy="864"/>
          </a:xfrm>
        </p:grpSpPr>
        <p:sp>
          <p:nvSpPr>
            <p:cNvPr id="5" name="Line 30">
              <a:extLst>
                <a:ext uri="{FF2B5EF4-FFF2-40B4-BE49-F238E27FC236}">
                  <a16:creationId xmlns:a16="http://schemas.microsoft.com/office/drawing/2014/main" id="{E5A42704-916B-A654-1BDF-B6FE166DC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16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Text Box 31">
              <a:extLst>
                <a:ext uri="{FF2B5EF4-FFF2-40B4-BE49-F238E27FC236}">
                  <a16:creationId xmlns:a16="http://schemas.microsoft.com/office/drawing/2014/main" id="{54802D18-9E7B-B807-52BC-69309D5FF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872"/>
              <a:ext cx="347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dirty="0"/>
                <a:t>+</a:t>
              </a:r>
              <a:r>
                <a:rPr lang="en-US" altLang="en-US" dirty="0">
                  <a:latin typeface="Symbol" panose="05050102010706020507" pitchFamily="18" charset="2"/>
                </a:rPr>
                <a:t>s</a:t>
              </a:r>
            </a:p>
          </p:txBody>
        </p:sp>
        <p:sp>
          <p:nvSpPr>
            <p:cNvPr id="7" name="Line 32">
              <a:extLst>
                <a:ext uri="{FF2B5EF4-FFF2-40B4-BE49-F238E27FC236}">
                  <a16:creationId xmlns:a16="http://schemas.microsoft.com/office/drawing/2014/main" id="{E1EE7DD3-80CD-29E3-D00E-C0A6E68BA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160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Text Box 33">
              <a:extLst>
                <a:ext uri="{FF2B5EF4-FFF2-40B4-BE49-F238E27FC236}">
                  <a16:creationId xmlns:a16="http://schemas.microsoft.com/office/drawing/2014/main" id="{8244151C-DB3A-BF0F-8101-6B8F05D45F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872"/>
              <a:ext cx="347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−</a:t>
              </a:r>
              <a:r>
                <a:rPr lang="en-US" sz="2400" dirty="0">
                  <a:solidFill>
                    <a:schemeClr val="tx1"/>
                  </a:solidFill>
                  <a:latin typeface="Symbol" panose="05050102010706020507" pitchFamily="18" charset="2"/>
                </a:rPr>
                <a:t>s</a:t>
              </a:r>
            </a:p>
          </p:txBody>
        </p:sp>
        <p:grpSp>
          <p:nvGrpSpPr>
            <p:cNvPr id="9" name="Group 47">
              <a:extLst>
                <a:ext uri="{FF2B5EF4-FFF2-40B4-BE49-F238E27FC236}">
                  <a16:creationId xmlns:a16="http://schemas.microsoft.com/office/drawing/2014/main" id="{21F28AA8-F08E-CA92-8C98-8793BB370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187"/>
              <a:ext cx="672" cy="501"/>
              <a:chOff x="3792" y="2160"/>
              <a:chExt cx="672" cy="501"/>
            </a:xfrm>
          </p:grpSpPr>
          <p:grpSp>
            <p:nvGrpSpPr>
              <p:cNvPr id="13" name="Group 34">
                <a:extLst>
                  <a:ext uri="{FF2B5EF4-FFF2-40B4-BE49-F238E27FC236}">
                    <a16:creationId xmlns:a16="http://schemas.microsoft.com/office/drawing/2014/main" id="{FC68EBF6-CBF8-0A3F-B42A-C8E5617EF4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92" y="2160"/>
                <a:ext cx="672" cy="429"/>
                <a:chOff x="1776" y="1776"/>
                <a:chExt cx="672" cy="429"/>
              </a:xfrm>
            </p:grpSpPr>
            <p:sp>
              <p:nvSpPr>
                <p:cNvPr id="19" name="Line 35">
                  <a:extLst>
                    <a:ext uri="{FF2B5EF4-FFF2-40B4-BE49-F238E27FC236}">
                      <a16:creationId xmlns:a16="http://schemas.microsoft.com/office/drawing/2014/main" id="{7DDD5172-0CD9-EF24-9AC8-21041CE319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776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" name="Line 36">
                  <a:extLst>
                    <a:ext uri="{FF2B5EF4-FFF2-40B4-BE49-F238E27FC236}">
                      <a16:creationId xmlns:a16="http://schemas.microsoft.com/office/drawing/2014/main" id="{B78A3408-4DF0-88D1-DB4B-CD5E2D7038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919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" name="Line 37">
                  <a:extLst>
                    <a:ext uri="{FF2B5EF4-FFF2-40B4-BE49-F238E27FC236}">
                      <a16:creationId xmlns:a16="http://schemas.microsoft.com/office/drawing/2014/main" id="{A7AFD5D4-2EA7-DB9B-600A-3E44FF52F5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062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2" name="Line 38">
                  <a:extLst>
                    <a:ext uri="{FF2B5EF4-FFF2-40B4-BE49-F238E27FC236}">
                      <a16:creationId xmlns:a16="http://schemas.microsoft.com/office/drawing/2014/main" id="{D1C119FA-1438-25AF-FAF0-2FA3975AAD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205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4" name="Group 39">
                <a:extLst>
                  <a:ext uri="{FF2B5EF4-FFF2-40B4-BE49-F238E27FC236}">
                    <a16:creationId xmlns:a16="http://schemas.microsoft.com/office/drawing/2014/main" id="{85970777-1C45-BACC-B9ED-318B72516A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92" y="2232"/>
                <a:ext cx="672" cy="429"/>
                <a:chOff x="1776" y="1782"/>
                <a:chExt cx="672" cy="429"/>
              </a:xfrm>
            </p:grpSpPr>
            <p:sp>
              <p:nvSpPr>
                <p:cNvPr id="15" name="Line 40">
                  <a:extLst>
                    <a:ext uri="{FF2B5EF4-FFF2-40B4-BE49-F238E27FC236}">
                      <a16:creationId xmlns:a16="http://schemas.microsoft.com/office/drawing/2014/main" id="{A91F23BC-D2EF-044C-6D2A-E5EBAF57BA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782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6" name="Line 41">
                  <a:extLst>
                    <a:ext uri="{FF2B5EF4-FFF2-40B4-BE49-F238E27FC236}">
                      <a16:creationId xmlns:a16="http://schemas.microsoft.com/office/drawing/2014/main" id="{46EF6298-7FC0-64E2-C89B-E0EE36C918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1925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7" name="Line 42">
                  <a:extLst>
                    <a:ext uri="{FF2B5EF4-FFF2-40B4-BE49-F238E27FC236}">
                      <a16:creationId xmlns:a16="http://schemas.microsoft.com/office/drawing/2014/main" id="{F3BC78B3-C219-C2E3-E55E-7A29D2C158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068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8" name="Line 43">
                  <a:extLst>
                    <a:ext uri="{FF2B5EF4-FFF2-40B4-BE49-F238E27FC236}">
                      <a16:creationId xmlns:a16="http://schemas.microsoft.com/office/drawing/2014/main" id="{688C93AE-81FF-1723-5D5E-9E5386BBF3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6" y="2211"/>
                  <a:ext cx="672" cy="0"/>
                </a:xfrm>
                <a:prstGeom prst="line">
                  <a:avLst/>
                </a:prstGeom>
                <a:noFill/>
                <a:ln w="127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 dirty="0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10" name="Text Box 44">
              <a:extLst>
                <a:ext uri="{FF2B5EF4-FFF2-40B4-BE49-F238E27FC236}">
                  <a16:creationId xmlns:a16="http://schemas.microsoft.com/office/drawing/2014/main" id="{8F260D27-6CB0-7895-58B3-22F33B6E9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1895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400" dirty="0">
                  <a:solidFill>
                    <a:schemeClr val="hlink"/>
                  </a:solidFill>
                  <a:latin typeface="Symbol" charset="0"/>
                </a:rPr>
                <a:t>s</a:t>
              </a:r>
              <a:r>
                <a:rPr lang="en-US" sz="2400" dirty="0">
                  <a:solidFill>
                    <a:schemeClr val="hlink"/>
                  </a:solidFill>
                </a:rPr>
                <a:t>/</a:t>
              </a:r>
              <a:r>
                <a:rPr lang="en-US" sz="2400" dirty="0">
                  <a:solidFill>
                    <a:schemeClr val="hlink"/>
                  </a:solidFill>
                  <a:latin typeface="Symbol" charset="0"/>
                </a:rPr>
                <a:t>e</a:t>
              </a:r>
              <a:r>
                <a:rPr lang="en-US" sz="2400" baseline="-25000" dirty="0">
                  <a:solidFill>
                    <a:schemeClr val="hlink"/>
                  </a:solidFill>
                </a:rPr>
                <a:t>0</a:t>
              </a:r>
              <a:endParaRPr lang="en-US" sz="2400" dirty="0">
                <a:solidFill>
                  <a:schemeClr val="hlink"/>
                </a:solidFill>
              </a:endParaRPr>
            </a:p>
          </p:txBody>
        </p:sp>
        <p:sp>
          <p:nvSpPr>
            <p:cNvPr id="11" name="Text Box 45">
              <a:extLst>
                <a:ext uri="{FF2B5EF4-FFF2-40B4-BE49-F238E27FC236}">
                  <a16:creationId xmlns:a16="http://schemas.microsoft.com/office/drawing/2014/main" id="{0A3817F6-876F-1118-0C6E-E28B382DB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230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400">
                  <a:solidFill>
                    <a:schemeClr val="hlink"/>
                  </a:solidFill>
                </a:rPr>
                <a:t>0</a:t>
              </a:r>
            </a:p>
          </p:txBody>
        </p:sp>
        <p:sp>
          <p:nvSpPr>
            <p:cNvPr id="12" name="Text Box 46">
              <a:extLst>
                <a:ext uri="{FF2B5EF4-FFF2-40B4-BE49-F238E27FC236}">
                  <a16:creationId xmlns:a16="http://schemas.microsoft.com/office/drawing/2014/main" id="{1C90822C-0574-F6AC-F675-2B7B9F47AF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30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400">
                  <a:solidFill>
                    <a:schemeClr val="hlink"/>
                  </a:solidFill>
                </a:rPr>
                <a:t>0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BCF109E-3627-1081-3F09-C6B0C85128B0}"/>
              </a:ext>
            </a:extLst>
          </p:cNvPr>
          <p:cNvGrpSpPr/>
          <p:nvPr/>
        </p:nvGrpSpPr>
        <p:grpSpPr>
          <a:xfrm>
            <a:off x="5943600" y="4495800"/>
            <a:ext cx="1219200" cy="425364"/>
            <a:chOff x="5943600" y="4648200"/>
            <a:chExt cx="1219200" cy="425364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CF816A2-3A1A-B093-1242-E2834529CEA4}"/>
                </a:ext>
              </a:extLst>
            </p:cNvPr>
            <p:cNvCxnSpPr>
              <a:cxnSpLocks/>
            </p:cNvCxnSpPr>
            <p:nvPr/>
          </p:nvCxnSpPr>
          <p:spPr>
            <a:xfrm>
              <a:off x="5943600" y="4648200"/>
              <a:ext cx="1219200" cy="0"/>
            </a:xfrm>
            <a:prstGeom prst="straightConnector1">
              <a:avLst/>
            </a:prstGeom>
            <a:ln w="28575">
              <a:solidFill>
                <a:schemeClr val="accent6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7C2737C-37A5-4309-D596-4CDB50425B63}"/>
                </a:ext>
              </a:extLst>
            </p:cNvPr>
            <p:cNvSpPr txBox="1"/>
            <p:nvPr/>
          </p:nvSpPr>
          <p:spPr>
            <a:xfrm>
              <a:off x="6389533" y="467345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solidFill>
                    <a:schemeClr val="accent6"/>
                  </a:solidFill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763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94BB7A7-F92A-0FFD-4C89-1EE323802C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Finite ||-Plate Capacitor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BE5D6-4760-42CF-7B2E-0EBC9AA899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Parallel plates of charge </a:t>
            </a:r>
            <a:r>
              <a:rPr lang="en-US" altLang="en-US" sz="280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sz="2800" dirty="0">
                <a:ea typeface="ＭＳ Ｐゴシック" panose="020B0600070205080204" pitchFamily="34" charset="-128"/>
              </a:rPr>
              <a:t>, area </a:t>
            </a:r>
            <a:r>
              <a:rPr lang="en-US" altLang="en-US" sz="280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800" dirty="0">
                <a:ea typeface="ＭＳ Ｐゴシック" panose="020B0600070205080204" pitchFamily="34" charset="-128"/>
              </a:rPr>
              <a:t>, spacing </a:t>
            </a:r>
            <a:r>
              <a:rPr lang="en-US" altLang="en-US" sz="280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d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Charge density </a:t>
            </a:r>
            <a:r>
              <a:rPr lang="en-US" altLang="en-US" sz="2800" dirty="0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s</a:t>
            </a:r>
            <a:r>
              <a:rPr lang="en-US" altLang="en-US" sz="2800" dirty="0">
                <a:ea typeface="ＭＳ Ｐゴシック" panose="020B0600070205080204" pitchFamily="34" charset="-128"/>
              </a:rPr>
              <a:t> = </a:t>
            </a:r>
            <a:r>
              <a:rPr lang="en-US" altLang="en-US" sz="2800" i="1" dirty="0">
                <a:ea typeface="ＭＳ Ｐゴシック" panose="020B0600070205080204" pitchFamily="34" charset="-128"/>
              </a:rPr>
              <a:t>Q</a:t>
            </a:r>
            <a:r>
              <a:rPr lang="en-US" altLang="en-US" sz="2800" dirty="0">
                <a:ea typeface="ＭＳ Ｐゴシック" panose="020B0600070205080204" pitchFamily="34" charset="-128"/>
              </a:rPr>
              <a:t>/</a:t>
            </a:r>
            <a:r>
              <a:rPr lang="en-US" altLang="en-US" sz="2800" i="1" dirty="0">
                <a:ea typeface="ＭＳ Ｐゴシック" panose="020B0600070205080204" pitchFamily="34" charset="-128"/>
              </a:rPr>
              <a:t>A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D429758-621D-2FA1-354F-149AB8BE4FC7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832100"/>
            <a:ext cx="1280834" cy="3584575"/>
            <a:chOff x="3505771" y="2831332"/>
            <a:chExt cx="1279710" cy="35858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B690334-2A51-4BC3-AB28-10BA9503D708}"/>
                </a:ext>
              </a:extLst>
            </p:cNvPr>
            <p:cNvCxnSpPr/>
            <p:nvPr/>
          </p:nvCxnSpPr>
          <p:spPr>
            <a:xfrm>
              <a:off x="4495498" y="3217234"/>
              <a:ext cx="0" cy="3199963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7A3C154-93B6-7F80-3121-617F405EBA25}"/>
                </a:ext>
              </a:extLst>
            </p:cNvPr>
            <p:cNvCxnSpPr/>
            <p:nvPr/>
          </p:nvCxnSpPr>
          <p:spPr>
            <a:xfrm>
              <a:off x="3810301" y="3217234"/>
              <a:ext cx="0" cy="3199963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60" name="TextBox 6">
              <a:extLst>
                <a:ext uri="{FF2B5EF4-FFF2-40B4-BE49-F238E27FC236}">
                  <a16:creationId xmlns:a16="http://schemas.microsoft.com/office/drawing/2014/main" id="{A7B82A0D-ADAF-C048-CCFF-BCEEE22CC1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0969" y="2831332"/>
              <a:ext cx="594512" cy="461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chemeClr val="accent4"/>
                  </a:solidFill>
                </a:rPr>
                <a:t>–</a:t>
              </a:r>
              <a:r>
                <a:rPr lang="en-US" altLang="en-US" sz="2400" i="1" dirty="0">
                  <a:solidFill>
                    <a:schemeClr val="accent4"/>
                  </a:solidFill>
                </a:rPr>
                <a:t>Q</a:t>
              </a:r>
            </a:p>
          </p:txBody>
        </p:sp>
        <p:sp>
          <p:nvSpPr>
            <p:cNvPr id="10261" name="TextBox 7">
              <a:extLst>
                <a:ext uri="{FF2B5EF4-FFF2-40B4-BE49-F238E27FC236}">
                  <a16:creationId xmlns:a16="http://schemas.microsoft.com/office/drawing/2014/main" id="{21D40F5E-BAE6-E157-978C-1218F4884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771" y="2847729"/>
              <a:ext cx="602520" cy="461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chemeClr val="accent4"/>
                  </a:solidFill>
                </a:rPr>
                <a:t>+</a:t>
              </a:r>
              <a:r>
                <a:rPr lang="en-US" altLang="en-US" sz="2400" i="1" dirty="0">
                  <a:solidFill>
                    <a:schemeClr val="accent4"/>
                  </a:solidFill>
                </a:rPr>
                <a:t>Q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6190822-0F51-7F3E-C293-1553BB133AAE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292475"/>
            <a:ext cx="7558088" cy="461963"/>
            <a:chOff x="381000" y="3292997"/>
            <a:chExt cx="7557857" cy="461665"/>
          </a:xfrm>
        </p:grpSpPr>
        <p:sp>
          <p:nvSpPr>
            <p:cNvPr id="10256" name="TextBox 8">
              <a:extLst>
                <a:ext uri="{FF2B5EF4-FFF2-40B4-BE49-F238E27FC236}">
                  <a16:creationId xmlns:a16="http://schemas.microsoft.com/office/drawing/2014/main" id="{13EC423B-D470-F103-715B-719C8D566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292997"/>
              <a:ext cx="30620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chemeClr val="tx1"/>
                  </a:solidFill>
                </a:rPr>
                <a:t>Fields cancel outside</a:t>
              </a:r>
            </a:p>
          </p:txBody>
        </p:sp>
        <p:sp>
          <p:nvSpPr>
            <p:cNvPr id="10257" name="TextBox 9">
              <a:extLst>
                <a:ext uri="{FF2B5EF4-FFF2-40B4-BE49-F238E27FC236}">
                  <a16:creationId xmlns:a16="http://schemas.microsoft.com/office/drawing/2014/main" id="{C63D45EF-1B25-9259-8D5C-EF7CCE1CFD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3292997"/>
              <a:ext cx="30620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Fields cancel outside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3B5D725-3004-2323-8A66-FB9E59AF213A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5176838"/>
            <a:ext cx="685800" cy="461962"/>
            <a:chOff x="3810000" y="5177135"/>
            <a:chExt cx="685800" cy="461665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CF25C61-080C-BE21-DC00-582F38BB8186}"/>
                </a:ext>
              </a:extLst>
            </p:cNvPr>
            <p:cNvCxnSpPr/>
            <p:nvPr/>
          </p:nvCxnSpPr>
          <p:spPr>
            <a:xfrm>
              <a:off x="3810000" y="5638800"/>
              <a:ext cx="685800" cy="0"/>
            </a:xfrm>
            <a:prstGeom prst="straightConnector1">
              <a:avLst/>
            </a:prstGeom>
            <a:ln w="19050">
              <a:solidFill>
                <a:schemeClr val="accent3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7CCD8E8-36FD-D091-3C88-2F8EF7E4D5C2}"/>
                </a:ext>
              </a:extLst>
            </p:cNvPr>
            <p:cNvSpPr txBox="1"/>
            <p:nvPr/>
          </p:nvSpPr>
          <p:spPr>
            <a:xfrm>
              <a:off x="3975100" y="5177135"/>
              <a:ext cx="35560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400" i="1" dirty="0">
                  <a:solidFill>
                    <a:schemeClr val="accent3"/>
                  </a:solidFill>
                  <a:latin typeface="Arial" charset="0"/>
                  <a:ea typeface="+mn-ea"/>
                </a:rPr>
                <a:t>d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49ACA0B-86B1-C3D1-63E2-4140FE222B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6936" y="4125012"/>
                <a:ext cx="3809863" cy="1925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tabLst>
                    <a:tab pos="463550" algn="l"/>
                  </a:tabLst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tabLst>
                    <a:tab pos="463550" algn="l"/>
                  </a:tabLst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tabLst>
                    <a:tab pos="463550" algn="l"/>
                  </a:tabLst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463550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463550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463550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463550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463550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463550" algn="l"/>
                  </a:tabLst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dirty="0">
                    <a:solidFill>
                      <a:schemeClr val="tx1"/>
                    </a:solidFill>
                  </a:rPr>
                  <a:t>Voltge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f>
                      <m:fPr>
                        <m:type m:val="lin"/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sSub>
                          <m:sSub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𝑑𝑄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altLang="en-US" sz="2800" dirty="0">
                  <a:solidFill>
                    <a:schemeClr val="tx1"/>
                  </a:solidFill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dirty="0">
                    <a:solidFill>
                      <a:schemeClr val="tx1"/>
                    </a:solidFill>
                  </a:rPr>
                  <a:t>Capacitance </a:t>
                </a:r>
                <a:r>
                  <a:rPr lang="en-US" altLang="en-US" sz="2400" i="1" dirty="0">
                    <a:solidFill>
                      <a:schemeClr val="accent2"/>
                    </a:solidFill>
                  </a:rPr>
                  <a:t>C</a:t>
                </a:r>
                <a:r>
                  <a:rPr lang="en-US" altLang="en-US" sz="2400" dirty="0">
                    <a:solidFill>
                      <a:schemeClr val="tx1"/>
                    </a:solidFill>
                  </a:rPr>
                  <a:t> = </a:t>
                </a:r>
                <a:r>
                  <a:rPr lang="en-US" altLang="en-US" sz="2400" i="1" dirty="0">
                    <a:solidFill>
                      <a:schemeClr val="tx1"/>
                    </a:solidFill>
                  </a:rPr>
                  <a:t>Q</a:t>
                </a:r>
                <a:r>
                  <a:rPr lang="en-US" altLang="en-US" sz="2400" dirty="0">
                    <a:solidFill>
                      <a:schemeClr val="tx1"/>
                    </a:solidFill>
                  </a:rPr>
                  <a:t>/</a:t>
                </a:r>
                <a:r>
                  <a:rPr lang="en-US" altLang="en-US" sz="2400" i="1" dirty="0">
                    <a:solidFill>
                      <a:schemeClr val="tx1"/>
                    </a:solidFill>
                  </a:rPr>
                  <a:t>V</a:t>
                </a:r>
                <a:r>
                  <a:rPr lang="en-US" altLang="en-US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dirty="0">
                    <a:solidFill>
                      <a:schemeClr val="tx1"/>
                    </a:solidFill>
                  </a:rPr>
                  <a:t>	 </a:t>
                </a:r>
                <a14:m>
                  <m:oMath xmlns:m="http://schemas.openxmlformats.org/officeDocument/2006/math">
                    <m:r>
                      <a:rPr lang="en-US" alt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36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36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altLang="en-US" sz="36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sz="36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altLang="en-US" sz="3600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altLang="en-US" sz="36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US" altLang="en-US" sz="3600" i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49ACA0B-86B1-C3D1-63E2-4140FE222B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6936" y="4125012"/>
                <a:ext cx="3809863" cy="1925271"/>
              </a:xfrm>
              <a:prstGeom prst="rect">
                <a:avLst/>
              </a:prstGeom>
              <a:blipFill>
                <a:blip r:embed="rId3"/>
                <a:stretch>
                  <a:fillRect l="-2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DAA3B1DA-48AF-286F-C9DD-DD416F99FBFA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581400"/>
            <a:ext cx="703263" cy="762000"/>
            <a:chOff x="3810000" y="3581400"/>
            <a:chExt cx="703263" cy="762000"/>
          </a:xfrm>
        </p:grpSpPr>
        <p:sp>
          <p:nvSpPr>
            <p:cNvPr id="10249" name="TextBox 10">
              <a:extLst>
                <a:ext uri="{FF2B5EF4-FFF2-40B4-BE49-F238E27FC236}">
                  <a16:creationId xmlns:a16="http://schemas.microsoft.com/office/drawing/2014/main" id="{89F70C86-6652-A4C6-8054-C0B0641DCB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3670300"/>
              <a:ext cx="70326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accent2"/>
                  </a:solidFill>
                  <a:latin typeface="Symbol" panose="05050102010706020507" pitchFamily="18" charset="2"/>
                </a:rPr>
                <a:t>s</a:t>
              </a:r>
              <a:r>
                <a:rPr lang="en-US" altLang="en-US" sz="2400">
                  <a:solidFill>
                    <a:schemeClr val="accent2"/>
                  </a:solidFill>
                </a:rPr>
                <a:t>/</a:t>
              </a:r>
              <a:r>
                <a:rPr lang="en-US" altLang="en-US" sz="2400">
                  <a:solidFill>
                    <a:schemeClr val="accent2"/>
                  </a:solidFill>
                  <a:latin typeface="Symbol" panose="05050102010706020507" pitchFamily="18" charset="2"/>
                </a:rPr>
                <a:t>e</a:t>
              </a:r>
              <a:r>
                <a:rPr lang="en-US" altLang="en-US" sz="2400" baseline="-25000">
                  <a:solidFill>
                    <a:schemeClr val="accent2"/>
                  </a:solidFill>
                </a:rPr>
                <a:t>0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66B0D95E-9CF8-0420-BD80-1A959A2C4B88}"/>
                </a:ext>
              </a:extLst>
            </p:cNvPr>
            <p:cNvCxnSpPr/>
            <p:nvPr/>
          </p:nvCxnSpPr>
          <p:spPr>
            <a:xfrm>
              <a:off x="3810000" y="3581400"/>
              <a:ext cx="685800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4273795-EF87-72FC-9608-8E867877F7E5}"/>
                </a:ext>
              </a:extLst>
            </p:cNvPr>
            <p:cNvCxnSpPr/>
            <p:nvPr/>
          </p:nvCxnSpPr>
          <p:spPr>
            <a:xfrm>
              <a:off x="3810000" y="3733800"/>
              <a:ext cx="685800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A92C556-F8BA-3739-A081-57516C6DF446}"/>
                </a:ext>
              </a:extLst>
            </p:cNvPr>
            <p:cNvCxnSpPr/>
            <p:nvPr/>
          </p:nvCxnSpPr>
          <p:spPr>
            <a:xfrm>
              <a:off x="3810000" y="4191000"/>
              <a:ext cx="685800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2417F0C-DF85-A3C8-641B-361F7BC04053}"/>
                </a:ext>
              </a:extLst>
            </p:cNvPr>
            <p:cNvCxnSpPr/>
            <p:nvPr/>
          </p:nvCxnSpPr>
          <p:spPr>
            <a:xfrm>
              <a:off x="3810000" y="4343400"/>
              <a:ext cx="685800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8593D79-EDA7-BE0E-58B7-2B8674476A04}"/>
              </a:ext>
            </a:extLst>
          </p:cNvPr>
          <p:cNvSpPr txBox="1"/>
          <p:nvPr/>
        </p:nvSpPr>
        <p:spPr>
          <a:xfrm>
            <a:off x="6769510" y="5405735"/>
            <a:ext cx="1433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</a:rPr>
              <a:t>constant!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build="p"/>
      <p:bldP spid="2" grpId="0"/>
    </p:bld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2617</TotalTime>
  <Words>583</Words>
  <Application>Microsoft Office PowerPoint</Application>
  <PresentationFormat>On-screen Show (4:3)</PresentationFormat>
  <Paragraphs>184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ＭＳ Ｐゴシック</vt:lpstr>
      <vt:lpstr>Arial</vt:lpstr>
      <vt:lpstr>Calibri</vt:lpstr>
      <vt:lpstr>Cambria Math</vt:lpstr>
      <vt:lpstr>Symbol</vt:lpstr>
      <vt:lpstr>Default Design</vt:lpstr>
      <vt:lpstr>Voltage</vt:lpstr>
      <vt:lpstr>Capacitors</vt:lpstr>
      <vt:lpstr>Capacitor</vt:lpstr>
      <vt:lpstr>Capacitor</vt:lpstr>
      <vt:lpstr>Parallel Plate Capacitance</vt:lpstr>
      <vt:lpstr>Field Around Infinite Plate</vt:lpstr>
      <vt:lpstr>Infinite ||-Plate capacitor</vt:lpstr>
      <vt:lpstr>Infinite ||-Plate capacitor</vt:lpstr>
      <vt:lpstr>Finite ||-Plate Capacitor</vt:lpstr>
      <vt:lpstr>Parallel Plate Capacitance</vt:lpstr>
      <vt:lpstr>Circuit Element Symbols</vt:lpstr>
      <vt:lpstr>At Equilibrium</vt:lpstr>
      <vt:lpstr>Energy in a Capacitor</vt:lpstr>
      <vt:lpstr>Energy in a Capacitor</vt:lpstr>
      <vt:lpstr>Combining Capacitors</vt:lpstr>
      <vt:lpstr>Parallel Components</vt:lpstr>
      <vt:lpstr>Series Capacitors</vt:lpstr>
      <vt:lpstr>Capacitor with a Dielectric</vt:lpstr>
      <vt:lpstr>Dielectric</vt:lpstr>
      <vt:lpstr>Dielectric breakdown</vt:lpstr>
      <vt:lpstr>Some Dielectrics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180</cp:revision>
  <cp:lastPrinted>2025-10-08T18:49:40Z</cp:lastPrinted>
  <dcterms:created xsi:type="dcterms:W3CDTF">2003-08-04T19:23:16Z</dcterms:created>
  <dcterms:modified xsi:type="dcterms:W3CDTF">2025-10-08T18:49:40Z</dcterms:modified>
</cp:coreProperties>
</file>