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49" r:id="rId2"/>
    <p:sldId id="320" r:id="rId3"/>
    <p:sldId id="350" r:id="rId4"/>
    <p:sldId id="352" r:id="rId5"/>
    <p:sldId id="351" r:id="rId6"/>
    <p:sldId id="353" r:id="rId7"/>
    <p:sldId id="333" r:id="rId8"/>
    <p:sldId id="354" r:id="rId9"/>
    <p:sldId id="355" r:id="rId10"/>
    <p:sldId id="356" r:id="rId11"/>
    <p:sldId id="357" r:id="rId12"/>
    <p:sldId id="321" r:id="rId13"/>
    <p:sldId id="365" r:id="rId14"/>
    <p:sldId id="337" r:id="rId15"/>
    <p:sldId id="338" r:id="rId16"/>
    <p:sldId id="358" r:id="rId17"/>
    <p:sldId id="327" r:id="rId18"/>
    <p:sldId id="328" r:id="rId19"/>
    <p:sldId id="359" r:id="rId20"/>
    <p:sldId id="360" r:id="rId21"/>
    <p:sldId id="364" r:id="rId22"/>
    <p:sldId id="361" r:id="rId23"/>
    <p:sldId id="362" r:id="rId24"/>
    <p:sldId id="363" r:id="rId25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55" autoAdjust="0"/>
    <p:restoredTop sz="94609" autoAdjust="0"/>
  </p:normalViewPr>
  <p:slideViewPr>
    <p:cSldViewPr>
      <p:cViewPr varScale="1">
        <p:scale>
          <a:sx n="73" d="100"/>
          <a:sy n="73" d="100"/>
        </p:scale>
        <p:origin x="7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693F7BD2-60C8-5947-A14C-11333124EB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P1220 L12 Electric Field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870F341E-1395-3B4C-9C1C-B677D9C14AD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400" y="0"/>
            <a:ext cx="4002088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5C3B4406-D266-7D40-AA68-BB1FD359B83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6DB8687-942D-594B-B52D-20EC497B3F0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400" y="6657975"/>
            <a:ext cx="4002088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 smtClean="0"/>
            </a:lvl1pPr>
          </a:lstStyle>
          <a:p>
            <a:pPr>
              <a:defRPr/>
            </a:pPr>
            <a:fld id="{64EA0F43-1C1F-DB47-AF69-274431B745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5E80F2-D433-FC4A-A3C5-E639F9CF67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L12 Electric Field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D38525-70C7-5E4F-ABEE-34074DCD96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6C24AEE-5316-4F4E-9329-8A23582D3FF8}" type="datetimeFigureOut">
              <a:rPr lang="en-US" altLang="en-US"/>
              <a:pPr>
                <a:defRPr/>
              </a:pPr>
              <a:t>9/28/2025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828ED9A-6235-E64A-8E12-EB99FD2BD6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4216DEE-5914-0F4C-8B90-9802E34E0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3925" y="3328988"/>
            <a:ext cx="7388225" cy="3155950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0A704-04B9-8E40-9687-4FBBDBA8ED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9F7CD-8852-5144-9BF1-5FEC090459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400" y="6657975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778A332-0B7E-564E-823B-F532ABA3A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E31A64DA-6471-504E-A1BA-872DD630AA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C6AE5658-921C-844D-8428-F76ABCCC77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66C5646-04FC-CB45-859A-BB7A15CED2D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L12 Electric Field</a:t>
            </a:r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C53A1AC5-5FCC-4F47-9B6E-086C9D735F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8188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506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0675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4700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019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591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163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735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97EE6C-B1C5-F74D-911B-E56A1C1C1C29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135B0F4D-D2F9-C844-B344-1938823FB2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B2C33B39-5E95-7041-B5D1-030ED5C45D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4775B189-657A-164F-998E-218FAE2CD1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8188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506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0675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4700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019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591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163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735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5DBD7E9-DE49-5540-B7C9-252FEC22BA7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9E6AD886-5C03-7B4E-BC3E-1E4C7253A2A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L12 Electric Field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E376E4-A55F-1042-A60D-68E8BFA839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FCCE8-8B6D-8945-8270-141597DC69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D77A8-38F7-CB4D-87E4-AC1905C153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3C782-1E1C-274E-9BB7-D9780E9652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948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90B77D-F41B-8B4F-859B-45F2DB799F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BC2335-F8B7-FF46-82D1-14772A9836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EDB663-F8FC-5042-85A4-3FC4DED2A4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AE769-4C49-674B-94C6-C951572415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88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89D7F9-9322-6E4C-9E03-D4AECCDCC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90991A-8897-0145-A7CC-17B81318A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434E5D-2DE6-B24E-967B-0F505D5F8F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5EBAA-1B62-E64E-B27D-84BF71A035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86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803562-5800-474D-AF77-40DC7A444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344EA7-04B1-1943-82A0-EAB7C0B01D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A2D110-3852-E94F-99C1-99E6A5607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6EFE9-CA8A-0346-B54E-F9FE62E2A7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04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92EF7-91D2-374D-BAE7-E505D5FB61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1373B1-992C-9242-8D70-5C7C2145BA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9CF311-AD75-7A45-AAA7-F9098CFFB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EDB86-17CB-C74D-983D-4B3FDD0B0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7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58C9E1-D81C-4E4D-A169-614C600CC1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C6CE85-BB6C-B24B-813B-3B7674EA8E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186EDF-653A-314F-A208-0B131FBB6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34961-40D1-2C47-AA06-B30EC8D2B3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2211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074DE45-50D7-DE43-826E-AB7AF394EA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2B459F8-79E2-7E4B-B311-1FD1A4CD3E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DA588E2-80E4-5340-9734-18D6B548C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75200-57ED-6D46-8150-548A2CF59C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84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E3E264-778A-4842-91C8-DBB4FFF341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CE629DF-E0B6-244D-AFB9-3E3C420FB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459763-4598-624D-96FC-A66DEC1013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DBAC6-F6DF-EE40-B922-B45EAFD28D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705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6F1F401-6F40-E449-B8D4-E4ED781720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1D8B00C-AF9E-B64B-A6E2-B2DA62BA78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60A058C-F3E0-DE43-A007-D9E948D30E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BB05B-5C23-214B-9739-5F001F01D8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13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51EE68-F703-5C43-BD19-22010955A5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85187A-753B-9540-8F6C-5E493C3D0A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9CDDB6-C081-E444-86FB-052E8769D1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F364-0917-5743-9E5C-B0C0F3C0C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87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136B16-DA0E-834B-BF37-4ADF94B4FB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F4F52E-329F-B14B-BC9D-13419B2652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6072B0-C50F-0140-8BF1-9A367C4A5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95D3E-479E-9840-B330-CE4B01D21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955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45A76E-61C7-9549-9DB9-3CF3200B3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DFB2A8B-3093-A14F-8DA9-D9C530488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0636EA2-7C8A-0D40-88A0-5C5F24F8AA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DA41FED-4ACD-2245-BFD6-B2B7873F5D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L02 Electric Field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96974C0-D09A-4D49-80A1-A0F375CE02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FCAD601-8E8A-8A4F-8109-470514DB5D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6C9BB658-D450-BD47-9041-90B318F17E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Field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CF9FEB97-BDB4-D84B-B75D-2436BBD4A30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Force fields are real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B5AE96C-2E87-C14B-8057-2E571748E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74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§ 21.4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FF6169DE-DBCB-D44C-951A-7C782D80FA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Vector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2" name="Rectangle 3">
                <a:extLst>
                  <a:ext uri="{FF2B5EF4-FFF2-40B4-BE49-F238E27FC236}">
                    <a16:creationId xmlns:a16="http://schemas.microsoft.com/office/drawing/2014/main" id="{CBC3C579-E8B7-484A-9C21-7C7B43ECEFC4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1"/>
                <a:ext cx="8229600" cy="2895600"/>
              </a:xfrm>
            </p:spPr>
            <p:txBody>
              <a:bodyPr/>
              <a:lstStyle/>
              <a:p>
                <a:pPr eaLnBrk="1" hangingPunct="1"/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acc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is a vector</a:t>
                </a:r>
              </a:p>
              <a:p>
                <a:pPr eaLnBrk="1" hangingPunct="1"/>
                <a:r>
                  <a:rPr lang="en-US" altLang="en-US" dirty="0">
                    <a:ea typeface="ＭＳ Ｐゴシック" panose="020B0600070205080204" pitchFamily="34" charset="-128"/>
                  </a:rPr>
                  <a:t>Value depends on position in space</a:t>
                </a:r>
              </a:p>
              <a:p>
                <a:pPr eaLnBrk="1" hangingPunct="1"/>
                <a:r>
                  <a:rPr lang="en-US" altLang="en-US" dirty="0">
                    <a:ea typeface="ＭＳ Ｐゴシック" panose="020B0600070205080204" pitchFamily="34" charset="-128"/>
                  </a:rPr>
                  <a:t>Magnitude and direction may be different at different locations</a:t>
                </a:r>
              </a:p>
            </p:txBody>
          </p:sp>
        </mc:Choice>
        <mc:Fallback xmlns="">
          <p:sp>
            <p:nvSpPr>
              <p:cNvPr id="25602" name="Rectangle 3">
                <a:extLst>
                  <a:ext uri="{FF2B5EF4-FFF2-40B4-BE49-F238E27FC236}">
                    <a16:creationId xmlns:a16="http://schemas.microsoft.com/office/drawing/2014/main" id="{CBC3C579-E8B7-484A-9C21-7C7B43ECEF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1"/>
                <a:ext cx="8229600" cy="2895600"/>
              </a:xfrm>
              <a:blipFill>
                <a:blip r:embed="rId2"/>
                <a:stretch>
                  <a:fillRect l="-1852" t="-4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26">
            <a:extLst>
              <a:ext uri="{FF2B5EF4-FFF2-40B4-BE49-F238E27FC236}">
                <a16:creationId xmlns:a16="http://schemas.microsoft.com/office/drawing/2014/main" id="{370AB1FD-11C6-CA48-99BF-E7EE2A54D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Field in a conductor</a:t>
            </a:r>
          </a:p>
        </p:txBody>
      </p:sp>
      <p:sp>
        <p:nvSpPr>
          <p:cNvPr id="26626" name="Rectangle 1027">
            <a:extLst>
              <a:ext uri="{FF2B5EF4-FFF2-40B4-BE49-F238E27FC236}">
                <a16:creationId xmlns:a16="http://schemas.microsoft.com/office/drawing/2014/main" id="{9CA8E71A-087D-F543-BD70-02F258898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Static</a:t>
            </a:r>
            <a:r>
              <a:rPr lang="en-US" altLang="en-US">
                <a:ea typeface="ＭＳ Ｐゴシック" panose="020B0600070205080204" pitchFamily="34" charset="-128"/>
              </a:rPr>
              <a:t> field inside a conductor (where charges can move freely) is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always zero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Why?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2D4F7D0-EDCF-2B4A-8198-EA1D1FE56A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Field Lines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368FC74-18DC-4D4B-B7BF-8EB630E0B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pic>
        <p:nvPicPr>
          <p:cNvPr id="27651" name="Picture 5">
            <a:extLst>
              <a:ext uri="{FF2B5EF4-FFF2-40B4-BE49-F238E27FC236}">
                <a16:creationId xmlns:a16="http://schemas.microsoft.com/office/drawing/2014/main" id="{61B9C2C7-E7EF-3B41-8297-11F364E5E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5680075" cy="471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88029B5D-223D-CF4B-9915-02B45BD1E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Field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62529-A534-B649-A748-E570F355D8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Imaginary lines describing a field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“Lines of force”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the field throughout space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Directed (explicit or implicit)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Lines do not cross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Start at + charge and end at 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−</a:t>
            </a:r>
            <a:r>
              <a:rPr lang="en-US" altLang="en-US">
                <a:ea typeface="ＭＳ Ｐゴシック" panose="020B0600070205080204" pitchFamily="34" charset="-128"/>
              </a:rPr>
              <a:t> charge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E92FACF-4098-8349-94E5-BEA80E2E8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Visualizing a Field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1B97E20-2D04-044D-B334-0B849BC7C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defRPr/>
            </a:pPr>
            <a:r>
              <a:rPr lang="en-US" dirty="0">
                <a:solidFill>
                  <a:schemeClr val="accent2"/>
                </a:solidFill>
                <a:cs typeface="+mn-cs"/>
              </a:rPr>
              <a:t>Magnitude</a:t>
            </a:r>
            <a:r>
              <a:rPr lang="en-US" dirty="0">
                <a:cs typeface="+mn-cs"/>
              </a:rPr>
              <a:t> of the force on a charge is greater where field lines are </a:t>
            </a:r>
            <a:r>
              <a:rPr lang="en-US" dirty="0">
                <a:solidFill>
                  <a:schemeClr val="accent2"/>
                </a:solidFill>
                <a:cs typeface="+mn-cs"/>
              </a:rPr>
              <a:t>close together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dirty="0">
                <a:solidFill>
                  <a:schemeClr val="accent2"/>
                </a:solidFill>
                <a:cs typeface="+mn-cs"/>
              </a:rPr>
              <a:t>Direction</a:t>
            </a:r>
            <a:r>
              <a:rPr lang="en-US" dirty="0">
                <a:cs typeface="+mn-cs"/>
              </a:rPr>
              <a:t> of the force is tangent to field lines</a:t>
            </a:r>
          </a:p>
          <a:p>
            <a:pPr lvl="1" eaLnBrk="1" hangingPunct="1">
              <a:defRPr/>
            </a:pPr>
            <a:r>
              <a:rPr lang="en-US" dirty="0"/>
              <a:t>Force on a </a:t>
            </a:r>
            <a:r>
              <a:rPr lang="en-US" dirty="0">
                <a:solidFill>
                  <a:schemeClr val="accent2"/>
                </a:solidFill>
              </a:rPr>
              <a:t>positive</a:t>
            </a:r>
            <a:r>
              <a:rPr lang="en-US" dirty="0"/>
              <a:t> charge is </a:t>
            </a:r>
            <a:r>
              <a:rPr lang="en-US" dirty="0">
                <a:solidFill>
                  <a:schemeClr val="accent2"/>
                </a:solidFill>
              </a:rPr>
              <a:t>along</a:t>
            </a:r>
            <a:r>
              <a:rPr lang="en-US" dirty="0"/>
              <a:t> field lines</a:t>
            </a:r>
          </a:p>
          <a:p>
            <a:pPr lvl="1" eaLnBrk="1" hangingPunct="1">
              <a:defRPr/>
            </a:pPr>
            <a:r>
              <a:rPr lang="en-US" dirty="0"/>
              <a:t>Force on a </a:t>
            </a:r>
            <a:r>
              <a:rPr lang="en-US" dirty="0">
                <a:solidFill>
                  <a:schemeClr val="accent2"/>
                </a:solidFill>
              </a:rPr>
              <a:t>negative</a:t>
            </a:r>
            <a:r>
              <a:rPr lang="en-US" dirty="0"/>
              <a:t> charge is </a:t>
            </a:r>
            <a:r>
              <a:rPr lang="en-US" dirty="0">
                <a:solidFill>
                  <a:schemeClr val="accent2"/>
                </a:solidFill>
              </a:rPr>
              <a:t>opposite</a:t>
            </a:r>
            <a:r>
              <a:rPr lang="en-US" dirty="0"/>
              <a:t> field lines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6DDAAAE-9552-814D-B033-8855926D7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Question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89605127-56E7-EB4B-9186-1EB98068BE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3810000" cy="4114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Particles A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–D have the same charge.  Which experiences the greatest force from the field? (Green arrows are field lines.)</a:t>
            </a:r>
          </a:p>
        </p:txBody>
      </p:sp>
      <p:grpSp>
        <p:nvGrpSpPr>
          <p:cNvPr id="30723" name="Group 25">
            <a:extLst>
              <a:ext uri="{FF2B5EF4-FFF2-40B4-BE49-F238E27FC236}">
                <a16:creationId xmlns:a16="http://schemas.microsoft.com/office/drawing/2014/main" id="{FC9BDC1D-A1FF-0545-86B7-7B46858627D7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1600200"/>
            <a:ext cx="3949700" cy="3765550"/>
            <a:chOff x="2016" y="924"/>
            <a:chExt cx="2488" cy="2372"/>
          </a:xfrm>
        </p:grpSpPr>
        <p:sp>
          <p:nvSpPr>
            <p:cNvPr id="30724" name="Freeform 6">
              <a:extLst>
                <a:ext uri="{FF2B5EF4-FFF2-40B4-BE49-F238E27FC236}">
                  <a16:creationId xmlns:a16="http://schemas.microsoft.com/office/drawing/2014/main" id="{141233FB-3E07-7F45-94C4-09C7C58B48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784"/>
              <a:ext cx="2296" cy="194"/>
            </a:xfrm>
            <a:custGeom>
              <a:avLst/>
              <a:gdLst>
                <a:gd name="T0" fmla="*/ 0 w 2296"/>
                <a:gd name="T1" fmla="*/ 194 h 194"/>
                <a:gd name="T2" fmla="*/ 2296 w 2296"/>
                <a:gd name="T3" fmla="*/ 0 h 19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194">
                  <a:moveTo>
                    <a:pt x="0" y="194"/>
                  </a:moveTo>
                  <a:cubicBezTo>
                    <a:pt x="1088" y="146"/>
                    <a:pt x="1837" y="107"/>
                    <a:pt x="2296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5" name="Freeform 7">
              <a:extLst>
                <a:ext uri="{FF2B5EF4-FFF2-40B4-BE49-F238E27FC236}">
                  <a16:creationId xmlns:a16="http://schemas.microsoft.com/office/drawing/2014/main" id="{563520DF-E6F0-EB43-A6B7-427B3931E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368"/>
              <a:ext cx="2280" cy="461"/>
            </a:xfrm>
            <a:custGeom>
              <a:avLst/>
              <a:gdLst>
                <a:gd name="T0" fmla="*/ 0 w 2280"/>
                <a:gd name="T1" fmla="*/ 461 h 461"/>
                <a:gd name="T2" fmla="*/ 2280 w 2280"/>
                <a:gd name="T3" fmla="*/ 0 h 4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461">
                  <a:moveTo>
                    <a:pt x="0" y="461"/>
                  </a:moveTo>
                  <a:cubicBezTo>
                    <a:pt x="1088" y="413"/>
                    <a:pt x="1820" y="220"/>
                    <a:pt x="2280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6" name="Freeform 11">
              <a:extLst>
                <a:ext uri="{FF2B5EF4-FFF2-40B4-BE49-F238E27FC236}">
                  <a16:creationId xmlns:a16="http://schemas.microsoft.com/office/drawing/2014/main" id="{1C926FA7-BF36-7C40-B99B-B4E3A6009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108"/>
              <a:ext cx="2296" cy="4"/>
            </a:xfrm>
            <a:custGeom>
              <a:avLst/>
              <a:gdLst>
                <a:gd name="T0" fmla="*/ 0 w 2296"/>
                <a:gd name="T1" fmla="*/ 4 h 4"/>
                <a:gd name="T2" fmla="*/ 2296 w 2296"/>
                <a:gd name="T3" fmla="*/ 0 h 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4">
                  <a:moveTo>
                    <a:pt x="0" y="4"/>
                  </a:moveTo>
                  <a:lnTo>
                    <a:pt x="2296" y="0"/>
                  </a:ln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7" name="Freeform 12">
              <a:extLst>
                <a:ext uri="{FF2B5EF4-FFF2-40B4-BE49-F238E27FC236}">
                  <a16:creationId xmlns:a16="http://schemas.microsoft.com/office/drawing/2014/main" id="{BF52B068-3A6A-4347-9EFF-ABE901B80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924"/>
              <a:ext cx="2284" cy="761"/>
            </a:xfrm>
            <a:custGeom>
              <a:avLst/>
              <a:gdLst>
                <a:gd name="T0" fmla="*/ 0 w 2284"/>
                <a:gd name="T1" fmla="*/ 761 h 761"/>
                <a:gd name="T2" fmla="*/ 2284 w 2284"/>
                <a:gd name="T3" fmla="*/ 0 h 7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4" h="761">
                  <a:moveTo>
                    <a:pt x="0" y="761"/>
                  </a:moveTo>
                  <a:cubicBezTo>
                    <a:pt x="1088" y="713"/>
                    <a:pt x="1836" y="280"/>
                    <a:pt x="2284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8" name="Freeform 13">
              <a:extLst>
                <a:ext uri="{FF2B5EF4-FFF2-40B4-BE49-F238E27FC236}">
                  <a16:creationId xmlns:a16="http://schemas.microsoft.com/office/drawing/2014/main" id="{66CB3ECB-2CD6-D243-BB64-A521B085EF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256"/>
              <a:ext cx="2280" cy="180"/>
            </a:xfrm>
            <a:custGeom>
              <a:avLst/>
              <a:gdLst>
                <a:gd name="T0" fmla="*/ 0 w 2280"/>
                <a:gd name="T1" fmla="*/ 0 h 180"/>
                <a:gd name="T2" fmla="*/ 2280 w 2280"/>
                <a:gd name="T3" fmla="*/ 180 h 1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180">
                  <a:moveTo>
                    <a:pt x="0" y="0"/>
                  </a:moveTo>
                  <a:cubicBezTo>
                    <a:pt x="1088" y="48"/>
                    <a:pt x="1821" y="73"/>
                    <a:pt x="2280" y="18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Freeform 14">
              <a:extLst>
                <a:ext uri="{FF2B5EF4-FFF2-40B4-BE49-F238E27FC236}">
                  <a16:creationId xmlns:a16="http://schemas.microsoft.com/office/drawing/2014/main" id="{D1119487-FD59-954E-9497-4B0F0DB89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401"/>
              <a:ext cx="2272" cy="435"/>
            </a:xfrm>
            <a:custGeom>
              <a:avLst/>
              <a:gdLst>
                <a:gd name="T0" fmla="*/ 0 w 2272"/>
                <a:gd name="T1" fmla="*/ 0 h 435"/>
                <a:gd name="T2" fmla="*/ 2272 w 2272"/>
                <a:gd name="T3" fmla="*/ 435 h 4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72" h="435">
                  <a:moveTo>
                    <a:pt x="0" y="0"/>
                  </a:moveTo>
                  <a:cubicBezTo>
                    <a:pt x="1088" y="48"/>
                    <a:pt x="1808" y="239"/>
                    <a:pt x="2272" y="435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Freeform 15">
              <a:extLst>
                <a:ext uri="{FF2B5EF4-FFF2-40B4-BE49-F238E27FC236}">
                  <a16:creationId xmlns:a16="http://schemas.microsoft.com/office/drawing/2014/main" id="{B79844C2-D5D3-574F-AE3F-BB13801FE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550"/>
              <a:ext cx="2288" cy="746"/>
            </a:xfrm>
            <a:custGeom>
              <a:avLst/>
              <a:gdLst>
                <a:gd name="T0" fmla="*/ 0 w 2288"/>
                <a:gd name="T1" fmla="*/ 0 h 746"/>
                <a:gd name="T2" fmla="*/ 2288 w 2288"/>
                <a:gd name="T3" fmla="*/ 746 h 7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8" h="746">
                  <a:moveTo>
                    <a:pt x="0" y="0"/>
                  </a:moveTo>
                  <a:cubicBezTo>
                    <a:pt x="1088" y="48"/>
                    <a:pt x="1840" y="474"/>
                    <a:pt x="2288" y="746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Oval 17">
              <a:extLst>
                <a:ext uri="{FF2B5EF4-FFF2-40B4-BE49-F238E27FC236}">
                  <a16:creationId xmlns:a16="http://schemas.microsoft.com/office/drawing/2014/main" id="{41FA232A-F5EA-6E47-B86E-B81AA3776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206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2" name="Oval 18">
              <a:extLst>
                <a:ext uri="{FF2B5EF4-FFF2-40B4-BE49-F238E27FC236}">
                  <a16:creationId xmlns:a16="http://schemas.microsoft.com/office/drawing/2014/main" id="{60C1A591-BBA7-894E-8192-9961BB953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68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3" name="Oval 19">
              <a:extLst>
                <a:ext uri="{FF2B5EF4-FFF2-40B4-BE49-F238E27FC236}">
                  <a16:creationId xmlns:a16="http://schemas.microsoft.com/office/drawing/2014/main" id="{9103A952-E9DB-B341-A225-4ECF9B6AF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29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4" name="Oval 20">
              <a:extLst>
                <a:ext uri="{FF2B5EF4-FFF2-40B4-BE49-F238E27FC236}">
                  <a16:creationId xmlns:a16="http://schemas.microsoft.com/office/drawing/2014/main" id="{617EDFF5-3276-1E4E-8CB5-FCD7EC141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06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35" name="Text Box 21">
              <a:extLst>
                <a:ext uri="{FF2B5EF4-FFF2-40B4-BE49-F238E27FC236}">
                  <a16:creationId xmlns:a16="http://schemas.microsoft.com/office/drawing/2014/main" id="{774620A8-FD3A-9C40-A2EB-A17F21FA52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584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A</a:t>
              </a:r>
            </a:p>
          </p:txBody>
        </p:sp>
        <p:sp>
          <p:nvSpPr>
            <p:cNvPr id="30736" name="Text Box 22">
              <a:extLst>
                <a:ext uri="{FF2B5EF4-FFF2-40B4-BE49-F238E27FC236}">
                  <a16:creationId xmlns:a16="http://schemas.microsoft.com/office/drawing/2014/main" id="{17293712-09E2-5A48-9275-DC76400D8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96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B</a:t>
              </a:r>
            </a:p>
          </p:txBody>
        </p:sp>
        <p:sp>
          <p:nvSpPr>
            <p:cNvPr id="30737" name="Text Box 23">
              <a:extLst>
                <a:ext uri="{FF2B5EF4-FFF2-40B4-BE49-F238E27FC236}">
                  <a16:creationId xmlns:a16="http://schemas.microsoft.com/office/drawing/2014/main" id="{43643533-F635-DA4C-978D-BF4D0A7B8E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20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C</a:t>
              </a:r>
            </a:p>
          </p:txBody>
        </p:sp>
        <p:sp>
          <p:nvSpPr>
            <p:cNvPr id="30738" name="Text Box 24">
              <a:extLst>
                <a:ext uri="{FF2B5EF4-FFF2-40B4-BE49-F238E27FC236}">
                  <a16:creationId xmlns:a16="http://schemas.microsoft.com/office/drawing/2014/main" id="{68CDB1E5-5C2F-344F-A29C-5E389161AF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968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D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026">
            <a:extLst>
              <a:ext uri="{FF2B5EF4-FFF2-40B4-BE49-F238E27FC236}">
                <a16:creationId xmlns:a16="http://schemas.microsoft.com/office/drawing/2014/main" id="{4D8EE8A6-5F3C-7D46-BC96-8769C3E810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Superposition</a:t>
            </a:r>
          </a:p>
        </p:txBody>
      </p:sp>
      <p:sp>
        <p:nvSpPr>
          <p:cNvPr id="31746" name="Rectangle 1027">
            <a:extLst>
              <a:ext uri="{FF2B5EF4-FFF2-40B4-BE49-F238E27FC236}">
                <a16:creationId xmlns:a16="http://schemas.microsoft.com/office/drawing/2014/main" id="{40A28DAC-4E88-8041-9911-2A6A02688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Combined field from many point charges is just the (vector) sum of the fields from charges individually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62E2FFE-7377-CD4B-904F-0D949DF42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Example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B4558D56-ABBC-7147-927D-D3E8796DA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828800"/>
          </a:xfrm>
        </p:spPr>
        <p:txBody>
          <a:bodyPr/>
          <a:lstStyle/>
          <a:p>
            <a:pPr marL="0" indent="0" defTabSz="681038" eaLnBrk="1" hangingPunct="1">
              <a:buFontTx/>
              <a:buNone/>
              <a:defRPr/>
            </a:pPr>
            <a:r>
              <a:rPr lang="en-US" dirty="0">
                <a:cs typeface="+mn-cs"/>
              </a:rPr>
              <a:t>Draw field lines for the electric field about these two particles with opposite charges.</a:t>
            </a:r>
          </a:p>
        </p:txBody>
      </p:sp>
      <p:grpSp>
        <p:nvGrpSpPr>
          <p:cNvPr id="32771" name="Group 8">
            <a:extLst>
              <a:ext uri="{FF2B5EF4-FFF2-40B4-BE49-F238E27FC236}">
                <a16:creationId xmlns:a16="http://schemas.microsoft.com/office/drawing/2014/main" id="{6AB0CE9A-9E96-6F45-8D1A-E56044774E1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697413"/>
            <a:ext cx="457200" cy="457200"/>
            <a:chOff x="1296" y="2976"/>
            <a:chExt cx="288" cy="288"/>
          </a:xfrm>
        </p:grpSpPr>
        <p:sp>
          <p:nvSpPr>
            <p:cNvPr id="32775" name="Oval 4">
              <a:extLst>
                <a:ext uri="{FF2B5EF4-FFF2-40B4-BE49-F238E27FC236}">
                  <a16:creationId xmlns:a16="http://schemas.microsoft.com/office/drawing/2014/main" id="{F68A98C9-D676-4448-9124-1F832C064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7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76" name="Text Box 6">
              <a:extLst>
                <a:ext uri="{FF2B5EF4-FFF2-40B4-BE49-F238E27FC236}">
                  <a16:creationId xmlns:a16="http://schemas.microsoft.com/office/drawing/2014/main" id="{8D7F14EE-7371-6246-974A-25A5307A1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97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  <p:grpSp>
        <p:nvGrpSpPr>
          <p:cNvPr id="32772" name="Group 9">
            <a:extLst>
              <a:ext uri="{FF2B5EF4-FFF2-40B4-BE49-F238E27FC236}">
                <a16:creationId xmlns:a16="http://schemas.microsoft.com/office/drawing/2014/main" id="{08D5738B-3375-6745-B4A3-C7BBEEF41220}"/>
              </a:ext>
            </a:extLst>
          </p:cNvPr>
          <p:cNvGrpSpPr>
            <a:grpSpLocks/>
          </p:cNvGrpSpPr>
          <p:nvPr/>
        </p:nvGrpSpPr>
        <p:grpSpPr bwMode="auto">
          <a:xfrm>
            <a:off x="5753100" y="4689475"/>
            <a:ext cx="457200" cy="473075"/>
            <a:chOff x="3624" y="2942"/>
            <a:chExt cx="288" cy="298"/>
          </a:xfrm>
        </p:grpSpPr>
        <p:sp>
          <p:nvSpPr>
            <p:cNvPr id="32773" name="Oval 5">
              <a:extLst>
                <a:ext uri="{FF2B5EF4-FFF2-40B4-BE49-F238E27FC236}">
                  <a16:creationId xmlns:a16="http://schemas.microsoft.com/office/drawing/2014/main" id="{D9BA9D5A-EBA1-9F40-B9EC-68AFAE4B5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4" y="2952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74" name="Text Box 7">
              <a:extLst>
                <a:ext uri="{FF2B5EF4-FFF2-40B4-BE49-F238E27FC236}">
                  <a16:creationId xmlns:a16="http://schemas.microsoft.com/office/drawing/2014/main" id="{584BDBBE-ECBC-B649-A051-80895D397A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94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/>
                <a:t>–</a:t>
              </a:r>
              <a:endParaRPr lang="en-US" alt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8B2F775-64A5-6543-B63B-5AE618CAE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Group Work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EAAA082C-ED30-044B-B217-BDDA2FB170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828800"/>
          </a:xfrm>
        </p:spPr>
        <p:txBody>
          <a:bodyPr/>
          <a:lstStyle/>
          <a:p>
            <a:pPr marL="0" indent="0" defTabSz="681038" eaLnBrk="1" hangingPunct="1">
              <a:buFontTx/>
              <a:buNone/>
              <a:defRPr/>
            </a:pPr>
            <a:r>
              <a:rPr lang="en-US" dirty="0">
                <a:cs typeface="+mn-cs"/>
              </a:rPr>
              <a:t>Draw field lines for the electric field about these two particles with equal charges.</a:t>
            </a:r>
          </a:p>
        </p:txBody>
      </p:sp>
      <p:grpSp>
        <p:nvGrpSpPr>
          <p:cNvPr id="33795" name="Group 4">
            <a:extLst>
              <a:ext uri="{FF2B5EF4-FFF2-40B4-BE49-F238E27FC236}">
                <a16:creationId xmlns:a16="http://schemas.microsoft.com/office/drawing/2014/main" id="{1960D60A-DF98-7A41-9AEB-07698D8D6852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724400"/>
            <a:ext cx="457200" cy="457200"/>
            <a:chOff x="1296" y="2976"/>
            <a:chExt cx="288" cy="306"/>
          </a:xfrm>
        </p:grpSpPr>
        <p:sp>
          <p:nvSpPr>
            <p:cNvPr id="33799" name="Oval 5">
              <a:extLst>
                <a:ext uri="{FF2B5EF4-FFF2-40B4-BE49-F238E27FC236}">
                  <a16:creationId xmlns:a16="http://schemas.microsoft.com/office/drawing/2014/main" id="{B76F4152-35FD-2848-B93C-22FCF19ED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7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00" name="Text Box 6">
              <a:extLst>
                <a:ext uri="{FF2B5EF4-FFF2-40B4-BE49-F238E27FC236}">
                  <a16:creationId xmlns:a16="http://schemas.microsoft.com/office/drawing/2014/main" id="{A2D8ED2D-F5CE-9342-B2C3-AE1F2A6B0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976"/>
              <a:ext cx="240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3C27E8CF-6B51-FE47-868C-1B73B9D5684A}"/>
              </a:ext>
            </a:extLst>
          </p:cNvPr>
          <p:cNvGrpSpPr>
            <a:grpSpLocks/>
          </p:cNvGrpSpPr>
          <p:nvPr/>
        </p:nvGrpSpPr>
        <p:grpSpPr bwMode="auto">
          <a:xfrm>
            <a:off x="5764213" y="4711700"/>
            <a:ext cx="457200" cy="457200"/>
            <a:chOff x="1296" y="2976"/>
            <a:chExt cx="288" cy="306"/>
          </a:xfrm>
        </p:grpSpPr>
        <p:sp>
          <p:nvSpPr>
            <p:cNvPr id="33797" name="Oval 11">
              <a:extLst>
                <a:ext uri="{FF2B5EF4-FFF2-40B4-BE49-F238E27FC236}">
                  <a16:creationId xmlns:a16="http://schemas.microsoft.com/office/drawing/2014/main" id="{251DA311-1AD3-BB45-97A2-E5AE4FD32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76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798" name="Text Box 12">
              <a:extLst>
                <a:ext uri="{FF2B5EF4-FFF2-40B4-BE49-F238E27FC236}">
                  <a16:creationId xmlns:a16="http://schemas.microsoft.com/office/drawing/2014/main" id="{7E2CE2B7-4C98-3A43-9560-C20E8DB1D7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976"/>
              <a:ext cx="240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/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36A4775B-7BB0-BD4E-90B7-342DBC4F3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Field Line Examples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C363EFC4-6CBE-8748-9670-6058C1C77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/>
              <a:t>(Qualitative)</a:t>
            </a:r>
          </a:p>
          <a:p>
            <a:pPr eaLnBrk="1" hangingPunct="1">
              <a:defRPr/>
            </a:pPr>
            <a:r>
              <a:rPr lang="en-US" altLang="en-US" dirty="0"/>
              <a:t>Point charge</a:t>
            </a:r>
          </a:p>
          <a:p>
            <a:pPr eaLnBrk="1" hangingPunct="1">
              <a:defRPr/>
            </a:pPr>
            <a:r>
              <a:rPr lang="en-US" altLang="en-US" dirty="0"/>
              <a:t>Uniform infinite wire</a:t>
            </a:r>
          </a:p>
          <a:p>
            <a:pPr eaLnBrk="1" hangingPunct="1">
              <a:defRPr/>
            </a:pPr>
            <a:r>
              <a:rPr lang="en-US" altLang="en-US" dirty="0"/>
              <a:t>Uniform infinite plane</a:t>
            </a:r>
          </a:p>
          <a:p>
            <a:pPr eaLnBrk="1" hangingPunct="1">
              <a:defRPr/>
            </a:pPr>
            <a:r>
              <a:rPr lang="en-US" altLang="en-US" dirty="0"/>
              <a:t>Uniform opposite infinite parallel planes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2EE023F-1CA9-FD48-800F-6FC7CA9907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Vector Fields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A5CA36E-8822-D345-A1A3-7000A735C6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pic>
        <p:nvPicPr>
          <p:cNvPr id="17411" name="Picture 4">
            <a:extLst>
              <a:ext uri="{FF2B5EF4-FFF2-40B4-BE49-F238E27FC236}">
                <a16:creationId xmlns:a16="http://schemas.microsoft.com/office/drawing/2014/main" id="{1D9B43A5-597A-CD4C-8B5F-B0BD23AAC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76400"/>
            <a:ext cx="5106988" cy="447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9ACB33F0-42E0-3649-BD57-A135F6F1E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Charge distributions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E0635106-90B0-044A-B925-4A7A52A25F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Often it is useful to approximate many discrete charged particles as a continuous distribution of charges (why?)</a:t>
            </a: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l</a:t>
            </a:r>
            <a:r>
              <a:rPr lang="en-US" altLang="en-US">
                <a:ea typeface="ＭＳ Ｐゴシック" panose="020B0600070205080204" pitchFamily="34" charset="-128"/>
              </a:rPr>
              <a:t> linear charge density (C/m)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 surface charge density (C/m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volume charge density (C/m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8416C12-CDA0-C74C-A3CA-5A7685CF2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Field Examples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75800B27-C151-A44B-9FC8-A30743F0A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/>
              <a:t>(Quantitative)</a:t>
            </a:r>
          </a:p>
          <a:p>
            <a:pPr eaLnBrk="1" hangingPunct="1">
              <a:defRPr/>
            </a:pPr>
            <a:r>
              <a:rPr lang="en-US" altLang="en-US" dirty="0"/>
              <a:t>Point charge</a:t>
            </a:r>
          </a:p>
          <a:p>
            <a:pPr eaLnBrk="1" hangingPunct="1">
              <a:defRPr/>
            </a:pPr>
            <a:r>
              <a:rPr lang="en-US" altLang="en-US" dirty="0"/>
              <a:t>Uniform infinite wire</a:t>
            </a:r>
          </a:p>
          <a:p>
            <a:pPr eaLnBrk="1" hangingPunct="1">
              <a:defRPr/>
            </a:pPr>
            <a:r>
              <a:rPr lang="en-US" altLang="en-US" dirty="0"/>
              <a:t>Uniform infinite plane</a:t>
            </a:r>
          </a:p>
          <a:p>
            <a:pPr eaLnBrk="1" hangingPunct="1">
              <a:defRPr/>
            </a:pPr>
            <a:r>
              <a:rPr lang="en-US" altLang="en-US" dirty="0"/>
              <a:t>Uniform opposite infinite parallel planes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DA9C0512-E79C-AF40-A3A9-B848AF70ED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Infinite Uniform Line of Charge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A6FA00E-E7F4-0E4D-9D71-3BD75A24DEFA}"/>
              </a:ext>
            </a:extLst>
          </p:cNvPr>
          <p:cNvCxnSpPr/>
          <p:nvPr/>
        </p:nvCxnSpPr>
        <p:spPr>
          <a:xfrm rot="5400000" flipH="1" flipV="1">
            <a:off x="76201" y="3733800"/>
            <a:ext cx="3352800" cy="31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B6032AC-1084-4847-BAF0-BA07744E0C6C}"/>
              </a:ext>
            </a:extLst>
          </p:cNvPr>
          <p:cNvCxnSpPr/>
          <p:nvPr/>
        </p:nvCxnSpPr>
        <p:spPr>
          <a:xfrm>
            <a:off x="1524000" y="3770313"/>
            <a:ext cx="3962400" cy="3175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6F985B56-8E5B-7944-8682-27F2277C1C77}"/>
              </a:ext>
            </a:extLst>
          </p:cNvPr>
          <p:cNvSpPr/>
          <p:nvPr/>
        </p:nvSpPr>
        <p:spPr>
          <a:xfrm>
            <a:off x="4724400" y="3733800"/>
            <a:ext cx="76200" cy="762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917" name="TextBox 11">
            <a:extLst>
              <a:ext uri="{FF2B5EF4-FFF2-40B4-BE49-F238E27FC236}">
                <a16:creationId xmlns:a16="http://schemas.microsoft.com/office/drawing/2014/main" id="{3829EB20-C0B0-DA40-A460-849ABEB1E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2098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38918" name="TextBox 13">
            <a:extLst>
              <a:ext uri="{FF2B5EF4-FFF2-40B4-BE49-F238E27FC236}">
                <a16:creationId xmlns:a16="http://schemas.microsoft.com/office/drawing/2014/main" id="{351EED9C-2720-B34C-B80D-EF1BEAE51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8100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34CB551C-2953-184B-8615-2B7D1EBB55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Infinite Uniform Plane of Charge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16D6A748-3B01-F949-BF9F-56E52A3D3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53D9CF3-0B05-984F-AAA1-72C7FC8C5D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Two Opposite Parallel Planes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7289D71D-1A8C-E447-A77A-F311F794B7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6FFCF374-B66C-524C-8C8D-1A7FF546C1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1990F378-85F5-DF4B-87A7-D1256C29C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fields are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Formulas for some fields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Visualizing using field lines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FBCD66CA-2736-C144-9C29-D27DBF31EC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Gravitational Field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58DF2F9-4007-5F42-B3BE-F6E1BEFBA8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2688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Permeates space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Created by a mass</a:t>
            </a:r>
          </a:p>
        </p:txBody>
      </p:sp>
      <p:sp>
        <p:nvSpPr>
          <p:cNvPr id="6148" name="Rectangle 6">
            <a:extLst>
              <a:ext uri="{FF2B5EF4-FFF2-40B4-BE49-F238E27FC236}">
                <a16:creationId xmlns:a16="http://schemas.microsoft.com/office/drawing/2014/main" id="{7347F1CD-9FA3-FC43-BBBC-2A6252319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49688"/>
            <a:ext cx="82296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/>
              <a:t>Unit = </a:t>
            </a:r>
            <a:r>
              <a:rPr lang="en-US" altLang="en-US">
                <a:solidFill>
                  <a:schemeClr val="accent2"/>
                </a:solidFill>
              </a:rPr>
              <a:t>N/kg = m/s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>
              <a:solidFill>
                <a:schemeClr val="accent2"/>
              </a:solidFill>
            </a:endParaRPr>
          </a:p>
        </p:txBody>
      </p:sp>
      <p:grpSp>
        <p:nvGrpSpPr>
          <p:cNvPr id="6149" name="Group 12">
            <a:extLst>
              <a:ext uri="{FF2B5EF4-FFF2-40B4-BE49-F238E27FC236}">
                <a16:creationId xmlns:a16="http://schemas.microsoft.com/office/drawing/2014/main" id="{A96D4819-AAF6-1949-B400-57B19D87605E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316288"/>
            <a:ext cx="8229600" cy="533400"/>
            <a:chOff x="288" y="1728"/>
            <a:chExt cx="5184" cy="336"/>
          </a:xfrm>
        </p:grpSpPr>
        <p:sp>
          <p:nvSpPr>
            <p:cNvPr id="19465" name="Rectangle 5">
              <a:extLst>
                <a:ext uri="{FF2B5EF4-FFF2-40B4-BE49-F238E27FC236}">
                  <a16:creationId xmlns:a16="http://schemas.microsoft.com/office/drawing/2014/main" id="{FB0C392E-B287-E548-8DE7-5E7B32BA3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28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Force per unit mass: </a:t>
              </a:r>
              <a:r>
                <a:rPr lang="en-US" altLang="en-US" i="1">
                  <a:solidFill>
                    <a:schemeClr val="accent2"/>
                  </a:solidFill>
                </a:rPr>
                <a:t>g</a:t>
              </a:r>
              <a:r>
                <a:rPr lang="en-US" altLang="en-US">
                  <a:solidFill>
                    <a:schemeClr val="accent2"/>
                  </a:solidFill>
                </a:rPr>
                <a:t> = </a:t>
              </a:r>
              <a:r>
                <a:rPr lang="en-US" altLang="en-US" i="1">
                  <a:solidFill>
                    <a:schemeClr val="accent2"/>
                  </a:solidFill>
                </a:rPr>
                <a:t>F</a:t>
              </a:r>
              <a:r>
                <a:rPr lang="en-US" altLang="en-US">
                  <a:solidFill>
                    <a:schemeClr val="accent2"/>
                  </a:solidFill>
                </a:rPr>
                <a:t>/</a:t>
              </a:r>
              <a:r>
                <a:rPr lang="en-US" altLang="en-US" i="1">
                  <a:solidFill>
                    <a:schemeClr val="accent2"/>
                  </a:solidFill>
                </a:rPr>
                <a:t>m</a:t>
              </a:r>
              <a:endParaRPr lang="en-US" altLang="en-US"/>
            </a:p>
          </p:txBody>
        </p:sp>
        <p:sp>
          <p:nvSpPr>
            <p:cNvPr id="19466" name="Line 7">
              <a:extLst>
                <a:ext uri="{FF2B5EF4-FFF2-40B4-BE49-F238E27FC236}">
                  <a16:creationId xmlns:a16="http://schemas.microsoft.com/office/drawing/2014/main" id="{84456D8E-1FAC-A64E-8C14-65A5D33A74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0" y="1802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Line 8">
              <a:extLst>
                <a:ext uri="{FF2B5EF4-FFF2-40B4-BE49-F238E27FC236}">
                  <a16:creationId xmlns:a16="http://schemas.microsoft.com/office/drawing/2014/main" id="{D15F7811-372D-9F4B-BCA3-D2C6AE9B4B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6" y="1750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0" name="Group 11">
            <a:extLst>
              <a:ext uri="{FF2B5EF4-FFF2-40B4-BE49-F238E27FC236}">
                <a16:creationId xmlns:a16="http://schemas.microsoft.com/office/drawing/2014/main" id="{A7B58D96-2EC3-9B42-9604-E5B37F2AA22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782888"/>
            <a:ext cx="8229600" cy="533400"/>
            <a:chOff x="288" y="1392"/>
            <a:chExt cx="5184" cy="336"/>
          </a:xfrm>
        </p:grpSpPr>
        <p:sp>
          <p:nvSpPr>
            <p:cNvPr id="19462" name="Rectangle 4">
              <a:extLst>
                <a:ext uri="{FF2B5EF4-FFF2-40B4-BE49-F238E27FC236}">
                  <a16:creationId xmlns:a16="http://schemas.microsoft.com/office/drawing/2014/main" id="{9D1561B3-608F-544F-AA42-52CE744C8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392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Acts on </a:t>
              </a:r>
              <a:r>
                <a:rPr lang="en-US" altLang="en-US">
                  <a:solidFill>
                    <a:schemeClr val="accent2"/>
                  </a:solidFill>
                </a:rPr>
                <a:t>other</a:t>
              </a:r>
              <a:r>
                <a:rPr lang="en-US" altLang="en-US"/>
                <a:t> massive objects: </a:t>
              </a:r>
              <a:r>
                <a:rPr lang="en-US" altLang="en-US" i="1">
                  <a:solidFill>
                    <a:schemeClr val="accent2"/>
                  </a:solidFill>
                </a:rPr>
                <a:t>F</a:t>
              </a:r>
              <a:r>
                <a:rPr lang="en-US" altLang="en-US">
                  <a:solidFill>
                    <a:schemeClr val="accent2"/>
                  </a:solidFill>
                </a:rPr>
                <a:t> = </a:t>
              </a:r>
              <a:r>
                <a:rPr lang="en-US" altLang="en-US" i="1">
                  <a:solidFill>
                    <a:schemeClr val="accent2"/>
                  </a:solidFill>
                </a:rPr>
                <a:t>mg</a:t>
              </a:r>
              <a:endParaRPr lang="en-US" altLang="en-US"/>
            </a:p>
          </p:txBody>
        </p:sp>
        <p:sp>
          <p:nvSpPr>
            <p:cNvPr id="19463" name="Line 9">
              <a:extLst>
                <a:ext uri="{FF2B5EF4-FFF2-40B4-BE49-F238E27FC236}">
                  <a16:creationId xmlns:a16="http://schemas.microsoft.com/office/drawing/2014/main" id="{BF19D1A9-0FC9-8E41-B4CA-A4009AC66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4" y="1414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4" name="Line 10">
              <a:extLst>
                <a:ext uri="{FF2B5EF4-FFF2-40B4-BE49-F238E27FC236}">
                  <a16:creationId xmlns:a16="http://schemas.microsoft.com/office/drawing/2014/main" id="{331130F1-D588-F54D-9F4A-9ADE3E2759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2" y="1466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B562826A-7C49-5F4B-A28A-6B7DE3D6D6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Electric Field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29B6811-6E69-704C-A3D4-CEC1938B3F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1196975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Permeates space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Created by an electric charge</a:t>
            </a:r>
          </a:p>
        </p:txBody>
      </p:sp>
      <p:sp>
        <p:nvSpPr>
          <p:cNvPr id="5124" name="Rectangle 6">
            <a:extLst>
              <a:ext uri="{FF2B5EF4-FFF2-40B4-BE49-F238E27FC236}">
                <a16:creationId xmlns:a16="http://schemas.microsoft.com/office/drawing/2014/main" id="{59747BEE-EFDC-A948-8576-BED8E28EF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78288"/>
            <a:ext cx="82296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/>
              <a:t>Unit = </a:t>
            </a:r>
            <a:r>
              <a:rPr lang="en-US" altLang="en-US">
                <a:solidFill>
                  <a:schemeClr val="accent2"/>
                </a:solidFill>
              </a:rPr>
              <a:t>N/C</a:t>
            </a:r>
          </a:p>
        </p:txBody>
      </p:sp>
      <p:grpSp>
        <p:nvGrpSpPr>
          <p:cNvPr id="5125" name="Group 13">
            <a:extLst>
              <a:ext uri="{FF2B5EF4-FFF2-40B4-BE49-F238E27FC236}">
                <a16:creationId xmlns:a16="http://schemas.microsoft.com/office/drawing/2014/main" id="{5E6BFEE1-7F00-D142-BACD-47798DA6C2E6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468688"/>
            <a:ext cx="8229600" cy="533400"/>
            <a:chOff x="288" y="1728"/>
            <a:chExt cx="5184" cy="336"/>
          </a:xfrm>
        </p:grpSpPr>
        <p:sp>
          <p:nvSpPr>
            <p:cNvPr id="20489" name="Rectangle 5">
              <a:extLst>
                <a:ext uri="{FF2B5EF4-FFF2-40B4-BE49-F238E27FC236}">
                  <a16:creationId xmlns:a16="http://schemas.microsoft.com/office/drawing/2014/main" id="{032E2477-FFFE-EA4B-83E0-775DB3559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28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Force per unit charge: </a:t>
              </a:r>
              <a:r>
                <a:rPr lang="en-US" altLang="en-US" i="1">
                  <a:solidFill>
                    <a:schemeClr val="accent2"/>
                  </a:solidFill>
                </a:rPr>
                <a:t>E</a:t>
              </a:r>
              <a:r>
                <a:rPr lang="en-US" altLang="en-US">
                  <a:solidFill>
                    <a:schemeClr val="accent2"/>
                  </a:solidFill>
                </a:rPr>
                <a:t> = </a:t>
              </a:r>
              <a:r>
                <a:rPr lang="en-US" altLang="en-US" i="1">
                  <a:solidFill>
                    <a:schemeClr val="accent2"/>
                  </a:solidFill>
                </a:rPr>
                <a:t>F</a:t>
              </a:r>
              <a:r>
                <a:rPr lang="en-US" altLang="en-US">
                  <a:solidFill>
                    <a:schemeClr val="accent2"/>
                  </a:solidFill>
                </a:rPr>
                <a:t>/</a:t>
              </a:r>
              <a:r>
                <a:rPr lang="en-US" altLang="en-US" i="1">
                  <a:solidFill>
                    <a:schemeClr val="accent2"/>
                  </a:solidFill>
                </a:rPr>
                <a:t>q</a:t>
              </a:r>
              <a:endParaRPr lang="en-US" altLang="en-US"/>
            </a:p>
          </p:txBody>
        </p:sp>
        <p:sp>
          <p:nvSpPr>
            <p:cNvPr id="20490" name="Line 8">
              <a:extLst>
                <a:ext uri="{FF2B5EF4-FFF2-40B4-BE49-F238E27FC236}">
                  <a16:creationId xmlns:a16="http://schemas.microsoft.com/office/drawing/2014/main" id="{E5DD6803-3A0B-7B4D-AC64-97079CC85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0" y="1760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9">
              <a:extLst>
                <a:ext uri="{FF2B5EF4-FFF2-40B4-BE49-F238E27FC236}">
                  <a16:creationId xmlns:a16="http://schemas.microsoft.com/office/drawing/2014/main" id="{63C73789-2310-904F-A9C8-B954E355C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4" y="1762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26" name="Group 12">
            <a:extLst>
              <a:ext uri="{FF2B5EF4-FFF2-40B4-BE49-F238E27FC236}">
                <a16:creationId xmlns:a16="http://schemas.microsoft.com/office/drawing/2014/main" id="{CDE9F0A0-EBD8-0143-AFBC-3A920C2B9E7C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859088"/>
            <a:ext cx="8229600" cy="533400"/>
            <a:chOff x="288" y="1392"/>
            <a:chExt cx="5184" cy="336"/>
          </a:xfrm>
        </p:grpSpPr>
        <p:sp>
          <p:nvSpPr>
            <p:cNvPr id="20486" name="Rectangle 4">
              <a:extLst>
                <a:ext uri="{FF2B5EF4-FFF2-40B4-BE49-F238E27FC236}">
                  <a16:creationId xmlns:a16="http://schemas.microsoft.com/office/drawing/2014/main" id="{F509804A-934F-694A-AECA-377C3264D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392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Acts on </a:t>
              </a:r>
              <a:r>
                <a:rPr lang="en-US" altLang="en-US">
                  <a:solidFill>
                    <a:schemeClr val="accent2"/>
                  </a:solidFill>
                </a:rPr>
                <a:t>other</a:t>
              </a:r>
              <a:r>
                <a:rPr lang="en-US" altLang="en-US"/>
                <a:t> charged objects: </a:t>
              </a:r>
              <a:r>
                <a:rPr lang="en-US" altLang="en-US" i="1">
                  <a:solidFill>
                    <a:schemeClr val="accent2"/>
                  </a:solidFill>
                </a:rPr>
                <a:t>F</a:t>
              </a:r>
              <a:r>
                <a:rPr lang="en-US" altLang="en-US">
                  <a:solidFill>
                    <a:schemeClr val="accent2"/>
                  </a:solidFill>
                </a:rPr>
                <a:t> = </a:t>
              </a:r>
              <a:r>
                <a:rPr lang="en-US" altLang="en-US" i="1">
                  <a:solidFill>
                    <a:schemeClr val="accent2"/>
                  </a:solidFill>
                </a:rPr>
                <a:t>qE</a:t>
              </a:r>
              <a:endParaRPr lang="en-US" altLang="en-US"/>
            </a:p>
          </p:txBody>
        </p:sp>
        <p:sp>
          <p:nvSpPr>
            <p:cNvPr id="20487" name="Line 10">
              <a:extLst>
                <a:ext uri="{FF2B5EF4-FFF2-40B4-BE49-F238E27FC236}">
                  <a16:creationId xmlns:a16="http://schemas.microsoft.com/office/drawing/2014/main" id="{72BF2427-94A6-454E-827F-B211FDABE6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1424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Line 11">
              <a:extLst>
                <a:ext uri="{FF2B5EF4-FFF2-40B4-BE49-F238E27FC236}">
                  <a16:creationId xmlns:a16="http://schemas.microsoft.com/office/drawing/2014/main" id="{1D657CC9-295E-7643-8365-C23C2585A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8" y="1424"/>
              <a:ext cx="14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83CADB0A-8DF9-D143-A53C-3A6201CF12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Fields affect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other</a:t>
            </a:r>
            <a:r>
              <a:rPr lang="en-US" altLang="en-US">
                <a:ea typeface="ＭＳ Ｐゴシック" panose="020B0600070205080204" pitchFamily="34" charset="-128"/>
              </a:rPr>
              <a:t> objects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FF43610A-2666-F546-A298-C199408146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charged particle is not affected by its own electric field.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massive particle is not affected by its own gravitational field.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B04254E-1092-F840-B742-721DC32EA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Electric field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80C2893-4619-BA46-AE94-307873546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n-cs"/>
              </a:rPr>
              <a:t>Direction is the direction of the force exerted on a </a:t>
            </a:r>
            <a:r>
              <a:rPr lang="en-US">
                <a:solidFill>
                  <a:schemeClr val="accent2"/>
                </a:solidFill>
                <a:cs typeface="+mn-cs"/>
              </a:rPr>
              <a:t>positive</a:t>
            </a:r>
            <a:r>
              <a:rPr lang="en-US">
                <a:cs typeface="+mn-cs"/>
              </a:rPr>
              <a:t> charge</a:t>
            </a:r>
          </a:p>
          <a:p>
            <a:pPr eaLnBrk="1" hangingPunct="1">
              <a:defRPr/>
            </a:pPr>
            <a:r>
              <a:rPr lang="en-US">
                <a:cs typeface="+mn-cs"/>
              </a:rPr>
              <a:t>Vector arrows point </a:t>
            </a:r>
            <a:r>
              <a:rPr lang="en-US">
                <a:solidFill>
                  <a:schemeClr val="accent2"/>
                </a:solidFill>
                <a:cs typeface="+mn-cs"/>
              </a:rPr>
              <a:t>away from positive</a:t>
            </a:r>
            <a:r>
              <a:rPr lang="en-US">
                <a:cs typeface="+mn-cs"/>
              </a:rPr>
              <a:t> charges and </a:t>
            </a:r>
            <a:r>
              <a:rPr lang="en-US">
                <a:solidFill>
                  <a:schemeClr val="accent2"/>
                </a:solidFill>
                <a:cs typeface="+mn-cs"/>
              </a:rPr>
              <a:t>toward negative</a:t>
            </a:r>
            <a:r>
              <a:rPr lang="en-US">
                <a:cs typeface="+mn-cs"/>
              </a:rPr>
              <a:t> charges</a:t>
            </a:r>
          </a:p>
          <a:p>
            <a:pPr eaLnBrk="1" hangingPunct="1">
              <a:defRPr/>
            </a:pPr>
            <a:r>
              <a:rPr lang="en-US">
                <a:cs typeface="+mn-cs"/>
              </a:rPr>
              <a:t>Magnitude is the force in N on a </a:t>
            </a:r>
            <a:r>
              <a:rPr lang="en-US">
                <a:solidFill>
                  <a:schemeClr val="accent2"/>
                </a:solidFill>
                <a:cs typeface="+mn-cs"/>
              </a:rPr>
              <a:t>+1 C</a:t>
            </a:r>
            <a:r>
              <a:rPr lang="en-US">
                <a:cs typeface="+mn-cs"/>
              </a:rPr>
              <a:t> charge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24A5C31B-9347-0748-9867-B8E657EEDC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Coulomb’s Law</a:t>
            </a:r>
          </a:p>
        </p:txBody>
      </p:sp>
      <p:grpSp>
        <p:nvGrpSpPr>
          <p:cNvPr id="23554" name="Group 45">
            <a:extLst>
              <a:ext uri="{FF2B5EF4-FFF2-40B4-BE49-F238E27FC236}">
                <a16:creationId xmlns:a16="http://schemas.microsoft.com/office/drawing/2014/main" id="{61AE3657-E67D-2E47-98A8-ED9F70669276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5486400"/>
            <a:ext cx="8153400" cy="609600"/>
            <a:chOff x="432" y="3456"/>
            <a:chExt cx="5136" cy="384"/>
          </a:xfrm>
        </p:grpSpPr>
        <p:sp>
          <p:nvSpPr>
            <p:cNvPr id="23590" name="Rectangle 8">
              <a:extLst>
                <a:ext uri="{FF2B5EF4-FFF2-40B4-BE49-F238E27FC236}">
                  <a16:creationId xmlns:a16="http://schemas.microsoft.com/office/drawing/2014/main" id="{C3699AE5-3CED-9340-B36F-1F4BCBE6E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456"/>
              <a:ext cx="51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i="1">
                  <a:solidFill>
                    <a:srgbClr val="C00000"/>
                  </a:solidFill>
                </a:rPr>
                <a:t>r</a:t>
              </a:r>
              <a:r>
                <a:rPr lang="en-US" altLang="en-US"/>
                <a:t> = vector from source to “test” particle 0 </a:t>
              </a:r>
            </a:p>
          </p:txBody>
        </p:sp>
        <p:sp>
          <p:nvSpPr>
            <p:cNvPr id="23591" name="Line 30">
              <a:extLst>
                <a:ext uri="{FF2B5EF4-FFF2-40B4-BE49-F238E27FC236}">
                  <a16:creationId xmlns:a16="http://schemas.microsoft.com/office/drawing/2014/main" id="{D904E2AA-C889-0C4C-8580-B4A879A979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" y="3552"/>
              <a:ext cx="11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55" name="Group 38">
            <a:extLst>
              <a:ext uri="{FF2B5EF4-FFF2-40B4-BE49-F238E27FC236}">
                <a16:creationId xmlns:a16="http://schemas.microsoft.com/office/drawing/2014/main" id="{6261DFB8-6CDE-3F48-B518-7F41EEA1335F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953000"/>
            <a:ext cx="8153400" cy="609600"/>
            <a:chOff x="384" y="2496"/>
            <a:chExt cx="5136" cy="384"/>
          </a:xfrm>
        </p:grpSpPr>
        <p:sp>
          <p:nvSpPr>
            <p:cNvPr id="23588" name="Rectangle 5">
              <a:extLst>
                <a:ext uri="{FF2B5EF4-FFF2-40B4-BE49-F238E27FC236}">
                  <a16:creationId xmlns:a16="http://schemas.microsoft.com/office/drawing/2014/main" id="{0C9A80AF-0401-6144-9819-ECB01EE8B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496"/>
              <a:ext cx="51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i="1">
                  <a:solidFill>
                    <a:srgbClr val="C00000"/>
                  </a:solidFill>
                </a:rPr>
                <a:t>F</a:t>
              </a:r>
              <a:r>
                <a:rPr lang="en-US" altLang="en-US"/>
                <a:t> = force on particle 0 from source</a:t>
              </a:r>
            </a:p>
          </p:txBody>
        </p:sp>
        <p:sp>
          <p:nvSpPr>
            <p:cNvPr id="23589" name="Line 35">
              <a:extLst>
                <a:ext uri="{FF2B5EF4-FFF2-40B4-BE49-F238E27FC236}">
                  <a16:creationId xmlns:a16="http://schemas.microsoft.com/office/drawing/2014/main" id="{F0E70A0C-2278-9640-A93A-54147104E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544"/>
              <a:ext cx="11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56" name="Group 37">
            <a:extLst>
              <a:ext uri="{FF2B5EF4-FFF2-40B4-BE49-F238E27FC236}">
                <a16:creationId xmlns:a16="http://schemas.microsoft.com/office/drawing/2014/main" id="{3D4BF134-F639-8840-92C3-3091D15110A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505200"/>
            <a:ext cx="2895600" cy="1219200"/>
            <a:chOff x="1968" y="1248"/>
            <a:chExt cx="1824" cy="768"/>
          </a:xfrm>
        </p:grpSpPr>
        <p:grpSp>
          <p:nvGrpSpPr>
            <p:cNvPr id="23572" name="Group 32">
              <a:extLst>
                <a:ext uri="{FF2B5EF4-FFF2-40B4-BE49-F238E27FC236}">
                  <a16:creationId xmlns:a16="http://schemas.microsoft.com/office/drawing/2014/main" id="{F6804B22-C477-5C41-81AC-106DA9D675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48"/>
              <a:ext cx="1824" cy="768"/>
              <a:chOff x="1824" y="1584"/>
              <a:chExt cx="1824" cy="768"/>
            </a:xfrm>
          </p:grpSpPr>
          <p:grpSp>
            <p:nvGrpSpPr>
              <p:cNvPr id="23574" name="Group 28">
                <a:extLst>
                  <a:ext uri="{FF2B5EF4-FFF2-40B4-BE49-F238E27FC236}">
                    <a16:creationId xmlns:a16="http://schemas.microsoft.com/office/drawing/2014/main" id="{20F788CB-46EB-C64D-BB65-135E87A7C5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2" y="1584"/>
                <a:ext cx="576" cy="768"/>
                <a:chOff x="3024" y="1152"/>
                <a:chExt cx="576" cy="768"/>
              </a:xfrm>
            </p:grpSpPr>
            <p:sp>
              <p:nvSpPr>
                <p:cNvPr id="23585" name="Rectangle 6">
                  <a:extLst>
                    <a:ext uri="{FF2B5EF4-FFF2-40B4-BE49-F238E27FC236}">
                      <a16:creationId xmlns:a16="http://schemas.microsoft.com/office/drawing/2014/main" id="{9CB79742-FC08-C943-AB9F-A10F960CAA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1152"/>
                  <a:ext cx="576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buFontTx/>
                    <a:buNone/>
                  </a:pPr>
                  <a:r>
                    <a:rPr lang="en-US" altLang="en-US" i="1">
                      <a:solidFill>
                        <a:srgbClr val="9E2800"/>
                      </a:solidFill>
                    </a:rPr>
                    <a:t>qq</a:t>
                  </a:r>
                  <a:r>
                    <a:rPr lang="en-US" altLang="en-US" baseline="-25000">
                      <a:solidFill>
                        <a:srgbClr val="9E2800"/>
                      </a:solidFill>
                    </a:rPr>
                    <a:t>0</a:t>
                  </a:r>
                  <a:endParaRPr lang="en-US" altLang="en-US">
                    <a:solidFill>
                      <a:srgbClr val="9E2800"/>
                    </a:solidFill>
                  </a:endParaRPr>
                </a:p>
              </p:txBody>
            </p:sp>
            <p:sp>
              <p:nvSpPr>
                <p:cNvPr id="23586" name="Rectangle 7">
                  <a:extLst>
                    <a:ext uri="{FF2B5EF4-FFF2-40B4-BE49-F238E27FC236}">
                      <a16:creationId xmlns:a16="http://schemas.microsoft.com/office/drawing/2014/main" id="{FF41DFDA-8207-3B43-83A9-B6A2FD8CD1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20" y="1584"/>
                  <a:ext cx="384" cy="3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buFontTx/>
                    <a:buNone/>
                  </a:pPr>
                  <a:r>
                    <a:rPr lang="en-US" altLang="en-US" i="1">
                      <a:solidFill>
                        <a:srgbClr val="9E2800"/>
                      </a:solidFill>
                    </a:rPr>
                    <a:t>r</a:t>
                  </a:r>
                  <a:r>
                    <a:rPr lang="en-US" altLang="en-US" baseline="30000">
                      <a:solidFill>
                        <a:srgbClr val="9E2800"/>
                      </a:solidFill>
                    </a:rPr>
                    <a:t>2</a:t>
                  </a:r>
                  <a:endParaRPr lang="en-US" altLang="en-US">
                    <a:solidFill>
                      <a:srgbClr val="9E2800"/>
                    </a:solidFill>
                  </a:endParaRPr>
                </a:p>
              </p:txBody>
            </p:sp>
            <p:sp>
              <p:nvSpPr>
                <p:cNvPr id="23587" name="Line 12">
                  <a:extLst>
                    <a:ext uri="{FF2B5EF4-FFF2-40B4-BE49-F238E27FC236}">
                      <a16:creationId xmlns:a16="http://schemas.microsoft.com/office/drawing/2014/main" id="{B4ADE4DC-12C4-7B44-BCA9-9DC9ABF458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84" y="1536"/>
                  <a:ext cx="456" cy="0"/>
                </a:xfrm>
                <a:prstGeom prst="line">
                  <a:avLst/>
                </a:prstGeom>
                <a:noFill/>
                <a:ln w="28575">
                  <a:solidFill>
                    <a:srgbClr val="9E28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575" name="Group 26">
                <a:extLst>
                  <a:ext uri="{FF2B5EF4-FFF2-40B4-BE49-F238E27FC236}">
                    <a16:creationId xmlns:a16="http://schemas.microsoft.com/office/drawing/2014/main" id="{8F4D57C4-A0D1-4D4D-B6EE-AC1D78179D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8" y="1824"/>
                <a:ext cx="240" cy="288"/>
                <a:chOff x="4032" y="1200"/>
                <a:chExt cx="240" cy="288"/>
              </a:xfrm>
            </p:grpSpPr>
            <p:sp>
              <p:nvSpPr>
                <p:cNvPr id="23581" name="Rectangle 21">
                  <a:extLst>
                    <a:ext uri="{FF2B5EF4-FFF2-40B4-BE49-F238E27FC236}">
                      <a16:creationId xmlns:a16="http://schemas.microsoft.com/office/drawing/2014/main" id="{51E9F01D-DF79-9844-AC67-726AD6F355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2" y="1200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buFontTx/>
                    <a:buNone/>
                  </a:pPr>
                  <a:r>
                    <a:rPr lang="en-US" altLang="en-US" i="1">
                      <a:solidFill>
                        <a:srgbClr val="9E2800"/>
                      </a:solidFill>
                    </a:rPr>
                    <a:t>r</a:t>
                  </a:r>
                  <a:endParaRPr lang="en-US" altLang="en-US">
                    <a:solidFill>
                      <a:srgbClr val="9E2800"/>
                    </a:solidFill>
                  </a:endParaRPr>
                </a:p>
              </p:txBody>
            </p:sp>
            <p:grpSp>
              <p:nvGrpSpPr>
                <p:cNvPr id="23582" name="Group 25">
                  <a:extLst>
                    <a:ext uri="{FF2B5EF4-FFF2-40B4-BE49-F238E27FC236}">
                      <a16:creationId xmlns:a16="http://schemas.microsoft.com/office/drawing/2014/main" id="{13AA5900-57C5-EF4A-AE18-723554CF10C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24" y="1246"/>
                  <a:ext cx="108" cy="48"/>
                  <a:chOff x="4124" y="1246"/>
                  <a:chExt cx="108" cy="48"/>
                </a:xfrm>
              </p:grpSpPr>
              <p:sp>
                <p:nvSpPr>
                  <p:cNvPr id="23583" name="Line 22">
                    <a:extLst>
                      <a:ext uri="{FF2B5EF4-FFF2-40B4-BE49-F238E27FC236}">
                        <a16:creationId xmlns:a16="http://schemas.microsoft.com/office/drawing/2014/main" id="{65EBA4E1-AF00-D84A-93B6-817A2165296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24" y="1246"/>
                    <a:ext cx="56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9E28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584" name="Line 24">
                    <a:extLst>
                      <a:ext uri="{FF2B5EF4-FFF2-40B4-BE49-F238E27FC236}">
                        <a16:creationId xmlns:a16="http://schemas.microsoft.com/office/drawing/2014/main" id="{92AFB1DF-A2E9-4842-8776-13B33DB5A10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176" y="1246"/>
                    <a:ext cx="56" cy="48"/>
                  </a:xfrm>
                  <a:prstGeom prst="line">
                    <a:avLst/>
                  </a:prstGeom>
                  <a:noFill/>
                  <a:ln w="19050">
                    <a:solidFill>
                      <a:srgbClr val="9E28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3576" name="Group 29">
                <a:extLst>
                  <a:ext uri="{FF2B5EF4-FFF2-40B4-BE49-F238E27FC236}">
                    <a16:creationId xmlns:a16="http://schemas.microsoft.com/office/drawing/2014/main" id="{0CD3ED80-1280-3647-BB56-3FE47CB3BD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56" y="1632"/>
                <a:ext cx="672" cy="720"/>
                <a:chOff x="3648" y="1632"/>
                <a:chExt cx="672" cy="720"/>
              </a:xfrm>
            </p:grpSpPr>
            <p:sp>
              <p:nvSpPr>
                <p:cNvPr id="23578" name="Rectangle 19">
                  <a:extLst>
                    <a:ext uri="{FF2B5EF4-FFF2-40B4-BE49-F238E27FC236}">
                      <a16:creationId xmlns:a16="http://schemas.microsoft.com/office/drawing/2014/main" id="{040DA610-F779-4D41-9032-26E33D6F20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1968"/>
                  <a:ext cx="67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buFontTx/>
                    <a:buNone/>
                  </a:pPr>
                  <a:r>
                    <a:rPr lang="en-US" altLang="en-US">
                      <a:solidFill>
                        <a:srgbClr val="9E2800"/>
                      </a:solidFill>
                    </a:rPr>
                    <a:t>4</a:t>
                  </a:r>
                  <a:r>
                    <a:rPr lang="en-US" altLang="en-US" i="1">
                      <a:solidFill>
                        <a:srgbClr val="9E2800"/>
                      </a:solidFill>
                      <a:latin typeface="Symbol" pitchFamily="2" charset="2"/>
                    </a:rPr>
                    <a:t>pe</a:t>
                  </a:r>
                  <a:r>
                    <a:rPr lang="en-US" altLang="en-US" baseline="-25000">
                      <a:solidFill>
                        <a:srgbClr val="9E2800"/>
                      </a:solidFill>
                    </a:rPr>
                    <a:t>0</a:t>
                  </a:r>
                  <a:endParaRPr lang="en-US" altLang="en-US">
                    <a:solidFill>
                      <a:srgbClr val="9E2800"/>
                    </a:solidFill>
                  </a:endParaRPr>
                </a:p>
              </p:txBody>
            </p:sp>
            <p:sp>
              <p:nvSpPr>
                <p:cNvPr id="23579" name="Rectangle 20">
                  <a:extLst>
                    <a:ext uri="{FF2B5EF4-FFF2-40B4-BE49-F238E27FC236}">
                      <a16:creationId xmlns:a16="http://schemas.microsoft.com/office/drawing/2014/main" id="{C8B7EA9C-A9EA-7642-BA4C-7DB944C88D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0" y="1632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  <a:buFontTx/>
                    <a:buNone/>
                  </a:pPr>
                  <a:r>
                    <a:rPr lang="en-US" altLang="en-US">
                      <a:solidFill>
                        <a:srgbClr val="9E2800"/>
                      </a:solidFill>
                    </a:rPr>
                    <a:t>1</a:t>
                  </a:r>
                </a:p>
              </p:txBody>
            </p:sp>
            <p:sp>
              <p:nvSpPr>
                <p:cNvPr id="23580" name="Line 27">
                  <a:extLst>
                    <a:ext uri="{FF2B5EF4-FFF2-40B4-BE49-F238E27FC236}">
                      <a16:creationId xmlns:a16="http://schemas.microsoft.com/office/drawing/2014/main" id="{AEB7BA67-284D-574B-AC8A-1BB164C693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56" y="1968"/>
                  <a:ext cx="456" cy="0"/>
                </a:xfrm>
                <a:prstGeom prst="line">
                  <a:avLst/>
                </a:prstGeom>
                <a:noFill/>
                <a:ln w="28575">
                  <a:solidFill>
                    <a:srgbClr val="9E28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3577" name="Rectangle 31">
                <a:extLst>
                  <a:ext uri="{FF2B5EF4-FFF2-40B4-BE49-F238E27FC236}">
                    <a16:creationId xmlns:a16="http://schemas.microsoft.com/office/drawing/2014/main" id="{74D18B03-B319-1F4E-A227-A193BA0C0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824"/>
                <a:ext cx="528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i="1">
                    <a:solidFill>
                      <a:srgbClr val="9E2800"/>
                    </a:solidFill>
                  </a:rPr>
                  <a:t>F </a:t>
                </a:r>
                <a:r>
                  <a:rPr lang="en-US" altLang="en-US">
                    <a:solidFill>
                      <a:srgbClr val="9E2800"/>
                    </a:solidFill>
                  </a:rPr>
                  <a:t>= </a:t>
                </a:r>
              </a:p>
            </p:txBody>
          </p:sp>
        </p:grpSp>
        <p:sp>
          <p:nvSpPr>
            <p:cNvPr id="23573" name="Line 36">
              <a:extLst>
                <a:ext uri="{FF2B5EF4-FFF2-40B4-BE49-F238E27FC236}">
                  <a16:creationId xmlns:a16="http://schemas.microsoft.com/office/drawing/2014/main" id="{73C4E71D-F982-4348-A707-5C02177DC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2" y="1512"/>
              <a:ext cx="118" cy="0"/>
            </a:xfrm>
            <a:prstGeom prst="line">
              <a:avLst/>
            </a:prstGeom>
            <a:noFill/>
            <a:ln w="25400">
              <a:solidFill>
                <a:srgbClr val="9E28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57" name="Group 48">
            <a:extLst>
              <a:ext uri="{FF2B5EF4-FFF2-40B4-BE49-F238E27FC236}">
                <a16:creationId xmlns:a16="http://schemas.microsoft.com/office/drawing/2014/main" id="{47DB86B9-CD01-9A44-AC56-F4F7C942BD0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524000"/>
            <a:ext cx="4876800" cy="1782763"/>
            <a:chOff x="1584" y="1200"/>
            <a:chExt cx="3072" cy="1123"/>
          </a:xfrm>
        </p:grpSpPr>
        <p:sp>
          <p:nvSpPr>
            <p:cNvPr id="23564" name="Oval 39">
              <a:extLst>
                <a:ext uri="{FF2B5EF4-FFF2-40B4-BE49-F238E27FC236}">
                  <a16:creationId xmlns:a16="http://schemas.microsoft.com/office/drawing/2014/main" id="{4D57B0C1-5BB6-924E-9056-1C2239B95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872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3565" name="Oval 40">
              <a:extLst>
                <a:ext uri="{FF2B5EF4-FFF2-40B4-BE49-F238E27FC236}">
                  <a16:creationId xmlns:a16="http://schemas.microsoft.com/office/drawing/2014/main" id="{EEABB792-765F-BF49-9ED0-496FBCE40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1200"/>
              <a:ext cx="144" cy="144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3566" name="Line 41">
              <a:extLst>
                <a:ext uri="{FF2B5EF4-FFF2-40B4-BE49-F238E27FC236}">
                  <a16:creationId xmlns:a16="http://schemas.microsoft.com/office/drawing/2014/main" id="{509826D0-526C-704E-8C89-029F0BB170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275"/>
              <a:ext cx="2705" cy="69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Text Box 42">
              <a:extLst>
                <a:ext uri="{FF2B5EF4-FFF2-40B4-BE49-F238E27FC236}">
                  <a16:creationId xmlns:a16="http://schemas.microsoft.com/office/drawing/2014/main" id="{588B0636-1E64-C649-8D57-F0B720293B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996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i="1">
                  <a:solidFill>
                    <a:schemeClr val="tx1"/>
                  </a:solidFill>
                </a:rPr>
                <a:t>q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3568" name="Rectangle 43">
              <a:extLst>
                <a:ext uri="{FF2B5EF4-FFF2-40B4-BE49-F238E27FC236}">
                  <a16:creationId xmlns:a16="http://schemas.microsoft.com/office/drawing/2014/main" id="{0929F1D5-6ABA-F448-9EA7-66360FB97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96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i="1">
                  <a:solidFill>
                    <a:schemeClr val="tx1"/>
                  </a:solidFill>
                </a:rPr>
                <a:t>q</a:t>
              </a:r>
              <a:r>
                <a:rPr lang="en-US" altLang="en-US" sz="2800" baseline="-25000">
                  <a:solidFill>
                    <a:schemeClr val="tx1"/>
                  </a:solidFill>
                </a:rPr>
                <a:t>0</a:t>
              </a:r>
              <a:endParaRPr lang="en-US" altLang="en-US" sz="2800" i="1">
                <a:solidFill>
                  <a:schemeClr val="tx1"/>
                </a:solidFill>
              </a:endParaRPr>
            </a:p>
          </p:txBody>
        </p:sp>
        <p:grpSp>
          <p:nvGrpSpPr>
            <p:cNvPr id="23569" name="Group 47">
              <a:extLst>
                <a:ext uri="{FF2B5EF4-FFF2-40B4-BE49-F238E27FC236}">
                  <a16:creationId xmlns:a16="http://schemas.microsoft.com/office/drawing/2014/main" id="{46DC3E74-7359-E746-9CDD-C0CEC7BD88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4" y="1392"/>
              <a:ext cx="192" cy="327"/>
              <a:chOff x="2496" y="1056"/>
              <a:chExt cx="192" cy="327"/>
            </a:xfrm>
          </p:grpSpPr>
          <p:sp>
            <p:nvSpPr>
              <p:cNvPr id="23570" name="Rectangle 44">
                <a:extLst>
                  <a:ext uri="{FF2B5EF4-FFF2-40B4-BE49-F238E27FC236}">
                    <a16:creationId xmlns:a16="http://schemas.microsoft.com/office/drawing/2014/main" id="{47614B0D-F7BC-D340-AF16-FD53B1433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056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i="1">
                    <a:solidFill>
                      <a:schemeClr val="hlink"/>
                    </a:solidFill>
                  </a:rPr>
                  <a:t>r</a:t>
                </a:r>
              </a:p>
            </p:txBody>
          </p:sp>
          <p:sp>
            <p:nvSpPr>
              <p:cNvPr id="23571" name="Line 46">
                <a:extLst>
                  <a:ext uri="{FF2B5EF4-FFF2-40B4-BE49-F238E27FC236}">
                    <a16:creationId xmlns:a16="http://schemas.microsoft.com/office/drawing/2014/main" id="{3565194A-9F82-1347-9FDC-FF09EE2D18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4" y="1144"/>
                <a:ext cx="118" cy="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3558" name="Group 69">
            <a:extLst>
              <a:ext uri="{FF2B5EF4-FFF2-40B4-BE49-F238E27FC236}">
                <a16:creationId xmlns:a16="http://schemas.microsoft.com/office/drawing/2014/main" id="{CFBC1D6B-7C76-A841-AC51-3414AD37029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6019800"/>
            <a:ext cx="5562600" cy="609600"/>
            <a:chOff x="384" y="3792"/>
            <a:chExt cx="3504" cy="384"/>
          </a:xfrm>
        </p:grpSpPr>
        <p:sp>
          <p:nvSpPr>
            <p:cNvPr id="23559" name="Rectangle 50">
              <a:extLst>
                <a:ext uri="{FF2B5EF4-FFF2-40B4-BE49-F238E27FC236}">
                  <a16:creationId xmlns:a16="http://schemas.microsoft.com/office/drawing/2014/main" id="{018A512D-09EA-DD48-B126-12447A254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792"/>
              <a:ext cx="3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i="1">
                  <a:solidFill>
                    <a:srgbClr val="C00000"/>
                  </a:solidFill>
                </a:rPr>
                <a:t>r</a:t>
              </a:r>
              <a:r>
                <a:rPr lang="en-US" altLang="en-US"/>
                <a:t> = unit vector in direction of </a:t>
              </a:r>
              <a:r>
                <a:rPr lang="en-US" altLang="en-US" i="1"/>
                <a:t>r</a:t>
              </a:r>
              <a:endParaRPr lang="en-US" altLang="en-US"/>
            </a:p>
          </p:txBody>
        </p:sp>
        <p:sp>
          <p:nvSpPr>
            <p:cNvPr id="23560" name="Line 51">
              <a:extLst>
                <a:ext uri="{FF2B5EF4-FFF2-40B4-BE49-F238E27FC236}">
                  <a16:creationId xmlns:a16="http://schemas.microsoft.com/office/drawing/2014/main" id="{D2BFB6A9-B78A-DB43-B993-1603A8C2B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5" y="3881"/>
              <a:ext cx="11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61" name="Group 60">
              <a:extLst>
                <a:ext uri="{FF2B5EF4-FFF2-40B4-BE49-F238E27FC236}">
                  <a16:creationId xmlns:a16="http://schemas.microsoft.com/office/drawing/2014/main" id="{77046B3C-C75D-AD4C-93BE-D4A6F0E13D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" y="3864"/>
              <a:ext cx="108" cy="48"/>
              <a:chOff x="4124" y="1246"/>
              <a:chExt cx="108" cy="48"/>
            </a:xfrm>
          </p:grpSpPr>
          <p:sp>
            <p:nvSpPr>
              <p:cNvPr id="23562" name="Line 61">
                <a:extLst>
                  <a:ext uri="{FF2B5EF4-FFF2-40B4-BE49-F238E27FC236}">
                    <a16:creationId xmlns:a16="http://schemas.microsoft.com/office/drawing/2014/main" id="{0055B5F9-9D6F-A14E-9A9B-F2815A4CA5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24" y="1246"/>
                <a:ext cx="56" cy="48"/>
              </a:xfrm>
              <a:prstGeom prst="line">
                <a:avLst/>
              </a:pr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" name="Line 62">
                <a:extLst>
                  <a:ext uri="{FF2B5EF4-FFF2-40B4-BE49-F238E27FC236}">
                    <a16:creationId xmlns:a16="http://schemas.microsoft.com/office/drawing/2014/main" id="{D1773FD7-02FF-7148-B636-53AF9B724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176" y="1246"/>
                <a:ext cx="56" cy="48"/>
              </a:xfrm>
              <a:prstGeom prst="line">
                <a:avLst/>
              </a:pr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ABED4724-4CEF-F64E-809D-027C6E5B77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Field at point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24578" name="Group 44">
            <a:extLst>
              <a:ext uri="{FF2B5EF4-FFF2-40B4-BE49-F238E27FC236}">
                <a16:creationId xmlns:a16="http://schemas.microsoft.com/office/drawing/2014/main" id="{65EF894E-5D29-DA49-84FF-4D23CF478E5C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505200"/>
            <a:ext cx="2895600" cy="1219200"/>
            <a:chOff x="1968" y="2208"/>
            <a:chExt cx="1824" cy="768"/>
          </a:xfrm>
        </p:grpSpPr>
        <p:grpSp>
          <p:nvGrpSpPr>
            <p:cNvPr id="24587" name="Group 11">
              <a:extLst>
                <a:ext uri="{FF2B5EF4-FFF2-40B4-BE49-F238E27FC236}">
                  <a16:creationId xmlns:a16="http://schemas.microsoft.com/office/drawing/2014/main" id="{7AEAC420-FC4F-734B-83B3-3BDE6B622A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2208"/>
              <a:ext cx="576" cy="768"/>
              <a:chOff x="3024" y="1152"/>
              <a:chExt cx="576" cy="768"/>
            </a:xfrm>
          </p:grpSpPr>
          <p:sp>
            <p:nvSpPr>
              <p:cNvPr id="24600" name="Rectangle 12">
                <a:extLst>
                  <a:ext uri="{FF2B5EF4-FFF2-40B4-BE49-F238E27FC236}">
                    <a16:creationId xmlns:a16="http://schemas.microsoft.com/office/drawing/2014/main" id="{8DE1A5A6-E846-8744-AF80-25D39DA13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57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i="1">
                    <a:solidFill>
                      <a:srgbClr val="9E2800"/>
                    </a:solidFill>
                  </a:rPr>
                  <a:t>q</a:t>
                </a:r>
                <a:endParaRPr lang="en-US" altLang="en-US">
                  <a:solidFill>
                    <a:srgbClr val="9E2800"/>
                  </a:solidFill>
                </a:endParaRPr>
              </a:p>
            </p:txBody>
          </p:sp>
          <p:sp>
            <p:nvSpPr>
              <p:cNvPr id="24601" name="Rectangle 13">
                <a:extLst>
                  <a:ext uri="{FF2B5EF4-FFF2-40B4-BE49-F238E27FC236}">
                    <a16:creationId xmlns:a16="http://schemas.microsoft.com/office/drawing/2014/main" id="{65DD55F4-A0D8-9245-805C-74E26CEBC6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1584"/>
                <a:ext cx="384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i="1">
                    <a:solidFill>
                      <a:srgbClr val="9E2800"/>
                    </a:solidFill>
                  </a:rPr>
                  <a:t>r</a:t>
                </a:r>
                <a:r>
                  <a:rPr lang="en-US" altLang="en-US" baseline="30000">
                    <a:solidFill>
                      <a:srgbClr val="9E2800"/>
                    </a:solidFill>
                  </a:rPr>
                  <a:t>2</a:t>
                </a:r>
                <a:endParaRPr lang="en-US" altLang="en-US">
                  <a:solidFill>
                    <a:srgbClr val="9E2800"/>
                  </a:solidFill>
                </a:endParaRPr>
              </a:p>
            </p:txBody>
          </p:sp>
          <p:sp>
            <p:nvSpPr>
              <p:cNvPr id="24602" name="Line 14">
                <a:extLst>
                  <a:ext uri="{FF2B5EF4-FFF2-40B4-BE49-F238E27FC236}">
                    <a16:creationId xmlns:a16="http://schemas.microsoft.com/office/drawing/2014/main" id="{246B4918-C741-B743-B99E-85B00DFD2F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4" y="1536"/>
                <a:ext cx="456" cy="0"/>
              </a:xfrm>
              <a:prstGeom prst="line">
                <a:avLst/>
              </a:prstGeom>
              <a:noFill/>
              <a:ln w="28575">
                <a:solidFill>
                  <a:srgbClr val="9E28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8" name="Group 15">
              <a:extLst>
                <a:ext uri="{FF2B5EF4-FFF2-40B4-BE49-F238E27FC236}">
                  <a16:creationId xmlns:a16="http://schemas.microsoft.com/office/drawing/2014/main" id="{EACCB346-E4C4-C744-80D7-5B4153B4E6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" y="2448"/>
              <a:ext cx="240" cy="288"/>
              <a:chOff x="4032" y="1200"/>
              <a:chExt cx="240" cy="288"/>
            </a:xfrm>
          </p:grpSpPr>
          <p:sp>
            <p:nvSpPr>
              <p:cNvPr id="24596" name="Rectangle 16">
                <a:extLst>
                  <a:ext uri="{FF2B5EF4-FFF2-40B4-BE49-F238E27FC236}">
                    <a16:creationId xmlns:a16="http://schemas.microsoft.com/office/drawing/2014/main" id="{182A2714-5DA8-334B-B435-42D41618C1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2" y="120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i="1">
                    <a:solidFill>
                      <a:srgbClr val="9E2800"/>
                    </a:solidFill>
                  </a:rPr>
                  <a:t>r</a:t>
                </a:r>
                <a:endParaRPr lang="en-US" altLang="en-US">
                  <a:solidFill>
                    <a:srgbClr val="9E2800"/>
                  </a:solidFill>
                </a:endParaRPr>
              </a:p>
            </p:txBody>
          </p:sp>
          <p:grpSp>
            <p:nvGrpSpPr>
              <p:cNvPr id="24597" name="Group 17">
                <a:extLst>
                  <a:ext uri="{FF2B5EF4-FFF2-40B4-BE49-F238E27FC236}">
                    <a16:creationId xmlns:a16="http://schemas.microsoft.com/office/drawing/2014/main" id="{38B22959-D0E2-FA45-A973-C1AA155E42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24" y="1246"/>
                <a:ext cx="108" cy="48"/>
                <a:chOff x="4124" y="1246"/>
                <a:chExt cx="108" cy="48"/>
              </a:xfrm>
            </p:grpSpPr>
            <p:sp>
              <p:nvSpPr>
                <p:cNvPr id="24598" name="Line 18">
                  <a:extLst>
                    <a:ext uri="{FF2B5EF4-FFF2-40B4-BE49-F238E27FC236}">
                      <a16:creationId xmlns:a16="http://schemas.microsoft.com/office/drawing/2014/main" id="{241CBA60-FF1F-3A47-9EB0-16F651CBFE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24" y="1246"/>
                  <a:ext cx="56" cy="48"/>
                </a:xfrm>
                <a:prstGeom prst="line">
                  <a:avLst/>
                </a:prstGeom>
                <a:noFill/>
                <a:ln w="19050">
                  <a:solidFill>
                    <a:srgbClr val="9E28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9" name="Line 19">
                  <a:extLst>
                    <a:ext uri="{FF2B5EF4-FFF2-40B4-BE49-F238E27FC236}">
                      <a16:creationId xmlns:a16="http://schemas.microsoft.com/office/drawing/2014/main" id="{9B90844C-9A2B-8949-8A13-B3C5806988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176" y="1246"/>
                  <a:ext cx="56" cy="48"/>
                </a:xfrm>
                <a:prstGeom prst="line">
                  <a:avLst/>
                </a:prstGeom>
                <a:noFill/>
                <a:ln w="19050">
                  <a:solidFill>
                    <a:srgbClr val="9E28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4589" name="Group 20">
              <a:extLst>
                <a:ext uri="{FF2B5EF4-FFF2-40B4-BE49-F238E27FC236}">
                  <a16:creationId xmlns:a16="http://schemas.microsoft.com/office/drawing/2014/main" id="{02C2982F-FD38-D54E-AFB6-2816BC4BEF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2256"/>
              <a:ext cx="672" cy="720"/>
              <a:chOff x="3648" y="1632"/>
              <a:chExt cx="672" cy="720"/>
            </a:xfrm>
          </p:grpSpPr>
          <p:sp>
            <p:nvSpPr>
              <p:cNvPr id="24593" name="Rectangle 21">
                <a:extLst>
                  <a:ext uri="{FF2B5EF4-FFF2-40B4-BE49-F238E27FC236}">
                    <a16:creationId xmlns:a16="http://schemas.microsoft.com/office/drawing/2014/main" id="{9F24DD80-D8E1-8E47-81D9-BED4949C73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1968"/>
                <a:ext cx="67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>
                    <a:solidFill>
                      <a:srgbClr val="9E2800"/>
                    </a:solidFill>
                  </a:rPr>
                  <a:t>4</a:t>
                </a:r>
                <a:r>
                  <a:rPr lang="en-US" altLang="en-US" i="1">
                    <a:solidFill>
                      <a:srgbClr val="9E2800"/>
                    </a:solidFill>
                    <a:latin typeface="Symbol" pitchFamily="2" charset="2"/>
                  </a:rPr>
                  <a:t>pe</a:t>
                </a:r>
                <a:r>
                  <a:rPr lang="en-US" altLang="en-US" baseline="-25000">
                    <a:solidFill>
                      <a:srgbClr val="9E2800"/>
                    </a:solidFill>
                  </a:rPr>
                  <a:t>0</a:t>
                </a:r>
                <a:endParaRPr lang="en-US" altLang="en-US">
                  <a:solidFill>
                    <a:srgbClr val="9E2800"/>
                  </a:solidFill>
                </a:endParaRPr>
              </a:p>
            </p:txBody>
          </p:sp>
          <p:sp>
            <p:nvSpPr>
              <p:cNvPr id="24594" name="Rectangle 22">
                <a:extLst>
                  <a:ext uri="{FF2B5EF4-FFF2-40B4-BE49-F238E27FC236}">
                    <a16:creationId xmlns:a16="http://schemas.microsoft.com/office/drawing/2014/main" id="{4989AF2C-390A-994B-8F07-E82BA0D22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63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>
                    <a:solidFill>
                      <a:srgbClr val="9E2800"/>
                    </a:solidFill>
                  </a:rPr>
                  <a:t>1</a:t>
                </a:r>
              </a:p>
            </p:txBody>
          </p:sp>
          <p:sp>
            <p:nvSpPr>
              <p:cNvPr id="24595" name="Line 23">
                <a:extLst>
                  <a:ext uri="{FF2B5EF4-FFF2-40B4-BE49-F238E27FC236}">
                    <a16:creationId xmlns:a16="http://schemas.microsoft.com/office/drawing/2014/main" id="{E169E702-2F74-B341-A300-6F4EE19024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6" y="1968"/>
                <a:ext cx="456" cy="0"/>
              </a:xfrm>
              <a:prstGeom prst="line">
                <a:avLst/>
              </a:prstGeom>
              <a:noFill/>
              <a:ln w="28575">
                <a:solidFill>
                  <a:srgbClr val="9E28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90" name="Group 43">
              <a:extLst>
                <a:ext uri="{FF2B5EF4-FFF2-40B4-BE49-F238E27FC236}">
                  <a16:creationId xmlns:a16="http://schemas.microsoft.com/office/drawing/2014/main" id="{A0699CF8-9026-C64A-AD95-D443BB4DA8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2448"/>
              <a:ext cx="528" cy="336"/>
              <a:chOff x="1968" y="2448"/>
              <a:chExt cx="528" cy="336"/>
            </a:xfrm>
          </p:grpSpPr>
          <p:sp>
            <p:nvSpPr>
              <p:cNvPr id="24591" name="Rectangle 24">
                <a:extLst>
                  <a:ext uri="{FF2B5EF4-FFF2-40B4-BE49-F238E27FC236}">
                    <a16:creationId xmlns:a16="http://schemas.microsoft.com/office/drawing/2014/main" id="{848760DB-7B6D-9348-AA98-552BD36379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448"/>
                <a:ext cx="528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i="1">
                    <a:solidFill>
                      <a:srgbClr val="9E2800"/>
                    </a:solidFill>
                  </a:rPr>
                  <a:t>E </a:t>
                </a:r>
                <a:r>
                  <a:rPr lang="en-US" altLang="en-US">
                    <a:solidFill>
                      <a:srgbClr val="9E2800"/>
                    </a:solidFill>
                  </a:rPr>
                  <a:t>= </a:t>
                </a:r>
              </a:p>
            </p:txBody>
          </p:sp>
          <p:sp>
            <p:nvSpPr>
              <p:cNvPr id="24592" name="Line 25">
                <a:extLst>
                  <a:ext uri="{FF2B5EF4-FFF2-40B4-BE49-F238E27FC236}">
                    <a16:creationId xmlns:a16="http://schemas.microsoft.com/office/drawing/2014/main" id="{8FFFC208-D01A-EA4A-82EB-C2E74FB4EF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2" y="2472"/>
                <a:ext cx="118" cy="0"/>
              </a:xfrm>
              <a:prstGeom prst="line">
                <a:avLst/>
              </a:prstGeom>
              <a:noFill/>
              <a:ln w="25400">
                <a:solidFill>
                  <a:srgbClr val="9E28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4579" name="Oval 27">
            <a:extLst>
              <a:ext uri="{FF2B5EF4-FFF2-40B4-BE49-F238E27FC236}">
                <a16:creationId xmlns:a16="http://schemas.microsoft.com/office/drawing/2014/main" id="{DBC3DEA9-537A-B04B-B130-92F2939B1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5908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0" name="Line 29">
            <a:extLst>
              <a:ext uri="{FF2B5EF4-FFF2-40B4-BE49-F238E27FC236}">
                <a16:creationId xmlns:a16="http://schemas.microsoft.com/office/drawing/2014/main" id="{21E19E55-C785-734D-8000-CFD8BFD813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1643063"/>
            <a:ext cx="4294188" cy="110013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Text Box 30">
            <a:extLst>
              <a:ext uri="{FF2B5EF4-FFF2-40B4-BE49-F238E27FC236}">
                <a16:creationId xmlns:a16="http://schemas.microsoft.com/office/drawing/2014/main" id="{68F075EE-911E-8F48-B8B7-666D1D387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78765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q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4582" name="Rectangle 31">
            <a:extLst>
              <a:ext uri="{FF2B5EF4-FFF2-40B4-BE49-F238E27FC236}">
                <a16:creationId xmlns:a16="http://schemas.microsoft.com/office/drawing/2014/main" id="{89CCE074-745D-D94B-9C4D-6FCC8B197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6764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P</a:t>
            </a:r>
          </a:p>
        </p:txBody>
      </p:sp>
      <p:grpSp>
        <p:nvGrpSpPr>
          <p:cNvPr id="24583" name="Group 32">
            <a:extLst>
              <a:ext uri="{FF2B5EF4-FFF2-40B4-BE49-F238E27FC236}">
                <a16:creationId xmlns:a16="http://schemas.microsoft.com/office/drawing/2014/main" id="{7C8496AD-FAFC-504A-8E2D-BFF28BFFEB14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1828800"/>
            <a:ext cx="304800" cy="519113"/>
            <a:chOff x="2496" y="1056"/>
            <a:chExt cx="192" cy="327"/>
          </a:xfrm>
        </p:grpSpPr>
        <p:sp>
          <p:nvSpPr>
            <p:cNvPr id="24585" name="Rectangle 33">
              <a:extLst>
                <a:ext uri="{FF2B5EF4-FFF2-40B4-BE49-F238E27FC236}">
                  <a16:creationId xmlns:a16="http://schemas.microsoft.com/office/drawing/2014/main" id="{9770B61B-AFF3-5A4E-B732-79019ACA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056"/>
              <a:ext cx="19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i="1">
                  <a:solidFill>
                    <a:schemeClr val="hlink"/>
                  </a:solidFill>
                </a:rPr>
                <a:t>r</a:t>
              </a:r>
            </a:p>
          </p:txBody>
        </p:sp>
        <p:sp>
          <p:nvSpPr>
            <p:cNvPr id="24586" name="Line 34">
              <a:extLst>
                <a:ext uri="{FF2B5EF4-FFF2-40B4-BE49-F238E27FC236}">
                  <a16:creationId xmlns:a16="http://schemas.microsoft.com/office/drawing/2014/main" id="{6D11824C-4F8E-5842-9C5D-B960CAA7E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4" y="1144"/>
              <a:ext cx="11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84" name="Oval 42">
            <a:extLst>
              <a:ext uri="{FF2B5EF4-FFF2-40B4-BE49-F238E27FC236}">
                <a16:creationId xmlns:a16="http://schemas.microsoft.com/office/drawing/2014/main" id="{A800424E-67A1-934D-BCE2-FA5D2AC66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1600200"/>
            <a:ext cx="76200" cy="76200"/>
          </a:xfrm>
          <a:prstGeom prst="ellipse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3333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2D2D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535</Words>
  <Application>Microsoft Office PowerPoint</Application>
  <PresentationFormat>On-screen Show (4:3)</PresentationFormat>
  <Paragraphs>112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ＭＳ Ｐゴシック</vt:lpstr>
      <vt:lpstr>Arial</vt:lpstr>
      <vt:lpstr>Calibri</vt:lpstr>
      <vt:lpstr>Cambria Math</vt:lpstr>
      <vt:lpstr>Symbol</vt:lpstr>
      <vt:lpstr>Times</vt:lpstr>
      <vt:lpstr>Default Design</vt:lpstr>
      <vt:lpstr>Electric Field</vt:lpstr>
      <vt:lpstr>Vector Fields</vt:lpstr>
      <vt:lpstr>Outline</vt:lpstr>
      <vt:lpstr>Gravitational Field</vt:lpstr>
      <vt:lpstr>Electric Field</vt:lpstr>
      <vt:lpstr>Fields affect other objects</vt:lpstr>
      <vt:lpstr>Electric field</vt:lpstr>
      <vt:lpstr>Coulomb’s Law</vt:lpstr>
      <vt:lpstr>Field at point P</vt:lpstr>
      <vt:lpstr>Vector field</vt:lpstr>
      <vt:lpstr>Field in a conductor</vt:lpstr>
      <vt:lpstr>Field Lines</vt:lpstr>
      <vt:lpstr>Field lines</vt:lpstr>
      <vt:lpstr>Visualizing a Field</vt:lpstr>
      <vt:lpstr>Question</vt:lpstr>
      <vt:lpstr>Superposition</vt:lpstr>
      <vt:lpstr>Example</vt:lpstr>
      <vt:lpstr>Group Work</vt:lpstr>
      <vt:lpstr>Field Line Examples</vt:lpstr>
      <vt:lpstr>Charge distributions</vt:lpstr>
      <vt:lpstr>Field Examples</vt:lpstr>
      <vt:lpstr>Infinite Uniform Line of Charge</vt:lpstr>
      <vt:lpstr>Infinite Uniform Plane of Charge</vt:lpstr>
      <vt:lpstr>Two Opposite Parallel Planes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125</cp:revision>
  <cp:lastPrinted>2025-09-28T23:06:49Z</cp:lastPrinted>
  <dcterms:created xsi:type="dcterms:W3CDTF">2003-08-04T19:23:16Z</dcterms:created>
  <dcterms:modified xsi:type="dcterms:W3CDTF">2025-09-28T23:06:50Z</dcterms:modified>
</cp:coreProperties>
</file>