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59" r:id="rId3"/>
    <p:sldId id="260" r:id="rId4"/>
    <p:sldId id="261" r:id="rId5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26" autoAdjust="0"/>
    <p:restoredTop sz="93913" autoAdjust="0"/>
  </p:normalViewPr>
  <p:slideViewPr>
    <p:cSldViewPr>
      <p:cViewPr varScale="1">
        <p:scale>
          <a:sx n="84" d="100"/>
          <a:sy n="84" d="100"/>
        </p:scale>
        <p:origin x="10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546" y="132"/>
      </p:cViewPr>
      <p:guideLst>
        <p:guide orient="horz" pos="2212"/>
        <p:guide pos="29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>
            <a:extLst>
              <a:ext uri="{FF2B5EF4-FFF2-40B4-BE49-F238E27FC236}">
                <a16:creationId xmlns:a16="http://schemas.microsoft.com/office/drawing/2014/main" id="{C69E4593-39F6-744F-0D7D-0A1DFDCFDB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0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3B8518A4-E665-6D6F-E662-4EA4017788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84938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02FDDFA4-F47A-4766-C9F8-B90584F503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484938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FE1C5137-D225-44F4-AE13-FEBD0604E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84517E-8659-9E03-D837-36470ED087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41312"/>
            <a:ext cx="4035425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4DF9C9-8CE3-221F-4298-5D7EC1DB78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439A6B-0029-4FA1-D8BC-240C096080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65EBF40-4631-4CEF-8EA8-880C5DF7874B}" type="datetimeFigureOut">
              <a:rPr lang="en-US" altLang="en-US"/>
              <a:pPr>
                <a:defRPr/>
              </a:pPr>
              <a:t>2/25/2026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9AF2FE3-EF3E-7018-FCC3-EB2C766E0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EB9550-0C21-BF8B-C063-4B991AFE21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67FC-5037-5D87-58F5-AB7DF0D693A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0E431-D167-1320-E5CC-24652BD44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3D53C2-29B2-4A5B-85E6-479DC7939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4A52E-9531-260C-B206-198A35766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4C421A-D777-E34A-99EF-B8556A791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58B140-0280-5905-F14D-E1B0DA9273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1341B-25D0-4169-906A-378D7722D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45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0B1AA1-4099-B178-D78E-7BF3A4DA52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3DB289-FEB5-385B-6A48-9F46F43579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F27F8B-CE5E-45CC-8164-F1FB93B49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70D8-7D1E-4FD4-9D3E-CFF910047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3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7DAF87-C665-8E5F-DBEC-B911FCE5EB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7B8A3A-1615-A553-E0B4-8174F0E12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EC5270-35DE-602F-6449-D45B2885EE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1433D-F462-4A16-809C-535262D0F1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01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A7FA70-FB43-EAB7-0872-4A75C697D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35DEAE-6A43-7721-11DB-4B5FFF0641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C41B62-E5FA-B952-83F4-9FA54CD924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F26DF-1FA1-4F62-8787-B7B969B001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22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E5ACE-7769-B2BD-87FA-E539C4728B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DE846E-CCA6-CDC8-F643-157EF33DC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B079AD-5F2D-A739-17DB-0A162D914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53083-4309-4FF0-9B3F-6F0682038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3E48A3-51FD-175A-0604-434C7CD7CB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56D5F-843D-04CA-48E1-CCE1E0DD3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30423-8338-2098-8440-896C4A5080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85320-5FF8-4896-B8B6-402436AC4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74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F1CDEC0-6BE7-60EF-A0DE-5818C59F8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7C4285-AA10-6B63-4B56-6FA384620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F93C24-36D7-995D-05B8-9BC1397EB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8577D-5221-4898-9DC8-98D5A82CF3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6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59719F-E6CF-BBAF-2434-FBD865D20F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4EEABD0-F0F0-AEE5-5E80-D857BB8B6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806525-94DF-44AA-4B66-70F3A67A1D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B7124-C9A1-4F3F-A8A7-30271A6CE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85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89BDAD6-39B2-79F6-DE2B-C386EA2037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83E0A0-E8CB-9082-C138-526A33C8F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EB912-E175-9B1D-53FC-BD1F61F0E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43873-5DC1-4591-A025-4C83325A22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43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663383-99D4-E520-2A19-23936D767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E5CB70-A450-FA57-2464-255029F62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1831C4-D541-46A9-7648-6E6CD7A8E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D748E-63D1-4404-8FA3-8C89701383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53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93EDE-75D7-A1D8-C132-68BE1FE1AD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DB35A-33C1-1237-2FE1-4E60BE778C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C0B45E-0049-494C-6E19-C399C6BB7A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6FFB6-257C-4CF3-AB0B-7F5065C98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5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AC3DDC-532A-A8B9-6D21-0570457A6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2E5065-2590-0062-B440-21DA2CFFF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A55B3C-602C-A901-F0BC-C24BA4C67F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B11EE4-E515-974A-850C-4C6FD9B9E2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60D6B6-E52C-010D-FB28-A18F0FDE42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A9354E5-9D39-4119-A7EF-9C2BD6D47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587FB-AECB-2BF6-2690-45576735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28055-B3EB-D9BF-F521-AC93C3192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Retests</a:t>
            </a:r>
            <a:r>
              <a:rPr lang="en-US" dirty="0"/>
              <a:t> Round 2 next Thursday, </a:t>
            </a:r>
            <a:r>
              <a:rPr lang="en-US" dirty="0">
                <a:solidFill>
                  <a:schemeClr val="accent2"/>
                </a:solidFill>
              </a:rPr>
              <a:t>March 5</a:t>
            </a:r>
            <a:r>
              <a:rPr lang="en-US" dirty="0"/>
              <a:t>, </a:t>
            </a:r>
            <a:r>
              <a:rPr lang="en-US" dirty="0">
                <a:solidFill>
                  <a:schemeClr val="accent2"/>
                </a:solidFill>
              </a:rPr>
              <a:t>5:10–7:00 PM</a:t>
            </a:r>
            <a:r>
              <a:rPr lang="en-US" dirty="0"/>
              <a:t>, </a:t>
            </a:r>
            <a:r>
              <a:rPr lang="en-US" dirty="0">
                <a:solidFill>
                  <a:schemeClr val="accent2"/>
                </a:solidFill>
              </a:rPr>
              <a:t>here</a:t>
            </a:r>
            <a:r>
              <a:rPr lang="en-US" dirty="0"/>
              <a:t> (CR 314)</a:t>
            </a:r>
          </a:p>
          <a:p>
            <a:r>
              <a:rPr lang="en-US" dirty="0"/>
              <a:t>Format: Quizzes on WyoCourses</a:t>
            </a:r>
          </a:p>
          <a:p>
            <a:pPr lvl="1"/>
            <a:r>
              <a:rPr lang="en-US" dirty="0"/>
              <a:t>Bring a WyoCourses-accessing </a:t>
            </a:r>
            <a:r>
              <a:rPr lang="en-US" dirty="0">
                <a:solidFill>
                  <a:schemeClr val="accent2"/>
                </a:solidFill>
              </a:rPr>
              <a:t>device</a:t>
            </a:r>
          </a:p>
          <a:p>
            <a:pPr lvl="1"/>
            <a:r>
              <a:rPr lang="en-US" dirty="0"/>
              <a:t>Bring a </a:t>
            </a:r>
            <a:r>
              <a:rPr lang="en-US" dirty="0">
                <a:solidFill>
                  <a:schemeClr val="accent2"/>
                </a:solidFill>
              </a:rPr>
              <a:t>calculator</a:t>
            </a:r>
          </a:p>
          <a:p>
            <a:pPr lvl="1"/>
            <a:r>
              <a:rPr lang="en-US" dirty="0"/>
              <a:t>Bring a </a:t>
            </a:r>
            <a:r>
              <a:rPr lang="en-US" dirty="0">
                <a:solidFill>
                  <a:schemeClr val="accent2"/>
                </a:solidFill>
              </a:rPr>
              <a:t>3"×5" </a:t>
            </a:r>
            <a:r>
              <a:rPr lang="en-US" dirty="0"/>
              <a:t>note card for </a:t>
            </a:r>
            <a:r>
              <a:rPr lang="en-US" dirty="0">
                <a:solidFill>
                  <a:schemeClr val="accent2"/>
                </a:solidFill>
              </a:rPr>
              <a:t>each</a:t>
            </a:r>
            <a:r>
              <a:rPr lang="en-US" dirty="0"/>
              <a:t> standard</a:t>
            </a:r>
          </a:p>
          <a:p>
            <a:r>
              <a:rPr lang="en-US" dirty="0"/>
              <a:t>Sign </a:t>
            </a:r>
            <a:r>
              <a:rPr lang="en-US" dirty="0">
                <a:solidFill>
                  <a:schemeClr val="accent2"/>
                </a:solidFill>
              </a:rPr>
              <a:t>in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out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3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39B3-AE26-4AA2-764E-134309FCB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Retest Eligibility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D71B6-5B88-4E6D-5B9A-E7634B589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Everyone</a:t>
            </a:r>
            <a:r>
              <a:rPr lang="en-US" dirty="0"/>
              <a:t> is eligible to retest on missed standards in range </a:t>
            </a:r>
            <a:r>
              <a:rPr lang="en-US" dirty="0">
                <a:solidFill>
                  <a:schemeClr val="accent2"/>
                </a:solidFill>
              </a:rPr>
              <a:t>8–15</a:t>
            </a:r>
          </a:p>
          <a:p>
            <a:r>
              <a:rPr lang="en-US" dirty="0"/>
              <a:t>To be eligible to retest on Standards </a:t>
            </a:r>
            <a:r>
              <a:rPr lang="en-US" dirty="0">
                <a:solidFill>
                  <a:schemeClr val="accent2"/>
                </a:solidFill>
              </a:rPr>
              <a:t>1–7</a:t>
            </a:r>
            <a:r>
              <a:rPr lang="en-US" dirty="0"/>
              <a:t>, you must </a:t>
            </a:r>
            <a:r>
              <a:rPr lang="en-US" dirty="0">
                <a:solidFill>
                  <a:schemeClr val="accent2"/>
                </a:solidFill>
              </a:rPr>
              <a:t>review</a:t>
            </a:r>
            <a:r>
              <a:rPr lang="en-US" dirty="0"/>
              <a:t> the material with me, a tutor, or a TA </a:t>
            </a:r>
            <a:r>
              <a:rPr lang="en-US" dirty="0">
                <a:solidFill>
                  <a:schemeClr val="accent2"/>
                </a:solidFill>
              </a:rPr>
              <a:t>before</a:t>
            </a:r>
            <a:r>
              <a:rPr lang="en-US" dirty="0"/>
              <a:t> midnight </a:t>
            </a:r>
            <a:r>
              <a:rPr lang="en-US" dirty="0">
                <a:solidFill>
                  <a:schemeClr val="accent2"/>
                </a:solidFill>
              </a:rPr>
              <a:t>Wednesday</a:t>
            </a:r>
          </a:p>
          <a:p>
            <a:pPr lvl="1"/>
            <a:r>
              <a:rPr lang="en-US" dirty="0"/>
              <a:t>Tell the tutor or TA to </a:t>
            </a:r>
            <a:r>
              <a:rPr lang="en-US" dirty="0">
                <a:solidFill>
                  <a:schemeClr val="accent2"/>
                </a:solidFill>
              </a:rPr>
              <a:t>inform me </a:t>
            </a:r>
          </a:p>
          <a:p>
            <a:r>
              <a:rPr lang="en-US" dirty="0">
                <a:solidFill>
                  <a:schemeClr val="tx2"/>
                </a:solidFill>
              </a:rPr>
              <a:t>Eligibility </a:t>
            </a:r>
            <a:r>
              <a:rPr lang="en-US" dirty="0">
                <a:solidFill>
                  <a:schemeClr val="accent2"/>
                </a:solidFill>
              </a:rPr>
              <a:t>expires</a:t>
            </a:r>
            <a:r>
              <a:rPr lang="en-US" dirty="0">
                <a:solidFill>
                  <a:schemeClr val="tx2"/>
                </a:solidFill>
              </a:rPr>
              <a:t> after the retest</a:t>
            </a:r>
          </a:p>
          <a:p>
            <a:pPr lvl="1">
              <a:buClr>
                <a:schemeClr val="tx2"/>
              </a:buClr>
            </a:pPr>
            <a:r>
              <a:rPr lang="en-US" dirty="0">
                <a:solidFill>
                  <a:schemeClr val="accent2"/>
                </a:solidFill>
              </a:rPr>
              <a:t>Review again </a:t>
            </a:r>
            <a:r>
              <a:rPr lang="en-US" dirty="0">
                <a:solidFill>
                  <a:schemeClr val="tx2"/>
                </a:solidFill>
              </a:rPr>
              <a:t>to retest in later rounds</a:t>
            </a:r>
          </a:p>
        </p:txBody>
      </p:sp>
    </p:spTree>
    <p:extLst>
      <p:ext uri="{BB962C8B-B14F-4D97-AF65-F5344CB8AC3E}">
        <p14:creationId xmlns:p14="http://schemas.microsoft.com/office/powerpoint/2010/main" val="386194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71BE-D4D2-5EF3-15E1-B9A2A047B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Standards and 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EFCA4-20B0-26C2-AE93-B90FA6423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Alerts recently posted</a:t>
            </a:r>
          </a:p>
          <a:p>
            <a:r>
              <a:rPr lang="en-US" dirty="0"/>
              <a:t>In-progress grades are janky with SBG</a:t>
            </a:r>
          </a:p>
          <a:p>
            <a:pPr lvl="1"/>
            <a:r>
              <a:rPr lang="en-US" dirty="0"/>
              <a:t>Standards denote </a:t>
            </a:r>
            <a:r>
              <a:rPr lang="en-US" dirty="0">
                <a:solidFill>
                  <a:schemeClr val="accent2"/>
                </a:solidFill>
              </a:rPr>
              <a:t>completion</a:t>
            </a:r>
            <a:r>
              <a:rPr lang="en-US" dirty="0"/>
              <a:t> rather than </a:t>
            </a:r>
            <a:r>
              <a:rPr lang="en-US" dirty="0">
                <a:solidFill>
                  <a:schemeClr val="accent2"/>
                </a:solidFill>
              </a:rPr>
              <a:t>progress</a:t>
            </a:r>
            <a:r>
              <a:rPr lang="en-US" dirty="0"/>
              <a:t> (checklist)</a:t>
            </a:r>
          </a:p>
          <a:p>
            <a:pPr lvl="1"/>
            <a:r>
              <a:rPr lang="en-US" dirty="0"/>
              <a:t>Grades can look bad until the end</a:t>
            </a:r>
          </a:p>
          <a:p>
            <a:pPr>
              <a:buClr>
                <a:schemeClr val="tx2"/>
              </a:buClr>
            </a:pPr>
            <a:r>
              <a:rPr lang="en-US" dirty="0">
                <a:solidFill>
                  <a:schemeClr val="accent3"/>
                </a:solidFill>
              </a:rPr>
              <a:t>A</a:t>
            </a:r>
            <a:r>
              <a:rPr lang="en-US" dirty="0"/>
              <a:t> is the </a:t>
            </a:r>
            <a:r>
              <a:rPr lang="en-US" dirty="0">
                <a:solidFill>
                  <a:schemeClr val="accent2"/>
                </a:solidFill>
              </a:rPr>
              <a:t>most frequent </a:t>
            </a:r>
            <a:r>
              <a:rPr lang="en-US" dirty="0"/>
              <a:t>final grade</a:t>
            </a:r>
          </a:p>
        </p:txBody>
      </p:sp>
    </p:spTree>
    <p:extLst>
      <p:ext uri="{BB962C8B-B14F-4D97-AF65-F5344CB8AC3E}">
        <p14:creationId xmlns:p14="http://schemas.microsoft.com/office/powerpoint/2010/main" val="115104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B4D93-23C8-51C0-D697-05B907575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Lunar Eclipse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BBCFF-2B98-C254-F188-239653830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Total lunar eclipse </a:t>
            </a:r>
            <a:r>
              <a:rPr lang="en-US" dirty="0">
                <a:solidFill>
                  <a:schemeClr val="accent6"/>
                </a:solidFill>
              </a:rPr>
              <a:t>Tuesday, March 3</a:t>
            </a:r>
          </a:p>
          <a:p>
            <a:pPr lvl="1"/>
            <a:r>
              <a:rPr lang="en-US" dirty="0"/>
              <a:t>Penumbral 1:44:25–7:23:06 AM</a:t>
            </a:r>
          </a:p>
          <a:p>
            <a:pPr lvl="1"/>
            <a:r>
              <a:rPr lang="en-US" dirty="0"/>
              <a:t>Partial 2:50:07–6:17:15 AM</a:t>
            </a:r>
          </a:p>
          <a:p>
            <a:pPr lvl="1"/>
            <a:r>
              <a:rPr lang="en-US" dirty="0"/>
              <a:t>Total </a:t>
            </a:r>
            <a:r>
              <a:rPr lang="en-US" dirty="0">
                <a:solidFill>
                  <a:schemeClr val="accent2"/>
                </a:solidFill>
              </a:rPr>
              <a:t>4:04:34</a:t>
            </a:r>
            <a:r>
              <a:rPr lang="en-US" dirty="0">
                <a:solidFill>
                  <a:schemeClr val="tx2"/>
                </a:solidFill>
              </a:rPr>
              <a:t>–</a:t>
            </a:r>
            <a:r>
              <a:rPr lang="en-US" dirty="0">
                <a:solidFill>
                  <a:schemeClr val="accent2"/>
                </a:solidFill>
              </a:rPr>
              <a:t>5:02:49</a:t>
            </a:r>
            <a:r>
              <a:rPr lang="en-US" dirty="0"/>
              <a:t> AM</a:t>
            </a:r>
          </a:p>
          <a:p>
            <a:pPr lvl="1"/>
            <a:r>
              <a:rPr lang="en-US" dirty="0"/>
              <a:t>Maximum </a:t>
            </a:r>
            <a:r>
              <a:rPr lang="en-US" dirty="0">
                <a:solidFill>
                  <a:schemeClr val="accent2"/>
                </a:solidFill>
              </a:rPr>
              <a:t>4:33:46</a:t>
            </a:r>
            <a:r>
              <a:rPr lang="en-US" dirty="0"/>
              <a:t> AM</a:t>
            </a:r>
          </a:p>
          <a:p>
            <a:pPr lvl="1"/>
            <a:r>
              <a:rPr lang="en-US" dirty="0"/>
              <a:t>Moon sets at 6:37 AM</a:t>
            </a:r>
          </a:p>
          <a:p>
            <a:r>
              <a:rPr lang="en-US" dirty="0"/>
              <a:t>I’ll be in </a:t>
            </a:r>
            <a:r>
              <a:rPr lang="en-US" dirty="0">
                <a:solidFill>
                  <a:schemeClr val="tx1"/>
                </a:solidFill>
              </a:rPr>
              <a:t>Prexy’s</a:t>
            </a:r>
            <a:r>
              <a:rPr lang="en-US" dirty="0"/>
              <a:t> during part of totality</a:t>
            </a:r>
          </a:p>
          <a:p>
            <a:pPr lvl="1"/>
            <a:r>
              <a:rPr lang="en-US" dirty="0"/>
              <a:t>maybe all of it</a:t>
            </a:r>
          </a:p>
        </p:txBody>
      </p:sp>
    </p:spTree>
    <p:extLst>
      <p:ext uri="{BB962C8B-B14F-4D97-AF65-F5344CB8AC3E}">
        <p14:creationId xmlns:p14="http://schemas.microsoft.com/office/powerpoint/2010/main" val="112932287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0">
      <a:dk1>
        <a:srgbClr val="0000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0000"/>
      </a:accent3>
      <a:accent4>
        <a:srgbClr val="006600"/>
      </a:accent4>
      <a:accent5>
        <a:srgbClr val="00CC00"/>
      </a:accent5>
      <a:accent6>
        <a:srgbClr val="800000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3331</TotalTime>
  <Words>179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Announcement</vt:lpstr>
      <vt:lpstr>Retest Eligibility</vt:lpstr>
      <vt:lpstr>Standards and Grades</vt:lpstr>
      <vt:lpstr>Upcoming Lunar Eclipse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RBARRANS@uwyo.edu</dc:creator>
  <cp:lastModifiedBy>Richard Barrans Jr</cp:lastModifiedBy>
  <cp:revision>217</cp:revision>
  <cp:lastPrinted>2019-02-25T13:00:09Z</cp:lastPrinted>
  <dcterms:created xsi:type="dcterms:W3CDTF">2003-08-04T19:23:16Z</dcterms:created>
  <dcterms:modified xsi:type="dcterms:W3CDTF">2026-02-25T19:42:32Z</dcterms:modified>
</cp:coreProperties>
</file>