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73" r:id="rId2"/>
    <p:sldId id="530" r:id="rId3"/>
    <p:sldId id="537" r:id="rId4"/>
    <p:sldId id="532" r:id="rId5"/>
    <p:sldId id="545" r:id="rId6"/>
    <p:sldId id="531" r:id="rId7"/>
    <p:sldId id="548" r:id="rId8"/>
    <p:sldId id="549" r:id="rId9"/>
    <p:sldId id="536" r:id="rId10"/>
    <p:sldId id="538" r:id="rId11"/>
    <p:sldId id="552" r:id="rId12"/>
    <p:sldId id="553" r:id="rId13"/>
    <p:sldId id="550" r:id="rId14"/>
    <p:sldId id="554" r:id="rId15"/>
    <p:sldId id="551" r:id="rId1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10"/>
    <p:restoredTop sz="90957"/>
  </p:normalViewPr>
  <p:slideViewPr>
    <p:cSldViewPr>
      <p:cViewPr varScale="1">
        <p:scale>
          <a:sx n="85" d="100"/>
          <a:sy n="85" d="100"/>
        </p:scale>
        <p:origin x="37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366" y="96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ABD66526-DDCD-6142-A709-30DE36CC62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34875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PHYS 1210 L06 Vector motion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BEA606FF-7AE6-4F4C-8681-3412133569A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69" y="0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3C30A7AA-9FB4-EC43-BF76-EF1BA345726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7859"/>
            <a:ext cx="4002930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47DCC2FB-24A1-1841-BC78-BF26D158EF4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69" y="6657859"/>
            <a:ext cx="4002930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494B7967-8241-49A0-B7AC-2D7FE3C58C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366DBDA6-A5D3-3043-9DED-D13946B10F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PHYS 1210 L06 Vector motion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AC06171F-03BA-A945-8C26-C6723677F3C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145" y="0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57C72A54-32DB-1D23-A18C-635F2B60438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C9D58B84-A6B6-E74C-BBB6-1FB30F73B83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9738"/>
            <a:ext cx="6772491" cy="315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38D07A2C-6CDE-7D46-9E09-B536C799C91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475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37D97B77-4D2A-8C46-8E32-765D357745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145" y="6659475"/>
            <a:ext cx="4002930" cy="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AAA2A3C0-F453-47C1-8C42-E97C9DAEDCC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E6AE38-8DF2-793F-5878-0710CDA5A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105902-2A2E-78E6-BECC-A0E2880A4E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E4A622-2B19-E31F-30D5-90F01E2C14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4CC859-E7BE-47FA-B56A-27FCCAAED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74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8B39FD-E180-E549-0C94-6CC7E05DBD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8FFCD1-E12A-7FCF-53B3-4599E797A2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C1D616-8E98-177D-5839-D469D5FE4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42F985-57BA-4F2B-A13C-2EA096D8C3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99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F5BC9E-E364-E4D1-6091-C542F9A5AD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00B946-6D20-CCDD-CC85-75D4460CF9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DD1308-4CDC-5366-83B8-58966A5CA9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921322-840C-4B9D-865D-EE7032E4FC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95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CBEDC3-22B2-4AC1-243A-ADA72632B6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E8A672-70C7-6042-CFC5-68428D566F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8D389C-B31E-6CE6-8097-2A6A61304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DA3AB-4CC5-415D-8D7A-2B34B19EEF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12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6941DA-CBCB-4640-5350-9C2EE5C01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41C1D0-DEB5-5C1F-43BF-7D8197EAD6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A3D30E-E11F-2235-A62F-40C691BC4E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419D5-CF9C-4EF0-90BD-8ADE442596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10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944094-FE46-3D32-EA2F-D6F216E9D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B95E38-2682-1EA6-4BFD-F261688A51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850B26-163D-08A7-D9F2-41F016D24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09615-9DCA-44C1-8CDA-82674553DA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31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861432F-6D40-2780-388A-70CD3A5140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42EEB2D-C655-BD29-E8C5-F76271EE10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257C98F-3001-4D88-F288-A97CFB7151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ABFF00-BBCA-4025-ABE2-8BEC0E00B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30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EB3C233-8A04-E038-71FE-383FD8DF0D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FB4A4E2-EEC3-D038-DE21-5FF616EC54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E0D0D2-153A-6469-3E9D-BFB08CBF2C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51681-82DE-4081-A5F7-4B54D77C63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600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4BDA427-AC5C-5643-5286-45C3A7EBCA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4CE7E80-41E5-E05C-7F9F-42959FCC8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0DA065-5040-2FD0-6313-09BA256DED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77D6DA-4066-46C4-A53D-B4D6C07066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5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702E4-C1BD-487F-3914-2AB85517CF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1EE814-D505-0E49-6203-38FCCF097F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258631-7A16-C2E3-D9B0-7087672EC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0FBFAB-A482-47B8-BDD0-AD73F8D8FB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41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CDF22E-772E-02D1-78C1-4B99B9D92B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33C1E0-A95C-C568-1C9F-8516C8F34E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69D015-1EAD-4598-3B59-7BD7A7DBFE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F6C54-4F3C-411B-AF90-387CA26F8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8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D6F1D9-7A61-687A-1729-4DDDEAC2B5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05B90D-960F-0128-3CA4-185C0EF4D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904850C-B5A8-1A43-943E-8CA234D787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80AC29F-09C5-3742-9421-F8143BED39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81BEB5B-D64D-B74A-BF15-28EBD47B21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A86DCD67-3AA3-4E4E-8803-4F2F87E6D7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9C670809-B3CF-DAAC-601B-CA0F48D56B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Describing Motion</a:t>
            </a:r>
          </a:p>
        </p:txBody>
      </p:sp>
      <p:sp>
        <p:nvSpPr>
          <p:cNvPr id="17410" name="WordArt 6">
            <a:extLst>
              <a:ext uri="{FF2B5EF4-FFF2-40B4-BE49-F238E27FC236}">
                <a16:creationId xmlns:a16="http://schemas.microsoft.com/office/drawing/2014/main" id="{DCBC712C-DD82-60CA-75EE-6DAECD56FA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2971800"/>
            <a:ext cx="3978275" cy="16160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72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in 3-D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1139CBC2-23CE-7EAE-36F1-4B30C9412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622925"/>
            <a:ext cx="1171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§3.1–3.2</a:t>
            </a: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id="{DB1ADBE9-CDB5-CE46-8717-6FFC43C53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864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0"/>
              <a:t>(and 2-D)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D9E26646-2AD4-AD1D-593D-664C3E630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b="0" dirty="0"/>
                  <a:t>A baseball thrown from the origin follows a path defined by </a:t>
                </a:r>
              </a:p>
              <a:p>
                <a:pPr algn="ctr">
                  <a:buFontTx/>
                  <a:buNone/>
                  <a:tabLst>
                    <a:tab pos="2517775" algn="l"/>
                  </a:tabLst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en-US" sz="2800" b="0" dirty="0">
                    <a:solidFill>
                      <a:schemeClr val="tx2"/>
                    </a:solidFill>
                  </a:rPr>
                  <a:t>,</a:t>
                </a:r>
                <a:r>
                  <a:rPr lang="en-US" altLang="en-US" sz="2800" b="0" dirty="0">
                    <a:solidFill>
                      <a:schemeClr val="accent2"/>
                    </a:solidFill>
                  </a:rPr>
                  <a:t> 	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en-US" sz="2800" b="0" i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box>
                    <m:sSup>
                      <m:sSup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en-US" b="0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blipFill>
                <a:blip r:embed="rId2"/>
                <a:stretch>
                  <a:fillRect l="-1852" t="-4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627" name="TextBox 18">
                <a:extLst>
                  <a:ext uri="{FF2B5EF4-FFF2-40B4-BE49-F238E27FC236}">
                    <a16:creationId xmlns:a16="http://schemas.microsoft.com/office/drawing/2014/main" id="{EB8BF966-056F-7C22-03E2-6F56A8C9CA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3505200"/>
                <a:ext cx="7848600" cy="29424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6075" indent="-346075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854075" indent="-396875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Find functions for horizontal components of velocity and acceleration.</a:t>
                </a:r>
              </a:p>
              <a:p>
                <a:pPr lvl="1" eaLnBrk="1" hangingPunct="1">
                  <a:spcBef>
                    <a:spcPct val="0"/>
                  </a:spcBef>
                  <a:spcAft>
                    <a:spcPts val="600"/>
                  </a:spcAft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en-US" b="0" i="1" dirty="0">
                  <a:solidFill>
                    <a:srgbClr val="0070C0"/>
                  </a:solidFill>
                </a:endParaRPr>
              </a:p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Find functions for vertical components of velocity and acceleration.</a:t>
                </a:r>
              </a:p>
              <a:p>
                <a:pPr lvl="1" eaLnBrk="1" hangingPunct="1">
                  <a:spcBef>
                    <a:spcPct val="0"/>
                  </a:spcBef>
                  <a:spcAft>
                    <a:spcPts val="600"/>
                  </a:spcAft>
                  <a:buFont typeface="Courier New" panose="02070309020205020404" pitchFamily="49" charset="0"/>
                  <a:buChar char="o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en-US" b="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627" name="TextBox 18">
                <a:extLst>
                  <a:ext uri="{FF2B5EF4-FFF2-40B4-BE49-F238E27FC236}">
                    <a16:creationId xmlns:a16="http://schemas.microsoft.com/office/drawing/2014/main" id="{EB8BF966-056F-7C22-03E2-6F56A8C9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505200"/>
                <a:ext cx="7848600" cy="2942472"/>
              </a:xfrm>
              <a:prstGeom prst="rect">
                <a:avLst/>
              </a:prstGeom>
              <a:blipFill>
                <a:blip r:embed="rId3"/>
                <a:stretch>
                  <a:fillRect l="-1398" t="-207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D9E26646-2AD4-AD1D-593D-664C3E630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b="0" dirty="0"/>
                  <a:t>A baseball thrown from the origin follows a path defined by </a:t>
                </a:r>
              </a:p>
              <a:p>
                <a:pPr algn="ctr">
                  <a:buFontTx/>
                  <a:buNone/>
                  <a:tabLst>
                    <a:tab pos="2517775" algn="l"/>
                  </a:tabLst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en-US" sz="2800" b="0" dirty="0">
                    <a:solidFill>
                      <a:schemeClr val="tx2"/>
                    </a:solidFill>
                  </a:rPr>
                  <a:t>,</a:t>
                </a:r>
                <a:r>
                  <a:rPr lang="en-US" altLang="en-US" sz="2800" b="0" dirty="0">
                    <a:solidFill>
                      <a:schemeClr val="accent2"/>
                    </a:solidFill>
                  </a:rPr>
                  <a:t> 	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en-US" sz="2800" b="0" i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box>
                    <m:sSup>
                      <m:sSup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en-US" sz="2800" b="0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blipFill>
                <a:blip r:embed="rId2"/>
                <a:stretch>
                  <a:fillRect l="-1852" t="-4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27" name="TextBox 18">
            <a:extLst>
              <a:ext uri="{FF2B5EF4-FFF2-40B4-BE49-F238E27FC236}">
                <a16:creationId xmlns:a16="http://schemas.microsoft.com/office/drawing/2014/main" id="{EB8BF966-056F-7C22-03E2-6F56A8C9C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505200"/>
            <a:ext cx="7848600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6075" indent="-346075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854075" indent="-396875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0" dirty="0">
                <a:solidFill>
                  <a:schemeClr val="tx1"/>
                </a:solidFill>
              </a:rPr>
              <a:t>Sketch its horizontal position, velocity, and acceleration vs. time.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b="0" i="1" dirty="0">
                <a:solidFill>
                  <a:srgbClr val="0070C0"/>
                </a:solidFill>
              </a:rPr>
              <a:t>x-t, </a:t>
            </a:r>
            <a:r>
              <a:rPr lang="en-US" altLang="en-US" b="0" i="1" dirty="0" err="1">
                <a:solidFill>
                  <a:srgbClr val="0070C0"/>
                </a:solidFill>
              </a:rPr>
              <a:t>v</a:t>
            </a:r>
            <a:r>
              <a:rPr lang="en-US" altLang="en-US" b="0" i="1" baseline="-25000" dirty="0" err="1">
                <a:solidFill>
                  <a:srgbClr val="0070C0"/>
                </a:solidFill>
              </a:rPr>
              <a:t>x</a:t>
            </a:r>
            <a:r>
              <a:rPr lang="en-US" altLang="en-US" b="0" i="1" dirty="0">
                <a:solidFill>
                  <a:srgbClr val="0070C0"/>
                </a:solidFill>
              </a:rPr>
              <a:t>-t, a</a:t>
            </a:r>
            <a:r>
              <a:rPr lang="en-US" altLang="en-US" b="0" i="1" baseline="-25000" dirty="0">
                <a:solidFill>
                  <a:srgbClr val="0070C0"/>
                </a:solidFill>
              </a:rPr>
              <a:t>x</a:t>
            </a:r>
            <a:r>
              <a:rPr lang="en-US" altLang="en-US" b="0" i="1" dirty="0">
                <a:solidFill>
                  <a:srgbClr val="0070C0"/>
                </a:solidFill>
              </a:rPr>
              <a:t>-t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0" dirty="0">
                <a:solidFill>
                  <a:schemeClr val="tx1"/>
                </a:solidFill>
              </a:rPr>
              <a:t>Sketch its vertical position, velocity and acceleration vs. time.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b="0" i="1" dirty="0">
                <a:solidFill>
                  <a:srgbClr val="0070C0"/>
                </a:solidFill>
              </a:rPr>
              <a:t>y-t, </a:t>
            </a:r>
            <a:r>
              <a:rPr lang="en-US" altLang="en-US" b="0" i="1" dirty="0" err="1">
                <a:solidFill>
                  <a:srgbClr val="0070C0"/>
                </a:solidFill>
              </a:rPr>
              <a:t>v</a:t>
            </a:r>
            <a:r>
              <a:rPr lang="en-US" altLang="en-US" b="0" i="1" baseline="-25000" dirty="0" err="1">
                <a:solidFill>
                  <a:srgbClr val="0070C0"/>
                </a:solidFill>
              </a:rPr>
              <a:t>y</a:t>
            </a:r>
            <a:r>
              <a:rPr lang="en-US" altLang="en-US" b="0" i="1" dirty="0">
                <a:solidFill>
                  <a:srgbClr val="0070C0"/>
                </a:solidFill>
              </a:rPr>
              <a:t>-t, a</a:t>
            </a:r>
            <a:r>
              <a:rPr lang="en-US" altLang="en-US" b="0" i="1" baseline="-25000" dirty="0">
                <a:solidFill>
                  <a:srgbClr val="0070C0"/>
                </a:solidFill>
              </a:rPr>
              <a:t>y</a:t>
            </a:r>
            <a:r>
              <a:rPr lang="en-US" altLang="en-US" b="0" i="1" dirty="0">
                <a:solidFill>
                  <a:srgbClr val="0070C0"/>
                </a:solidFill>
              </a:rPr>
              <a:t>-t</a:t>
            </a:r>
          </a:p>
        </p:txBody>
      </p:sp>
    </p:spTree>
    <p:extLst>
      <p:ext uri="{BB962C8B-B14F-4D97-AF65-F5344CB8AC3E}">
        <p14:creationId xmlns:p14="http://schemas.microsoft.com/office/powerpoint/2010/main" val="1158718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D9E26646-2AD4-AD1D-593D-664C3E630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b="0" dirty="0"/>
                  <a:t>A baseball thrown from the origin follows a path defined by </a:t>
                </a:r>
              </a:p>
              <a:p>
                <a:pPr algn="ctr">
                  <a:buFontTx/>
                  <a:buNone/>
                  <a:tabLst>
                    <a:tab pos="2517775" algn="l"/>
                  </a:tabLst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en-US" sz="2800" b="0" dirty="0">
                    <a:solidFill>
                      <a:schemeClr val="tx2"/>
                    </a:solidFill>
                  </a:rPr>
                  <a:t>,</a:t>
                </a:r>
                <a:r>
                  <a:rPr lang="en-US" altLang="en-US" sz="2800" b="0" dirty="0">
                    <a:solidFill>
                      <a:schemeClr val="accent2"/>
                    </a:solidFill>
                  </a:rPr>
                  <a:t> 	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en-US" sz="2800" b="0" i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box>
                    <m:sSup>
                      <m:sSup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en-US" sz="2800" b="0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blipFill>
                <a:blip r:embed="rId2"/>
                <a:stretch>
                  <a:fillRect l="-1852" t="-4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627" name="TextBox 18">
                <a:extLst>
                  <a:ext uri="{FF2B5EF4-FFF2-40B4-BE49-F238E27FC236}">
                    <a16:creationId xmlns:a16="http://schemas.microsoft.com/office/drawing/2014/main" id="{EB8BF966-056F-7C22-03E2-6F56A8C9CA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3658106"/>
                <a:ext cx="7848600" cy="15234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6075" indent="-346075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854075" indent="-396875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Find the formula for its speed with time, </a:t>
                </a:r>
                <a14:m>
                  <m:oMath xmlns:m="http://schemas.openxmlformats.org/officeDocument/2006/math">
                    <m:r>
                      <a:rPr lang="en-US" altLang="en-US" sz="2800" b="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altLang="en-US" sz="28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8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800" b="0" i="1" dirty="0">
                    <a:solidFill>
                      <a:schemeClr val="tx2"/>
                    </a:solidFill>
                  </a:rPr>
                  <a:t>.</a:t>
                </a:r>
                <a:endParaRPr lang="en-US" altLang="en-US" sz="2800" b="0" i="1" dirty="0">
                  <a:solidFill>
                    <a:srgbClr val="0070C0"/>
                  </a:solidFill>
                </a:endParaRPr>
              </a:p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Find the formula for the magnitude of its acceleration with time,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b="0" i="1" dirty="0">
                    <a:solidFill>
                      <a:schemeClr val="tx2"/>
                    </a:solidFill>
                  </a:rPr>
                  <a:t>.</a:t>
                </a:r>
                <a:endParaRPr lang="en-US" altLang="en-US" b="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627" name="TextBox 18">
                <a:extLst>
                  <a:ext uri="{FF2B5EF4-FFF2-40B4-BE49-F238E27FC236}">
                    <a16:creationId xmlns:a16="http://schemas.microsoft.com/office/drawing/2014/main" id="{EB8BF966-056F-7C22-03E2-6F56A8C9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658106"/>
                <a:ext cx="7848600" cy="1523494"/>
              </a:xfrm>
              <a:prstGeom prst="rect">
                <a:avLst/>
              </a:prstGeom>
              <a:blipFill>
                <a:blip r:embed="rId3"/>
                <a:stretch>
                  <a:fillRect l="-1398" t="-4000" b="-12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0411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30AAB4A3-213D-DC3F-A1AD-1E7F10F8E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7810D438-D3A3-5671-B32F-C935E4342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The rate of change of an object’s speed </a:t>
            </a:r>
            <a:r>
              <a:rPr lang="en-US" altLang="en-US" i="1"/>
              <a:t>d</a:t>
            </a:r>
            <a:r>
              <a:rPr lang="en-US" altLang="en-US"/>
              <a:t>|</a:t>
            </a:r>
            <a:r>
              <a:rPr lang="en-US" altLang="en-US" i="1"/>
              <a:t>v</a:t>
            </a:r>
            <a:r>
              <a:rPr lang="en-US" altLang="en-US"/>
              <a:t>|/</a:t>
            </a:r>
            <a:r>
              <a:rPr lang="en-US" altLang="en-US" i="1"/>
              <a:t>dt</a:t>
            </a:r>
            <a:r>
              <a:rPr lang="en-US" altLang="en-US"/>
              <a:t> is the same as the magnitude of its acceleration |</a:t>
            </a:r>
            <a:r>
              <a:rPr lang="en-US" altLang="en-US" i="1"/>
              <a:t>dv</a:t>
            </a:r>
            <a:r>
              <a:rPr lang="en-US" altLang="en-US"/>
              <a:t>/</a:t>
            </a:r>
            <a:r>
              <a:rPr lang="en-US" altLang="en-US" i="1"/>
              <a:t>dt</a:t>
            </a:r>
            <a:r>
              <a:rPr lang="en-US" altLang="en-US"/>
              <a:t>|.</a:t>
            </a:r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9ECF3C0B-AD7A-FB81-80F5-2E8F6FA28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7696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Always.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Sometimes.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Never.</a:t>
            </a:r>
          </a:p>
        </p:txBody>
      </p:sp>
      <p:sp>
        <p:nvSpPr>
          <p:cNvPr id="27652" name="Line 5">
            <a:extLst>
              <a:ext uri="{FF2B5EF4-FFF2-40B4-BE49-F238E27FC236}">
                <a16:creationId xmlns:a16="http://schemas.microsoft.com/office/drawing/2014/main" id="{BB47CDC0-A34D-8BB0-A985-818E2647F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00" y="2251075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6">
            <a:extLst>
              <a:ext uri="{FF2B5EF4-FFF2-40B4-BE49-F238E27FC236}">
                <a16:creationId xmlns:a16="http://schemas.microsoft.com/office/drawing/2014/main" id="{848A3977-6A38-0E15-542F-8048C477A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2724150"/>
            <a:ext cx="18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D9E26646-2AD4-AD1D-593D-664C3E630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b="0" dirty="0"/>
                  <a:t>A baseball thrown from the origin follows a path defined by </a:t>
                </a:r>
              </a:p>
              <a:p>
                <a:pPr algn="ctr">
                  <a:buFontTx/>
                  <a:buNone/>
                  <a:tabLst>
                    <a:tab pos="2517775" algn="l"/>
                  </a:tabLst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en-US" sz="2800" b="0" dirty="0">
                    <a:solidFill>
                      <a:schemeClr val="tx2"/>
                    </a:solidFill>
                  </a:rPr>
                  <a:t>,</a:t>
                </a:r>
                <a:r>
                  <a:rPr lang="en-US" altLang="en-US" sz="2800" b="0" dirty="0">
                    <a:solidFill>
                      <a:schemeClr val="accent2"/>
                    </a:solidFill>
                  </a:rPr>
                  <a:t> 	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=15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x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box>
                      <m:box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en-US" sz="28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en-US" sz="2800" b="0" i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en-US" sz="2800" b="0" i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p>
                                <m:r>
                                  <a:rPr lang="en-US" altLang="en-US" sz="28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box>
                    <m:sSup>
                      <m:sSupPr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en-US" sz="2800" b="0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26628" name="Rectangle 4">
                <a:extLst>
                  <a:ext uri="{FF2B5EF4-FFF2-40B4-BE49-F238E27FC236}">
                    <a16:creationId xmlns:a16="http://schemas.microsoft.com/office/drawing/2014/main" id="{73BD9839-B50F-6435-CA1F-A3CF3891C9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76400"/>
                <a:ext cx="8229600" cy="1828800"/>
              </a:xfrm>
              <a:prstGeom prst="rect">
                <a:avLst/>
              </a:prstGeom>
              <a:blipFill>
                <a:blip r:embed="rId2"/>
                <a:stretch>
                  <a:fillRect l="-1852" t="-4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627" name="TextBox 18">
                <a:extLst>
                  <a:ext uri="{FF2B5EF4-FFF2-40B4-BE49-F238E27FC236}">
                    <a16:creationId xmlns:a16="http://schemas.microsoft.com/office/drawing/2014/main" id="{EB8BF966-056F-7C22-03E2-6F56A8C9CA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3505200"/>
                <a:ext cx="7848600" cy="1263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6075" indent="-346075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854075" indent="-396875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Find the formula for its rate of change of speed with time,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d>
                      <m:d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b="0" i="1" dirty="0">
                    <a:solidFill>
                      <a:schemeClr val="tx2"/>
                    </a:solidFill>
                  </a:rPr>
                  <a:t>.</a:t>
                </a:r>
                <a:endParaRPr lang="en-US" altLang="en-US" b="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627" name="TextBox 18">
                <a:extLst>
                  <a:ext uri="{FF2B5EF4-FFF2-40B4-BE49-F238E27FC236}">
                    <a16:creationId xmlns:a16="http://schemas.microsoft.com/office/drawing/2014/main" id="{EB8BF966-056F-7C22-03E2-6F56A8C9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505200"/>
                <a:ext cx="7848600" cy="1263231"/>
              </a:xfrm>
              <a:prstGeom prst="rect">
                <a:avLst/>
              </a:prstGeom>
              <a:blipFill>
                <a:blip r:embed="rId3"/>
                <a:stretch>
                  <a:fillRect l="-1398" t="-4831" b="-33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135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07D8483B-CDB7-1AB4-DFD3-2D00909F4B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Speed and Its Rate of Change</a:t>
            </a:r>
          </a:p>
        </p:txBody>
      </p:sp>
      <p:pic>
        <p:nvPicPr>
          <p:cNvPr id="29698" name="Picture 2" descr="soccerball_speed-time.GIF">
            <a:extLst>
              <a:ext uri="{FF2B5EF4-FFF2-40B4-BE49-F238E27FC236}">
                <a16:creationId xmlns:a16="http://schemas.microsoft.com/office/drawing/2014/main" id="{E2A0B763-B5AE-B352-911A-5BB750910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752600"/>
            <a:ext cx="6415087" cy="23002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699" name="Picture 3" descr="soccerball_accel-time.GIF">
            <a:extLst>
              <a:ext uri="{FF2B5EF4-FFF2-40B4-BE49-F238E27FC236}">
                <a16:creationId xmlns:a16="http://schemas.microsoft.com/office/drawing/2014/main" id="{D9DCF263-8C35-748C-A4DB-37CF289BF2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4038600"/>
            <a:ext cx="6415087" cy="23002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4359553E-3A8F-D40F-A34F-366E7FA38C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Vectors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5F7A16F5-F02D-DCD6-F6E0-FA6E3E753F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Position is a vector</a:t>
            </a:r>
          </a:p>
          <a:p>
            <a:r>
              <a:rPr lang="en-US" altLang="en-US" dirty="0"/>
              <a:t>Velocity is a vector</a:t>
            </a:r>
          </a:p>
          <a:p>
            <a:r>
              <a:rPr lang="en-US" altLang="en-US" dirty="0"/>
              <a:t>Acceleration is a vector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52BEAE8B-333C-F91A-DA7F-42620880B8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Describing 3-Vectors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58" name="Rectangle 3">
                <a:extLst>
                  <a:ext uri="{FF2B5EF4-FFF2-40B4-BE49-F238E27FC236}">
                    <a16:creationId xmlns:a16="http://schemas.microsoft.com/office/drawing/2014/main" id="{8E6561C7-8906-12AB-9F4F-374C753C2F29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685800"/>
              </a:xfrm>
            </p:spPr>
            <p:txBody>
              <a:bodyPr/>
              <a:lstStyle/>
              <a:p>
                <a:pPr>
                  <a:tabLst>
                    <a:tab pos="2225675" algn="l"/>
                  </a:tabLst>
                </a:pPr>
                <a:r>
                  <a:rPr lang="en-US" altLang="en-US" dirty="0"/>
                  <a:t>Position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𝑥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𝑦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𝑧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endParaRPr lang="en-US" altLang="en-US" i="1" dirty="0"/>
              </a:p>
            </p:txBody>
          </p:sp>
        </mc:Choice>
        <mc:Fallback xmlns="">
          <p:sp>
            <p:nvSpPr>
              <p:cNvPr id="19458" name="Rectangle 3">
                <a:extLst>
                  <a:ext uri="{FF2B5EF4-FFF2-40B4-BE49-F238E27FC236}">
                    <a16:creationId xmlns:a16="http://schemas.microsoft.com/office/drawing/2014/main" id="{8E6561C7-8906-12AB-9F4F-374C753C2F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685800"/>
              </a:xfrm>
              <a:blipFill>
                <a:blip r:embed="rId2"/>
                <a:stretch>
                  <a:fillRect l="-1704" t="-8036" b="-16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471" name="Rectangle 10">
                <a:extLst>
                  <a:ext uri="{FF2B5EF4-FFF2-40B4-BE49-F238E27FC236}">
                    <a16:creationId xmlns:a16="http://schemas.microsoft.com/office/drawing/2014/main" id="{A563A048-A4C2-1616-943A-8AD7D6118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2514600"/>
                <a:ext cx="8229600" cy="167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tabLst>
                    <a:tab pos="2225675" algn="l"/>
                  </a:tabLst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tabLst>
                    <a:tab pos="2225675" algn="l"/>
                  </a:tabLst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tabLst>
                    <a:tab pos="2225675" algn="l"/>
                  </a:tabLst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ts val="3600"/>
                  </a:spcBef>
                </a:pPr>
                <a:r>
                  <a:rPr lang="en-US" altLang="en-US" b="0" dirty="0"/>
                  <a:t>Velocity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acc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acc>
                      <m:accPr>
                        <m:chr m:val="̂"/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acc>
                      <m:accPr>
                        <m:chr m:val="̂"/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𝑑𝑧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acc>
                      <m:accPr>
                        <m:chr m:val="̂"/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endParaRPr lang="en-US" altLang="en-US" sz="2800" b="0" i="1" dirty="0"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30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altLang="en-US" sz="2800" b="0" i="1" dirty="0"/>
              </a:p>
            </p:txBody>
          </p:sp>
        </mc:Choice>
        <mc:Fallback xmlns="">
          <p:sp>
            <p:nvSpPr>
              <p:cNvPr id="19471" name="Rectangle 10">
                <a:extLst>
                  <a:ext uri="{FF2B5EF4-FFF2-40B4-BE49-F238E27FC236}">
                    <a16:creationId xmlns:a16="http://schemas.microsoft.com/office/drawing/2014/main" id="{A563A048-A4C2-1616-943A-8AD7D61181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514600"/>
                <a:ext cx="8229600" cy="1676400"/>
              </a:xfrm>
              <a:prstGeom prst="rect">
                <a:avLst/>
              </a:prstGeom>
              <a:blipFill>
                <a:blip r:embed="rId3"/>
                <a:stretch>
                  <a:fillRect l="-1704" t="-25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462" name="Rectangle 21">
                <a:extLst>
                  <a:ext uri="{FF2B5EF4-FFF2-40B4-BE49-F238E27FC236}">
                    <a16:creationId xmlns:a16="http://schemas.microsoft.com/office/drawing/2014/main" id="{C1E17EA2-4795-4DEF-9D95-E263220EF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3962400"/>
                <a:ext cx="8229600" cy="2620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tabLst>
                    <a:tab pos="2225675" algn="l"/>
                  </a:tabLst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tabLst>
                    <a:tab pos="2225675" algn="l"/>
                  </a:tabLst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tabLst>
                    <a:tab pos="2225675" algn="l"/>
                  </a:tabLst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2225675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b="0" dirty="0"/>
                  <a:t>Acceleration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US" alt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600"/>
                  </a:spcBef>
                  <a:spcAft>
                    <a:spcPts val="24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altLang="en-US" sz="2800" b="0" i="1" dirty="0"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3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  <m:r>
                        <a:rPr lang="en-US" alt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acc>
                        <m:accPr>
                          <m:chr m:val="̂"/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altLang="en-US" sz="2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altLang="en-US" sz="2800" b="0" i="1" dirty="0">
                  <a:latin typeface="Cambria Math" panose="02040503050406030204" pitchFamily="18" charset="0"/>
                </a:endParaRPr>
              </a:p>
              <a:p>
                <a:endParaRPr lang="en-US" altLang="en-US" b="0" i="1" dirty="0"/>
              </a:p>
            </p:txBody>
          </p:sp>
        </mc:Choice>
        <mc:Fallback xmlns="">
          <p:sp>
            <p:nvSpPr>
              <p:cNvPr id="19462" name="Rectangle 21">
                <a:extLst>
                  <a:ext uri="{FF2B5EF4-FFF2-40B4-BE49-F238E27FC236}">
                    <a16:creationId xmlns:a16="http://schemas.microsoft.com/office/drawing/2014/main" id="{C1E17EA2-4795-4DEF-9D95-E263220EF5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962400"/>
                <a:ext cx="8229600" cy="2620962"/>
              </a:xfrm>
              <a:prstGeom prst="rect">
                <a:avLst/>
              </a:prstGeom>
              <a:blipFill>
                <a:blip r:embed="rId4"/>
                <a:stretch>
                  <a:fillRect l="-1704" t="-162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  <p:bldP spid="19471" grpId="0"/>
      <p:bldP spid="194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4F7C3F0E-3C07-7D5C-055B-66AA3F862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Magnitudes of 3-Vectors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9B0C3F94-1C68-C706-052F-3D0E96A3A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53400" cy="1143000"/>
          </a:xfrm>
        </p:spPr>
        <p:txBody>
          <a:bodyPr/>
          <a:lstStyle/>
          <a:p>
            <a:pPr>
              <a:tabLst>
                <a:tab pos="2225675" algn="l"/>
              </a:tabLst>
            </a:pPr>
            <a:r>
              <a:rPr lang="en-US" altLang="en-US"/>
              <a:t>Distance from origin </a:t>
            </a:r>
            <a:br>
              <a:rPr lang="en-US" altLang="en-US"/>
            </a:br>
            <a:r>
              <a:rPr lang="en-US" altLang="en-US"/>
              <a:t>	</a:t>
            </a:r>
            <a:r>
              <a:rPr lang="en-US" altLang="en-US" i="1"/>
              <a:t>r</a:t>
            </a:r>
            <a:r>
              <a:rPr lang="en-US" altLang="en-US"/>
              <a:t> = | </a:t>
            </a:r>
            <a:r>
              <a:rPr lang="en-US" altLang="en-US" b="1" i="1"/>
              <a:t>r</a:t>
            </a:r>
            <a:r>
              <a:rPr lang="en-US" altLang="en-US"/>
              <a:t> | =   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 i="1"/>
              <a:t> </a:t>
            </a:r>
            <a:r>
              <a:rPr lang="en-US" altLang="en-US"/>
              <a:t>+ </a:t>
            </a:r>
            <a:r>
              <a:rPr lang="en-US" altLang="en-US" i="1"/>
              <a:t>y</a:t>
            </a:r>
            <a:r>
              <a:rPr lang="en-US" altLang="en-US" baseline="30000"/>
              <a:t>2</a:t>
            </a:r>
            <a:r>
              <a:rPr lang="en-US" altLang="en-US" i="1"/>
              <a:t> </a:t>
            </a:r>
            <a:r>
              <a:rPr lang="en-US" altLang="en-US"/>
              <a:t>+ </a:t>
            </a:r>
            <a:r>
              <a:rPr lang="en-US" altLang="en-US" i="1"/>
              <a:t>z</a:t>
            </a:r>
            <a:r>
              <a:rPr lang="en-US" altLang="en-US" baseline="30000"/>
              <a:t>2</a:t>
            </a:r>
            <a:endParaRPr lang="en-US" altLang="en-US" i="1"/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80EC7776-882D-97A5-E00D-AE575D9FCB8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276600"/>
            <a:ext cx="8229600" cy="838200"/>
            <a:chOff x="288" y="1920"/>
            <a:chExt cx="5184" cy="528"/>
          </a:xfrm>
        </p:grpSpPr>
        <p:sp>
          <p:nvSpPr>
            <p:cNvPr id="20490" name="Rectangle 5">
              <a:extLst>
                <a:ext uri="{FF2B5EF4-FFF2-40B4-BE49-F238E27FC236}">
                  <a16:creationId xmlns:a16="http://schemas.microsoft.com/office/drawing/2014/main" id="{1543EA19-74E2-63BB-C5E6-DA1C9157A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920"/>
              <a:ext cx="518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tabLst>
                  <a:tab pos="2225675" algn="l"/>
                </a:tabLst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225675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225675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/>
                <a:t>Speed 	</a:t>
              </a:r>
              <a:r>
                <a:rPr lang="en-US" altLang="en-US" b="0" i="1"/>
                <a:t>v = | </a:t>
              </a:r>
              <a:r>
                <a:rPr lang="en-US" altLang="en-US" i="1"/>
                <a:t>v</a:t>
              </a:r>
              <a:r>
                <a:rPr lang="en-US" altLang="en-US" b="0" i="1"/>
                <a:t> | =   v</a:t>
              </a:r>
              <a:r>
                <a:rPr lang="en-US" altLang="en-US" b="0" i="1" baseline="-25000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y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z</a:t>
              </a:r>
              <a:r>
                <a:rPr lang="en-US" altLang="en-US" b="0" baseline="30000"/>
                <a:t>2</a:t>
              </a:r>
              <a:endParaRPr lang="en-US" altLang="en-US" b="0" i="1"/>
            </a:p>
          </p:txBody>
        </p:sp>
        <p:sp>
          <p:nvSpPr>
            <p:cNvPr id="20491" name="Line 8">
              <a:extLst>
                <a:ext uri="{FF2B5EF4-FFF2-40B4-BE49-F238E27FC236}">
                  <a16:creationId xmlns:a16="http://schemas.microsoft.com/office/drawing/2014/main" id="{A1EE955F-4082-B7F3-35EF-70A55269B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2" y="202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Freeform 22">
              <a:extLst>
                <a:ext uri="{FF2B5EF4-FFF2-40B4-BE49-F238E27FC236}">
                  <a16:creationId xmlns:a16="http://schemas.microsoft.com/office/drawing/2014/main" id="{E68495B4-99DB-C4CD-732E-CEC1D0E19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" y="1920"/>
              <a:ext cx="1680" cy="336"/>
            </a:xfrm>
            <a:custGeom>
              <a:avLst/>
              <a:gdLst>
                <a:gd name="T0" fmla="*/ 0 w 1680"/>
                <a:gd name="T1" fmla="*/ 192 h 336"/>
                <a:gd name="T2" fmla="*/ 48 w 1680"/>
                <a:gd name="T3" fmla="*/ 336 h 336"/>
                <a:gd name="T4" fmla="*/ 144 w 1680"/>
                <a:gd name="T5" fmla="*/ 0 h 336"/>
                <a:gd name="T6" fmla="*/ 1680 w 1680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0"/>
                <a:gd name="T13" fmla="*/ 0 h 336"/>
                <a:gd name="T14" fmla="*/ 1680 w 1680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0" h="336">
                  <a:moveTo>
                    <a:pt x="0" y="192"/>
                  </a:moveTo>
                  <a:lnTo>
                    <a:pt x="48" y="336"/>
                  </a:lnTo>
                  <a:lnTo>
                    <a:pt x="144" y="0"/>
                  </a:lnTo>
                  <a:lnTo>
                    <a:pt x="168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4" name="Line 34">
            <a:extLst>
              <a:ext uri="{FF2B5EF4-FFF2-40B4-BE49-F238E27FC236}">
                <a16:creationId xmlns:a16="http://schemas.microsoft.com/office/drawing/2014/main" id="{1BCE01C1-F5E1-7BA9-3E04-C8D95AEF7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3622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Freeform 35">
            <a:extLst>
              <a:ext uri="{FF2B5EF4-FFF2-40B4-BE49-F238E27FC236}">
                <a16:creationId xmlns:a16="http://schemas.microsoft.com/office/drawing/2014/main" id="{39E96CA0-A0E6-4DA9-D73D-4BB952AAFCBA}"/>
              </a:ext>
            </a:extLst>
          </p:cNvPr>
          <p:cNvSpPr>
            <a:spLocks/>
          </p:cNvSpPr>
          <p:nvPr/>
        </p:nvSpPr>
        <p:spPr bwMode="auto">
          <a:xfrm>
            <a:off x="4408488" y="2209800"/>
            <a:ext cx="2667000" cy="533400"/>
          </a:xfrm>
          <a:custGeom>
            <a:avLst/>
            <a:gdLst>
              <a:gd name="T0" fmla="*/ 0 w 1680"/>
              <a:gd name="T1" fmla="*/ 2147483646 h 336"/>
              <a:gd name="T2" fmla="*/ 2147483646 w 1680"/>
              <a:gd name="T3" fmla="*/ 2147483646 h 336"/>
              <a:gd name="T4" fmla="*/ 2147483646 w 1680"/>
              <a:gd name="T5" fmla="*/ 0 h 336"/>
              <a:gd name="T6" fmla="*/ 2147483646 w 1680"/>
              <a:gd name="T7" fmla="*/ 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1680"/>
              <a:gd name="T13" fmla="*/ 0 h 336"/>
              <a:gd name="T14" fmla="*/ 1680 w 1680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0" h="336">
                <a:moveTo>
                  <a:pt x="0" y="192"/>
                </a:moveTo>
                <a:lnTo>
                  <a:pt x="48" y="336"/>
                </a:lnTo>
                <a:lnTo>
                  <a:pt x="144" y="0"/>
                </a:lnTo>
                <a:lnTo>
                  <a:pt x="168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9">
            <a:extLst>
              <a:ext uri="{FF2B5EF4-FFF2-40B4-BE49-F238E27FC236}">
                <a16:creationId xmlns:a16="http://schemas.microsoft.com/office/drawing/2014/main" id="{142E6CD0-2E6C-E244-A45B-49F82D275CE5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343400"/>
            <a:ext cx="8229600" cy="1219200"/>
            <a:chOff x="288" y="2448"/>
            <a:chExt cx="5184" cy="768"/>
          </a:xfrm>
        </p:grpSpPr>
        <p:sp>
          <p:nvSpPr>
            <p:cNvPr id="20487" name="Rectangle 33">
              <a:extLst>
                <a:ext uri="{FF2B5EF4-FFF2-40B4-BE49-F238E27FC236}">
                  <a16:creationId xmlns:a16="http://schemas.microsoft.com/office/drawing/2014/main" id="{2CB51E58-7B80-796B-1A07-7C1C9AC72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448"/>
              <a:ext cx="5184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tabLst>
                  <a:tab pos="2225675" algn="l"/>
                </a:tabLst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225675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225675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/>
                <a:t>Magnitude of acceleration</a:t>
              </a:r>
              <a:br>
                <a:rPr lang="en-US" altLang="en-US" b="0"/>
              </a:br>
              <a:r>
                <a:rPr lang="en-US" altLang="en-US" b="0"/>
                <a:t>	</a:t>
              </a:r>
              <a:r>
                <a:rPr lang="en-US" altLang="en-US" b="0" i="1"/>
                <a:t>a = | </a:t>
              </a:r>
              <a:r>
                <a:rPr lang="en-US" altLang="en-US" i="1"/>
                <a:t>a</a:t>
              </a:r>
              <a:r>
                <a:rPr lang="en-US" altLang="en-US" b="0" i="1"/>
                <a:t> | =   a</a:t>
              </a:r>
              <a:r>
                <a:rPr lang="en-US" altLang="en-US" b="0" i="1" baseline="-25000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y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z</a:t>
              </a:r>
              <a:r>
                <a:rPr lang="en-US" altLang="en-US" b="0" baseline="30000"/>
                <a:t>2</a:t>
              </a:r>
              <a:endParaRPr lang="en-US" altLang="en-US" b="0" i="1"/>
            </a:p>
          </p:txBody>
        </p:sp>
        <p:sp>
          <p:nvSpPr>
            <p:cNvPr id="20488" name="Freeform 36">
              <a:extLst>
                <a:ext uri="{FF2B5EF4-FFF2-40B4-BE49-F238E27FC236}">
                  <a16:creationId xmlns:a16="http://schemas.microsoft.com/office/drawing/2014/main" id="{6491DAF7-7AAE-6970-7203-2627DA520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2784"/>
              <a:ext cx="1680" cy="336"/>
            </a:xfrm>
            <a:custGeom>
              <a:avLst/>
              <a:gdLst>
                <a:gd name="T0" fmla="*/ 0 w 1680"/>
                <a:gd name="T1" fmla="*/ 192 h 336"/>
                <a:gd name="T2" fmla="*/ 48 w 1680"/>
                <a:gd name="T3" fmla="*/ 336 h 336"/>
                <a:gd name="T4" fmla="*/ 144 w 1680"/>
                <a:gd name="T5" fmla="*/ 0 h 336"/>
                <a:gd name="T6" fmla="*/ 1680 w 1680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0"/>
                <a:gd name="T13" fmla="*/ 0 h 336"/>
                <a:gd name="T14" fmla="*/ 1680 w 1680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0" h="336">
                  <a:moveTo>
                    <a:pt x="0" y="192"/>
                  </a:moveTo>
                  <a:lnTo>
                    <a:pt x="48" y="336"/>
                  </a:lnTo>
                  <a:lnTo>
                    <a:pt x="144" y="0"/>
                  </a:lnTo>
                  <a:lnTo>
                    <a:pt x="168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Line 37">
              <a:extLst>
                <a:ext uri="{FF2B5EF4-FFF2-40B4-BE49-F238E27FC236}">
                  <a16:creationId xmlns:a16="http://schemas.microsoft.com/office/drawing/2014/main" id="{D11D0488-0B2F-E7F5-732D-1C326C399D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6" y="285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AACAD9EF-7701-50F6-BDE3-A1A9AC400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Vectors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DF8DECC5-E694-1B4A-EEB0-1C3B882E2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Position and velocity may be in different directions</a:t>
            </a:r>
          </a:p>
          <a:p>
            <a:r>
              <a:rPr lang="en-US" altLang="en-US"/>
              <a:t>Velocity and acceleration may be in different directions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66314C46-ECB4-5DAF-E4D9-1843EA729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Familiar Situations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2211D61F-2D1B-4E83-11E9-B6E9FED55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/>
              <a:t>Ballistic trajectories</a:t>
            </a:r>
          </a:p>
          <a:p>
            <a:r>
              <a:rPr lang="en-US" altLang="en-US"/>
              <a:t>Circular motion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B4FF1D4B-0765-9BD1-A00F-12724E47F97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819400"/>
            <a:ext cx="8229600" cy="685800"/>
            <a:chOff x="288" y="1776"/>
            <a:chExt cx="5184" cy="432"/>
          </a:xfrm>
        </p:grpSpPr>
        <p:sp>
          <p:nvSpPr>
            <p:cNvPr id="22538" name="Rectangle 4">
              <a:extLst>
                <a:ext uri="{FF2B5EF4-FFF2-40B4-BE49-F238E27FC236}">
                  <a16:creationId xmlns:a16="http://schemas.microsoft.com/office/drawing/2014/main" id="{04455B3C-24F5-EE6E-159A-0AD442AD1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51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/>
                <a:t>If </a:t>
              </a:r>
              <a:r>
                <a:rPr lang="en-US" altLang="en-US" b="0" i="1">
                  <a:solidFill>
                    <a:schemeClr val="tx1"/>
                  </a:solidFill>
                </a:rPr>
                <a:t>a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||</a:t>
              </a:r>
              <a:r>
                <a:rPr lang="en-US" altLang="en-US" b="0"/>
                <a:t> </a:t>
              </a:r>
              <a:r>
                <a:rPr lang="en-US" altLang="en-US" b="0" i="1"/>
                <a:t>v</a:t>
              </a:r>
              <a:r>
                <a:rPr lang="en-US" altLang="en-US" b="0"/>
                <a:t>, path is </a:t>
              </a:r>
              <a:r>
                <a:rPr lang="en-US" altLang="en-US" b="0">
                  <a:solidFill>
                    <a:schemeClr val="accent2"/>
                  </a:solidFill>
                </a:rPr>
                <a:t>straight</a:t>
              </a:r>
              <a:r>
                <a:rPr lang="en-US" altLang="en-US" b="0"/>
                <a:t>.</a:t>
              </a:r>
            </a:p>
          </p:txBody>
        </p:sp>
        <p:sp>
          <p:nvSpPr>
            <p:cNvPr id="22539" name="Line 6">
              <a:extLst>
                <a:ext uri="{FF2B5EF4-FFF2-40B4-BE49-F238E27FC236}">
                  <a16:creationId xmlns:a16="http://schemas.microsoft.com/office/drawing/2014/main" id="{8E0B6C6A-92AC-61BD-BA51-150BB2DD37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187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0" name="Line 11">
              <a:extLst>
                <a:ext uri="{FF2B5EF4-FFF2-40B4-BE49-F238E27FC236}">
                  <a16:creationId xmlns:a16="http://schemas.microsoft.com/office/drawing/2014/main" id="{2C8EA979-4604-893A-AB43-41A24659B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7" y="187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D85F571F-000B-73F6-E2D0-48B2C8D40D74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429000"/>
            <a:ext cx="8229600" cy="609600"/>
            <a:chOff x="288" y="2160"/>
            <a:chExt cx="5184" cy="384"/>
          </a:xfrm>
        </p:grpSpPr>
        <p:grpSp>
          <p:nvGrpSpPr>
            <p:cNvPr id="22533" name="Group 12">
              <a:extLst>
                <a:ext uri="{FF2B5EF4-FFF2-40B4-BE49-F238E27FC236}">
                  <a16:creationId xmlns:a16="http://schemas.microsoft.com/office/drawing/2014/main" id="{A77CEE20-3B14-140A-2BCB-5542A173FA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160"/>
              <a:ext cx="5184" cy="384"/>
              <a:chOff x="288" y="2160"/>
              <a:chExt cx="5184" cy="384"/>
            </a:xfrm>
          </p:grpSpPr>
          <p:sp>
            <p:nvSpPr>
              <p:cNvPr id="22535" name="Rectangle 5">
                <a:extLst>
                  <a:ext uri="{FF2B5EF4-FFF2-40B4-BE49-F238E27FC236}">
                    <a16:creationId xmlns:a16="http://schemas.microsoft.com/office/drawing/2014/main" id="{2D06FA76-E88A-881C-03CE-C6A14D171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160"/>
                <a:ext cx="518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b="0"/>
                  <a:t>If </a:t>
                </a:r>
                <a:r>
                  <a:rPr lang="en-US" altLang="en-US" b="0" i="1"/>
                  <a:t>a</a:t>
                </a:r>
                <a:r>
                  <a:rPr lang="en-US" altLang="en-US" b="0"/>
                  <a:t> </a:t>
                </a:r>
                <a:r>
                  <a:rPr lang="en-US" altLang="en-US" b="0">
                    <a:solidFill>
                      <a:schemeClr val="accent2"/>
                    </a:solidFill>
                  </a:rPr>
                  <a:t>||</a:t>
                </a:r>
                <a:r>
                  <a:rPr lang="en-US" altLang="en-US" b="0"/>
                  <a:t> </a:t>
                </a:r>
                <a:r>
                  <a:rPr lang="en-US" altLang="en-US" b="0" i="1"/>
                  <a:t>v</a:t>
                </a:r>
                <a:r>
                  <a:rPr lang="en-US" altLang="en-US" b="0"/>
                  <a:t>, path is </a:t>
                </a:r>
                <a:r>
                  <a:rPr lang="en-US" altLang="en-US" b="0">
                    <a:solidFill>
                      <a:schemeClr val="accent2"/>
                    </a:solidFill>
                  </a:rPr>
                  <a:t>curved</a:t>
                </a:r>
                <a:r>
                  <a:rPr lang="en-US" altLang="en-US" b="0"/>
                  <a:t>.</a:t>
                </a:r>
              </a:p>
            </p:txBody>
          </p:sp>
          <p:sp>
            <p:nvSpPr>
              <p:cNvPr id="22536" name="Line 10">
                <a:extLst>
                  <a:ext uri="{FF2B5EF4-FFF2-40B4-BE49-F238E27FC236}">
                    <a16:creationId xmlns:a16="http://schemas.microsoft.com/office/drawing/2014/main" id="{3A9FCB11-1B59-3687-B873-F76A0E6659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5" y="2246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7" name="Line 12">
                <a:extLst>
                  <a:ext uri="{FF2B5EF4-FFF2-40B4-BE49-F238E27FC236}">
                    <a16:creationId xmlns:a16="http://schemas.microsoft.com/office/drawing/2014/main" id="{52AC94CD-774F-894B-E341-505CCE8485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248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34" name="Line 13">
              <a:extLst>
                <a:ext uri="{FF2B5EF4-FFF2-40B4-BE49-F238E27FC236}">
                  <a16:creationId xmlns:a16="http://schemas.microsoft.com/office/drawing/2014/main" id="{84185408-C719-0851-3EE7-8A3C739337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2304"/>
              <a:ext cx="192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A76B741D-B0A9-D67D-DF3C-F83B0F4F4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FFB782A5-A350-A0FB-76CC-8E5D91CD4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If an object’s distance from the origin </a:t>
            </a:r>
            <a:r>
              <a:rPr lang="en-US" altLang="en-US" i="1"/>
              <a:t>r</a:t>
            </a:r>
            <a:r>
              <a:rPr lang="en-US" altLang="en-US"/>
              <a:t> does not change, its velocity must be zero.</a:t>
            </a: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D1FD0CD9-472B-C9DF-8AF8-DE22D0C6E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266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True.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False.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B3BB583-A226-684D-DBC6-39454E7A0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FEAA8DCA-6DFF-070F-AD8F-C1259D3A1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If an object’s speed </a:t>
            </a:r>
            <a:r>
              <a:rPr lang="en-US" altLang="en-US" i="1"/>
              <a:t>v</a:t>
            </a:r>
            <a:r>
              <a:rPr lang="en-US" altLang="en-US"/>
              <a:t> does not change, its acceleration must be zero.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128022C9-0327-2268-AD54-90CA99654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266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True.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False.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B01FB172-A849-3264-2F7E-7E4267157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Acceleration and Velocity</a:t>
            </a:r>
          </a:p>
        </p:txBody>
      </p:sp>
      <p:grpSp>
        <p:nvGrpSpPr>
          <p:cNvPr id="2" name="Group 11">
            <a:extLst>
              <a:ext uri="{FF2B5EF4-FFF2-40B4-BE49-F238E27FC236}">
                <a16:creationId xmlns:a16="http://schemas.microsoft.com/office/drawing/2014/main" id="{CF6255E7-2921-314F-89CB-6E2B30E360D9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743200"/>
            <a:ext cx="8229600" cy="1143000"/>
            <a:chOff x="288" y="1728"/>
            <a:chExt cx="5184" cy="720"/>
          </a:xfrm>
        </p:grpSpPr>
        <p:sp>
          <p:nvSpPr>
            <p:cNvPr id="25608" name="Rectangle 4">
              <a:extLst>
                <a:ext uri="{FF2B5EF4-FFF2-40B4-BE49-F238E27FC236}">
                  <a16:creationId xmlns:a16="http://schemas.microsoft.com/office/drawing/2014/main" id="{3184E842-8EA2-0A17-1AEC-8F6269C3D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28"/>
              <a:ext cx="5184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/>
                <a:t>The component of </a:t>
              </a:r>
              <a:r>
                <a:rPr lang="en-US" altLang="en-US" b="0" i="1"/>
                <a:t>a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perpendicular</a:t>
              </a:r>
              <a:r>
                <a:rPr lang="en-US" altLang="en-US" b="0"/>
                <a:t> to </a:t>
              </a:r>
              <a:r>
                <a:rPr lang="en-US" altLang="en-US" b="0" i="1"/>
                <a:t>v</a:t>
              </a:r>
              <a:r>
                <a:rPr lang="en-US" altLang="en-US" b="0"/>
                <a:t> causes the </a:t>
              </a:r>
              <a:r>
                <a:rPr lang="en-US" altLang="en-US" b="0">
                  <a:solidFill>
                    <a:schemeClr val="accent2"/>
                  </a:solidFill>
                </a:rPr>
                <a:t>direction</a:t>
              </a:r>
              <a:r>
                <a:rPr lang="en-US" altLang="en-US" b="0"/>
                <a:t> to change.</a:t>
              </a:r>
            </a:p>
          </p:txBody>
        </p:sp>
        <p:sp>
          <p:nvSpPr>
            <p:cNvPr id="25609" name="Line 9">
              <a:extLst>
                <a:ext uri="{FF2B5EF4-FFF2-40B4-BE49-F238E27FC236}">
                  <a16:creationId xmlns:a16="http://schemas.microsoft.com/office/drawing/2014/main" id="{B1C4F9FA-9938-FE22-0746-025831141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0" y="182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Line 10">
              <a:extLst>
                <a:ext uri="{FF2B5EF4-FFF2-40B4-BE49-F238E27FC236}">
                  <a16:creationId xmlns:a16="http://schemas.microsoft.com/office/drawing/2014/main" id="{99C2AE13-5555-E56E-60CE-37FF31ACE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2" y="1827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43902369-ADE1-3CFC-5F00-B10E1558BC6F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600200"/>
            <a:ext cx="8229600" cy="1066800"/>
            <a:chOff x="384" y="1104"/>
            <a:chExt cx="5184" cy="672"/>
          </a:xfrm>
        </p:grpSpPr>
        <p:sp>
          <p:nvSpPr>
            <p:cNvPr id="25605" name="Rectangle 12">
              <a:extLst>
                <a:ext uri="{FF2B5EF4-FFF2-40B4-BE49-F238E27FC236}">
                  <a16:creationId xmlns:a16="http://schemas.microsoft.com/office/drawing/2014/main" id="{A888EF19-30EF-8580-2596-F8D6C5BDD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104"/>
              <a:ext cx="518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/>
                <a:t>The component of </a:t>
              </a:r>
              <a:r>
                <a:rPr lang="en-US" altLang="en-US" b="0" i="1"/>
                <a:t>a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parallel</a:t>
              </a:r>
              <a:r>
                <a:rPr lang="en-US" altLang="en-US" b="0"/>
                <a:t> to </a:t>
              </a:r>
              <a:r>
                <a:rPr lang="en-US" altLang="en-US" b="0" i="1"/>
                <a:t>v</a:t>
              </a:r>
              <a:r>
                <a:rPr lang="en-US" altLang="en-US" b="0"/>
                <a:t> causes the </a:t>
              </a:r>
              <a:r>
                <a:rPr lang="en-US" altLang="en-US" b="0">
                  <a:solidFill>
                    <a:schemeClr val="accent2"/>
                  </a:solidFill>
                </a:rPr>
                <a:t>speed</a:t>
              </a:r>
              <a:r>
                <a:rPr lang="en-US" altLang="en-US" b="0"/>
                <a:t> to change.</a:t>
              </a:r>
            </a:p>
          </p:txBody>
        </p:sp>
        <p:sp>
          <p:nvSpPr>
            <p:cNvPr id="25606" name="Line 13">
              <a:extLst>
                <a:ext uri="{FF2B5EF4-FFF2-40B4-BE49-F238E27FC236}">
                  <a16:creationId xmlns:a16="http://schemas.microsoft.com/office/drawing/2014/main" id="{3A9F24C9-126A-DC8D-0789-482C12F21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0" y="120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Line 14">
              <a:extLst>
                <a:ext uri="{FF2B5EF4-FFF2-40B4-BE49-F238E27FC236}">
                  <a16:creationId xmlns:a16="http://schemas.microsoft.com/office/drawing/2014/main" id="{C5207487-A401-0CDB-09FA-E01CF0B35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2" y="1203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:a16="http://schemas.microsoft.com/office/drawing/2014/main" id="{E0DF47AF-156F-3B5F-BF2A-CDC21AE99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If either component is nonzero, the acceleration is nonzero.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5003</TotalTime>
  <Words>516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Cambria Math</vt:lpstr>
      <vt:lpstr>Courier New</vt:lpstr>
      <vt:lpstr>Impact</vt:lpstr>
      <vt:lpstr>Times</vt:lpstr>
      <vt:lpstr>Default Design</vt:lpstr>
      <vt:lpstr>Describing Motion</vt:lpstr>
      <vt:lpstr>Vectors</vt:lpstr>
      <vt:lpstr>Describing 3-Vectors</vt:lpstr>
      <vt:lpstr>Magnitudes of 3-Vectors</vt:lpstr>
      <vt:lpstr>Vectors</vt:lpstr>
      <vt:lpstr>Familiar Situations</vt:lpstr>
      <vt:lpstr>Question</vt:lpstr>
      <vt:lpstr>Question</vt:lpstr>
      <vt:lpstr>Acceleration and Velocity</vt:lpstr>
      <vt:lpstr>Group Work</vt:lpstr>
      <vt:lpstr>Group Work</vt:lpstr>
      <vt:lpstr>Group Work</vt:lpstr>
      <vt:lpstr>Question</vt:lpstr>
      <vt:lpstr>Group Work</vt:lpstr>
      <vt:lpstr>Speed and Its Rate of Change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255</cp:revision>
  <cp:lastPrinted>2024-01-25T22:17:33Z</cp:lastPrinted>
  <dcterms:created xsi:type="dcterms:W3CDTF">2003-08-04T19:23:16Z</dcterms:created>
  <dcterms:modified xsi:type="dcterms:W3CDTF">2024-01-27T01:40:02Z</dcterms:modified>
</cp:coreProperties>
</file>