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559" r:id="rId2"/>
    <p:sldId id="560" r:id="rId3"/>
    <p:sldId id="561" r:id="rId4"/>
    <p:sldId id="562" r:id="rId5"/>
    <p:sldId id="563" r:id="rId6"/>
    <p:sldId id="564" r:id="rId7"/>
    <p:sldId id="565" r:id="rId8"/>
    <p:sldId id="566" r:id="rId9"/>
    <p:sldId id="567" r:id="rId10"/>
    <p:sldId id="582" r:id="rId11"/>
    <p:sldId id="580" r:id="rId12"/>
    <p:sldId id="558" r:id="rId13"/>
    <p:sldId id="540" r:id="rId14"/>
    <p:sldId id="541" r:id="rId15"/>
    <p:sldId id="534" r:id="rId16"/>
    <p:sldId id="546" r:id="rId17"/>
    <p:sldId id="548" r:id="rId18"/>
    <p:sldId id="583" r:id="rId19"/>
    <p:sldId id="569" r:id="rId20"/>
    <p:sldId id="570" r:id="rId21"/>
    <p:sldId id="578" r:id="rId22"/>
    <p:sldId id="571" r:id="rId23"/>
    <p:sldId id="572" r:id="rId24"/>
    <p:sldId id="573" r:id="rId25"/>
    <p:sldId id="574" r:id="rId26"/>
    <p:sldId id="579" r:id="rId27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 userDrawn="1">
          <p15:clr>
            <a:srgbClr val="A4A3A4"/>
          </p15:clr>
        </p15:guide>
        <p15:guide id="2" pos="29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10"/>
    <p:restoredTop sz="90957"/>
  </p:normalViewPr>
  <p:slideViewPr>
    <p:cSldViewPr>
      <p:cViewPr varScale="1">
        <p:scale>
          <a:sx n="64" d="100"/>
          <a:sy n="64" d="100"/>
        </p:scale>
        <p:origin x="258" y="6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348" y="96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700AD553-6F68-1CDC-DE1A-4E5CE5132C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34962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PHYS 1210 L05 Vector Operations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A2F7A5FB-CCE3-768C-650A-E5359D40820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569" y="0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C2107D36-FEE1-F1C2-7D2E-A0CC02CFCD6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57975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B837E01E-A4CD-13E8-17AD-316A7690F65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569" y="6657975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722247EF-5D6C-4C9F-AD5B-D3497ACE9D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AA2709E4-FDE8-B16F-C394-F9971C61E6F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PHYS 1210 L05 Vector Operations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09238063-0FDF-2914-0419-0477472F89D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3145" y="0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C3BCF5C-73D0-9062-39F9-0735E44F3C2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6662893F-D6FA-3F09-A0DE-FAC94AF92E1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793" y="3328988"/>
            <a:ext cx="6772491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8586EF0B-2BFA-4411-AB73-4F279D434D3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9564"/>
            <a:ext cx="400293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720344CC-C734-FCC2-B7AA-CD27DC8D29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145" y="6659564"/>
            <a:ext cx="400293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EEF1D2E3-EF72-42E8-AC09-85B979ACCB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PHYS 1210 L05 Vector Operations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F1D2E3-EF72-42E8-AC09-85B979ACCBFC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882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C594D5-DF59-464B-DDDC-2481067669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158225-399E-92B9-10AD-816D043DEA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CF33B1-1BF7-8109-A81F-52EA0C6B58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53752-3EF0-4E48-AA87-0F047C4AB1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0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3F527C-9F37-7BA6-0819-5A9E0CAE89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807E46-D8AE-4398-B459-F8EED1238F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EAC181-8729-B98C-45DE-1AF3D9F516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DD8D9-0D02-41BC-BB63-F89F6A446A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976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862C92-5158-DDEE-7605-225575454D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E4033B-D03D-C1F0-11BD-4434687D2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9C9F15-81EE-9BDC-885A-3811CAD0B2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AA2D4-25B1-4A63-B153-6B7F6EEC04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108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AE72AC-452F-C0AB-8A72-EDD560E93D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793F1D-185C-64AC-073A-1DF7043000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58C1F6-89CE-9490-2E37-B6926AD9FA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660EF-8895-4CC7-9057-BE3B65BA94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5951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9EAF22-AF7E-5204-4095-D827AF24C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71F66F-CD44-ED37-F863-5455F54A6A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5D65D8-F7E7-F1E5-A702-C7200478A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6FDDC-7DBC-4F26-9880-0FE9E9A87C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926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13717C-46BC-4000-5992-4E44DC025C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204CCF-1B71-C725-73DC-6BEE380F60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886EE7-E94E-9C58-1FB7-13655669D3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DD98F-A1DE-488C-A3E1-BC91BD58CE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20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BB86B5D-9DA9-24D2-62B6-5BDD2E6704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0B554F8-26DD-A0E1-BF7C-3352D6DEF5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D104563-8737-6A7A-5BBB-F4CE928060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D49F0-13AD-4B28-9D80-09D711532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328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1380230-1447-1F9E-B68B-F8A39D3DEE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3298151-E295-4530-6714-9CFE750EF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1026340-A86D-6A4A-659A-0CE94CFAC2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BE517-F33A-4846-A1D5-4ACE0E3484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766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5F73E48-1E2D-E183-A849-0F146E3353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869460-46E8-0673-A406-5F26ED700B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F6CA915-D470-02ED-368C-12E35C505A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DFD29-5A81-4A0F-A2D1-1F2FF77236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448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32C55B-8097-69A7-4446-1047508B70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097FF3-756B-D37F-2112-7FE0266DDE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0BFFFA-9766-F976-58FB-4A9534FA1B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F1014-5E34-438F-B976-B59F9D2EA9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31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883A03-C11D-341D-1522-F39BCA0326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5C5A92-6E28-B027-11A3-2E1F131AD9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8DE214-86AF-9581-980B-444F3C87AC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9D4E9-DAAE-4273-9FAA-6692727ABD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55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A7F4429-529D-3619-C898-1F9EF3D0F9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BEA433-B415-3AD6-1894-B207C20B16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6753662-B821-63F9-8CD0-CC11E308500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3DD693D-29E6-2699-B000-2B791EFC13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8DDC8D4-31D2-FB42-3D9D-6BF7F3186F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217E29D4-6EA1-49C0-8A3C-CCDF73A317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58FA559-6777-3361-2FD5-CF522B40AB6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Vectors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0AF4457-654E-2C63-26A1-89E84A60183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/>
              <a:t>Quantities with direction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6DA695D-B00C-3C41-2F37-53183E1DB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Cartesian to Polar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88C49DA-2AD5-02A2-BEAD-BE00F6B924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92224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>
                <a:solidFill>
                  <a:schemeClr val="accent2"/>
                </a:solidFill>
              </a:rPr>
              <a:t>Direction </a:t>
            </a:r>
            <a:r>
              <a:rPr lang="en-US" altLang="en-US" i="1" dirty="0">
                <a:solidFill>
                  <a:srgbClr val="008000"/>
                </a:solidFill>
                <a:latin typeface="Symbol" panose="05050102010706020507" pitchFamily="18" charset="2"/>
              </a:rPr>
              <a:t>f</a:t>
            </a:r>
            <a:r>
              <a:rPr lang="en-US" altLang="en-US" dirty="0">
                <a:solidFill>
                  <a:schemeClr val="accent2"/>
                </a:solidFill>
              </a:rPr>
              <a:t> of a vector</a:t>
            </a:r>
            <a:r>
              <a:rPr lang="en-US" altLang="en-US" dirty="0"/>
              <a:t>: </a:t>
            </a:r>
            <a:r>
              <a:rPr lang="en-US" altLang="en-US" dirty="0">
                <a:solidFill>
                  <a:srgbClr val="7030A0"/>
                </a:solidFill>
              </a:rPr>
              <a:t>If </a:t>
            </a:r>
            <a:r>
              <a:rPr lang="en-US" altLang="en-US" i="1" dirty="0">
                <a:solidFill>
                  <a:srgbClr val="7030A0"/>
                </a:solidFill>
              </a:rPr>
              <a:t>x </a:t>
            </a:r>
            <a:r>
              <a:rPr lang="en-US" altLang="en-US" dirty="0">
                <a:solidFill>
                  <a:srgbClr val="7030A0"/>
                </a:solidFill>
              </a:rPr>
              <a:t>&lt; 0</a:t>
            </a:r>
            <a:r>
              <a:rPr lang="en-US" altLang="en-US" dirty="0">
                <a:solidFill>
                  <a:schemeClr val="tx2"/>
                </a:solidFill>
              </a:rPr>
              <a:t>, </a:t>
            </a:r>
            <a:r>
              <a:rPr lang="en-US" altLang="en-US" dirty="0">
                <a:solidFill>
                  <a:schemeClr val="accent2"/>
                </a:solidFill>
              </a:rPr>
              <a:t>add 180° </a:t>
            </a:r>
            <a:r>
              <a:rPr lang="en-US" altLang="en-US" dirty="0">
                <a:solidFill>
                  <a:schemeClr val="tx2"/>
                </a:solidFill>
              </a:rPr>
              <a:t>to arctan(</a:t>
            </a:r>
            <a:r>
              <a:rPr lang="en-US" altLang="en-US" i="1" dirty="0">
                <a:solidFill>
                  <a:schemeClr val="tx2"/>
                </a:solidFill>
              </a:rPr>
              <a:t>y</a:t>
            </a:r>
            <a:r>
              <a:rPr lang="en-US" altLang="en-US" dirty="0">
                <a:solidFill>
                  <a:schemeClr val="tx2"/>
                </a:solidFill>
              </a:rPr>
              <a:t>/</a:t>
            </a:r>
            <a:r>
              <a:rPr lang="en-US" altLang="en-US" i="1" dirty="0">
                <a:solidFill>
                  <a:schemeClr val="tx2"/>
                </a:solidFill>
              </a:rPr>
              <a:t>x</a:t>
            </a:r>
            <a:r>
              <a:rPr lang="en-US" altLang="en-US" dirty="0">
                <a:solidFill>
                  <a:schemeClr val="tx2"/>
                </a:solidFill>
              </a:rPr>
              <a:t>)</a:t>
            </a:r>
          </a:p>
        </p:txBody>
      </p:sp>
      <p:grpSp>
        <p:nvGrpSpPr>
          <p:cNvPr id="13316" name="Group 4">
            <a:extLst>
              <a:ext uri="{FF2B5EF4-FFF2-40B4-BE49-F238E27FC236}">
                <a16:creationId xmlns:a16="http://schemas.microsoft.com/office/drawing/2014/main" id="{63012CF7-9B04-C82A-63EE-92662CC28FB4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429000"/>
            <a:ext cx="1828800" cy="1828800"/>
            <a:chOff x="576" y="2160"/>
            <a:chExt cx="1152" cy="1152"/>
          </a:xfrm>
        </p:grpSpPr>
        <p:grpSp>
          <p:nvGrpSpPr>
            <p:cNvPr id="13328" name="Group 5">
              <a:extLst>
                <a:ext uri="{FF2B5EF4-FFF2-40B4-BE49-F238E27FC236}">
                  <a16:creationId xmlns:a16="http://schemas.microsoft.com/office/drawing/2014/main" id="{511C7D88-6457-4190-1387-CE5E2CD64B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160"/>
              <a:ext cx="1152" cy="1152"/>
              <a:chOff x="576" y="2160"/>
              <a:chExt cx="1152" cy="1152"/>
            </a:xfrm>
          </p:grpSpPr>
          <p:sp>
            <p:nvSpPr>
              <p:cNvPr id="13332" name="Rectangle 6">
                <a:extLst>
                  <a:ext uri="{FF2B5EF4-FFF2-40B4-BE49-F238E27FC236}">
                    <a16:creationId xmlns:a16="http://schemas.microsoft.com/office/drawing/2014/main" id="{1375AC52-29F6-DB7D-6DEC-5ACACAE2F1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3" name="Rectangle 7">
                <a:extLst>
                  <a:ext uri="{FF2B5EF4-FFF2-40B4-BE49-F238E27FC236}">
                    <a16:creationId xmlns:a16="http://schemas.microsoft.com/office/drawing/2014/main" id="{6C66F1B7-9CED-9E22-0F48-F58C51528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4" name="Rectangle 8">
                <a:extLst>
                  <a:ext uri="{FF2B5EF4-FFF2-40B4-BE49-F238E27FC236}">
                    <a16:creationId xmlns:a16="http://schemas.microsoft.com/office/drawing/2014/main" id="{183444E8-50C6-C81B-1477-DE29E231CB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5" name="Rectangle 9">
                <a:extLst>
                  <a:ext uri="{FF2B5EF4-FFF2-40B4-BE49-F238E27FC236}">
                    <a16:creationId xmlns:a16="http://schemas.microsoft.com/office/drawing/2014/main" id="{5663C6FC-7034-F53B-D2E7-78FE9B925D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6" name="Rectangle 10">
                <a:extLst>
                  <a:ext uri="{FF2B5EF4-FFF2-40B4-BE49-F238E27FC236}">
                    <a16:creationId xmlns:a16="http://schemas.microsoft.com/office/drawing/2014/main" id="{22505A5F-228C-5D76-2ADA-5A49A0EEEA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7" name="Rectangle 11">
                <a:extLst>
                  <a:ext uri="{FF2B5EF4-FFF2-40B4-BE49-F238E27FC236}">
                    <a16:creationId xmlns:a16="http://schemas.microsoft.com/office/drawing/2014/main" id="{4E392F5C-74F6-B7AC-11FB-E2C6A48505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8" name="Rectangle 12">
                <a:extLst>
                  <a:ext uri="{FF2B5EF4-FFF2-40B4-BE49-F238E27FC236}">
                    <a16:creationId xmlns:a16="http://schemas.microsoft.com/office/drawing/2014/main" id="{F9916DF1-B3B3-1791-D32F-EC5841BF9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9" name="Rectangle 13">
                <a:extLst>
                  <a:ext uri="{FF2B5EF4-FFF2-40B4-BE49-F238E27FC236}">
                    <a16:creationId xmlns:a16="http://schemas.microsoft.com/office/drawing/2014/main" id="{5920E2F8-DC6E-9191-BF85-782634A565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0" name="Rectangle 14">
                <a:extLst>
                  <a:ext uri="{FF2B5EF4-FFF2-40B4-BE49-F238E27FC236}">
                    <a16:creationId xmlns:a16="http://schemas.microsoft.com/office/drawing/2014/main" id="{A7FD1652-1D14-7997-0146-B8A6821C8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1" name="Rectangle 15">
                <a:extLst>
                  <a:ext uri="{FF2B5EF4-FFF2-40B4-BE49-F238E27FC236}">
                    <a16:creationId xmlns:a16="http://schemas.microsoft.com/office/drawing/2014/main" id="{5B70A92D-837A-1BF7-74DF-C54BB39A27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2" name="Rectangle 16">
                <a:extLst>
                  <a:ext uri="{FF2B5EF4-FFF2-40B4-BE49-F238E27FC236}">
                    <a16:creationId xmlns:a16="http://schemas.microsoft.com/office/drawing/2014/main" id="{5D4FDF05-75DE-41D4-ED36-568E950C24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3" name="Rectangle 17">
                <a:extLst>
                  <a:ext uri="{FF2B5EF4-FFF2-40B4-BE49-F238E27FC236}">
                    <a16:creationId xmlns:a16="http://schemas.microsoft.com/office/drawing/2014/main" id="{992ED9D7-9B40-57AA-51D3-C2CBE2EF55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4" name="Rectangle 18">
                <a:extLst>
                  <a:ext uri="{FF2B5EF4-FFF2-40B4-BE49-F238E27FC236}">
                    <a16:creationId xmlns:a16="http://schemas.microsoft.com/office/drawing/2014/main" id="{FE732ACD-E634-11B8-813C-AACBBDB72C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5" name="Rectangle 19">
                <a:extLst>
                  <a:ext uri="{FF2B5EF4-FFF2-40B4-BE49-F238E27FC236}">
                    <a16:creationId xmlns:a16="http://schemas.microsoft.com/office/drawing/2014/main" id="{F3465431-AD9B-82C7-003D-844F08694B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6" name="Rectangle 20">
                <a:extLst>
                  <a:ext uri="{FF2B5EF4-FFF2-40B4-BE49-F238E27FC236}">
                    <a16:creationId xmlns:a16="http://schemas.microsoft.com/office/drawing/2014/main" id="{4E29AFD6-AA92-8BAA-6F1E-1F5B1ADDBB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7" name="Rectangle 21">
                <a:extLst>
                  <a:ext uri="{FF2B5EF4-FFF2-40B4-BE49-F238E27FC236}">
                    <a16:creationId xmlns:a16="http://schemas.microsoft.com/office/drawing/2014/main" id="{F574F436-C088-B9E0-991C-405E25EB8D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329" name="Line 22">
              <a:extLst>
                <a:ext uri="{FF2B5EF4-FFF2-40B4-BE49-F238E27FC236}">
                  <a16:creationId xmlns:a16="http://schemas.microsoft.com/office/drawing/2014/main" id="{7AE687D4-0AFD-CF3A-248C-D0DA4D0F13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" y="2448"/>
              <a:ext cx="1152" cy="864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Text Box 23">
              <a:extLst>
                <a:ext uri="{FF2B5EF4-FFF2-40B4-BE49-F238E27FC236}">
                  <a16:creationId xmlns:a16="http://schemas.microsoft.com/office/drawing/2014/main" id="{D62234C6-1599-F5E3-8D5C-8A9DF01FC8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2784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rgbClr val="008901"/>
                  </a:solidFill>
                </a:rPr>
                <a:t>A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3331" name="Line 24">
              <a:extLst>
                <a:ext uri="{FF2B5EF4-FFF2-40B4-BE49-F238E27FC236}">
                  <a16:creationId xmlns:a16="http://schemas.microsoft.com/office/drawing/2014/main" id="{AC684E0A-B0D0-E225-9B57-AAE2C3952D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8" y="2790"/>
              <a:ext cx="144" cy="0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85" name="Text Box 25">
            <a:extLst>
              <a:ext uri="{FF2B5EF4-FFF2-40B4-BE49-F238E27FC236}">
                <a16:creationId xmlns:a16="http://schemas.microsoft.com/office/drawing/2014/main" id="{B0108C0B-323C-0A6F-727A-2DB39B646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962400"/>
            <a:ext cx="1676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dirty="0">
                <a:solidFill>
                  <a:schemeClr val="tx1"/>
                </a:solidFill>
              </a:rPr>
              <a:t>tan </a:t>
            </a:r>
            <a:r>
              <a:rPr lang="en-US" altLang="en-US" sz="2400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400" b="0" dirty="0">
                <a:solidFill>
                  <a:schemeClr val="tx1"/>
                </a:solidFill>
              </a:rPr>
              <a:t> = 3/4</a:t>
            </a:r>
          </a:p>
        </p:txBody>
      </p:sp>
      <p:grpSp>
        <p:nvGrpSpPr>
          <p:cNvPr id="4" name="Group 26">
            <a:extLst>
              <a:ext uri="{FF2B5EF4-FFF2-40B4-BE49-F238E27FC236}">
                <a16:creationId xmlns:a16="http://schemas.microsoft.com/office/drawing/2014/main" id="{9C9F4B6C-9760-8DF8-59F4-AAAA763B8C82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962400"/>
            <a:ext cx="1828800" cy="1295400"/>
            <a:chOff x="576" y="2496"/>
            <a:chExt cx="1152" cy="816"/>
          </a:xfrm>
        </p:grpSpPr>
        <p:sp>
          <p:nvSpPr>
            <p:cNvPr id="13325" name="Line 27">
              <a:extLst>
                <a:ext uri="{FF2B5EF4-FFF2-40B4-BE49-F238E27FC236}">
                  <a16:creationId xmlns:a16="http://schemas.microsoft.com/office/drawing/2014/main" id="{DF4FBE54-7024-A9E5-CCA6-D3B198582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3312"/>
              <a:ext cx="1152" cy="0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6" name="Line 28">
              <a:extLst>
                <a:ext uri="{FF2B5EF4-FFF2-40B4-BE49-F238E27FC236}">
                  <a16:creationId xmlns:a16="http://schemas.microsoft.com/office/drawing/2014/main" id="{154F5B46-1FA9-45F9-F8A6-4B269EF885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2496"/>
              <a:ext cx="0" cy="816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Rectangle 29">
              <a:extLst>
                <a:ext uri="{FF2B5EF4-FFF2-40B4-BE49-F238E27FC236}">
                  <a16:creationId xmlns:a16="http://schemas.microsoft.com/office/drawing/2014/main" id="{419FC47A-672E-60DD-8A77-45C2DD3B2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216"/>
              <a:ext cx="96" cy="96"/>
            </a:xfrm>
            <a:prstGeom prst="rect">
              <a:avLst/>
            </a:prstGeom>
            <a:noFill/>
            <a:ln w="28575">
              <a:solidFill>
                <a:srgbClr val="3519C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13319" name="Group 30">
            <a:extLst>
              <a:ext uri="{FF2B5EF4-FFF2-40B4-BE49-F238E27FC236}">
                <a16:creationId xmlns:a16="http://schemas.microsoft.com/office/drawing/2014/main" id="{866050A4-F037-D429-16B8-65380722A535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3352805"/>
            <a:ext cx="1676400" cy="369888"/>
            <a:chOff x="2208" y="2112"/>
            <a:chExt cx="1056" cy="233"/>
          </a:xfrm>
        </p:grpSpPr>
        <p:sp>
          <p:nvSpPr>
            <p:cNvPr id="13323" name="Text Box 31">
              <a:extLst>
                <a:ext uri="{FF2B5EF4-FFF2-40B4-BE49-F238E27FC236}">
                  <a16:creationId xmlns:a16="http://schemas.microsoft.com/office/drawing/2014/main" id="{B843DF5E-BE28-BA69-987F-938DBD5CDC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112"/>
              <a:ext cx="105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dirty="0">
                  <a:solidFill>
                    <a:srgbClr val="008901"/>
                  </a:solidFill>
                </a:rPr>
                <a:t>A </a:t>
              </a:r>
              <a:r>
                <a:rPr lang="en-US" altLang="en-US" sz="2400" b="0" dirty="0">
                  <a:solidFill>
                    <a:schemeClr val="tx1"/>
                  </a:solidFill>
                </a:rPr>
                <a:t>= (–4, –3)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13324" name="Line 32">
              <a:extLst>
                <a:ext uri="{FF2B5EF4-FFF2-40B4-BE49-F238E27FC236}">
                  <a16:creationId xmlns:a16="http://schemas.microsoft.com/office/drawing/2014/main" id="{2C345AAA-0E23-C1EB-05C4-B0B51FE19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112"/>
              <a:ext cx="144" cy="1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93" name="Text Box 33">
            <a:extLst>
              <a:ext uri="{FF2B5EF4-FFF2-40B4-BE49-F238E27FC236}">
                <a16:creationId xmlns:a16="http://schemas.microsoft.com/office/drawing/2014/main" id="{ECAD4C40-284A-D544-B7D8-7948ACDF2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511675"/>
            <a:ext cx="3276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400" b="0" dirty="0">
                <a:solidFill>
                  <a:schemeClr val="tx1"/>
                </a:solidFill>
              </a:rPr>
              <a:t> = </a:t>
            </a:r>
            <a:r>
              <a:rPr lang="en-US" altLang="en-US" sz="2400" b="0" dirty="0">
                <a:solidFill>
                  <a:schemeClr val="accent2"/>
                </a:solidFill>
              </a:rPr>
              <a:t>180° +</a:t>
            </a:r>
            <a:r>
              <a:rPr lang="en-US" altLang="en-US" sz="2400" b="0" dirty="0">
                <a:solidFill>
                  <a:schemeClr val="tx1"/>
                </a:solidFill>
              </a:rPr>
              <a:t> arctan(3/4)</a:t>
            </a:r>
          </a:p>
        </p:txBody>
      </p:sp>
      <p:sp>
        <p:nvSpPr>
          <p:cNvPr id="92194" name="Text Box 34">
            <a:extLst>
              <a:ext uri="{FF2B5EF4-FFF2-40B4-BE49-F238E27FC236}">
                <a16:creationId xmlns:a16="http://schemas.microsoft.com/office/drawing/2014/main" id="{0EE17BBE-53E2-95AE-7523-999DB6490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1439" y="5029200"/>
            <a:ext cx="38709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400" b="0" dirty="0">
                <a:solidFill>
                  <a:schemeClr val="tx1"/>
                </a:solidFill>
              </a:rPr>
              <a:t> = 180° + 36.87° = 216.87°</a:t>
            </a:r>
            <a:endParaRPr lang="en-US" altLang="en-US" sz="1800" dirty="0">
              <a:solidFill>
                <a:schemeClr val="tx1"/>
              </a:solidFill>
            </a:endParaRPr>
          </a:p>
        </p:txBody>
      </p:sp>
      <p:sp>
        <p:nvSpPr>
          <p:cNvPr id="13322" name="Text Box 35">
            <a:extLst>
              <a:ext uri="{FF2B5EF4-FFF2-40B4-BE49-F238E27FC236}">
                <a16:creationId xmlns:a16="http://schemas.microsoft.com/office/drawing/2014/main" id="{AD0FBA15-B670-004F-DEC2-43924ADD1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648200"/>
            <a:ext cx="434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612023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5" grpId="0" autoUpdateAnimBg="0"/>
      <p:bldP spid="92193" grpId="0" autoUpdateAnimBg="0"/>
      <p:bldP spid="9219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B35EDDC-6417-26E8-B00E-1D16CD1568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Polar to Cartesian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4AC4182-09A2-0053-62CA-17D2C3E9265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Components </a:t>
            </a:r>
            <a:r>
              <a:rPr lang="en-US" altLang="en-US" i="1">
                <a:solidFill>
                  <a:srgbClr val="008000"/>
                </a:solidFill>
              </a:rPr>
              <a:t>x </a:t>
            </a:r>
            <a:r>
              <a:rPr lang="en-US" altLang="en-US">
                <a:solidFill>
                  <a:schemeClr val="tx2"/>
                </a:solidFill>
              </a:rPr>
              <a:t>and</a:t>
            </a:r>
            <a:r>
              <a:rPr lang="en-US" altLang="en-US" i="1">
                <a:solidFill>
                  <a:srgbClr val="008000"/>
                </a:solidFill>
              </a:rPr>
              <a:t> y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tx2"/>
                </a:solidFill>
              </a:rPr>
              <a:t>of a vector</a:t>
            </a:r>
            <a:r>
              <a:rPr lang="en-US" altLang="en-US"/>
              <a:t>: use sine and cosine</a:t>
            </a:r>
          </a:p>
        </p:txBody>
      </p:sp>
      <p:grpSp>
        <p:nvGrpSpPr>
          <p:cNvPr id="14340" name="Group 5">
            <a:extLst>
              <a:ext uri="{FF2B5EF4-FFF2-40B4-BE49-F238E27FC236}">
                <a16:creationId xmlns:a16="http://schemas.microsoft.com/office/drawing/2014/main" id="{DD759E22-F573-0DEF-4AAB-39451B9AEAC3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429000"/>
            <a:ext cx="1828800" cy="1828800"/>
            <a:chOff x="576" y="2160"/>
            <a:chExt cx="1152" cy="1152"/>
          </a:xfrm>
        </p:grpSpPr>
        <p:sp>
          <p:nvSpPr>
            <p:cNvPr id="14349" name="Rectangle 6">
              <a:extLst>
                <a:ext uri="{FF2B5EF4-FFF2-40B4-BE49-F238E27FC236}">
                  <a16:creationId xmlns:a16="http://schemas.microsoft.com/office/drawing/2014/main" id="{1FF15972-B8ED-4880-2673-D13936C75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0" name="Rectangle 7">
              <a:extLst>
                <a:ext uri="{FF2B5EF4-FFF2-40B4-BE49-F238E27FC236}">
                  <a16:creationId xmlns:a16="http://schemas.microsoft.com/office/drawing/2014/main" id="{2F3EB9D8-6857-7D9A-D551-F40B72AFC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1" name="Rectangle 8">
              <a:extLst>
                <a:ext uri="{FF2B5EF4-FFF2-40B4-BE49-F238E27FC236}">
                  <a16:creationId xmlns:a16="http://schemas.microsoft.com/office/drawing/2014/main" id="{9972F2F6-5CFF-691A-6015-32B10F001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2" name="Rectangle 9">
              <a:extLst>
                <a:ext uri="{FF2B5EF4-FFF2-40B4-BE49-F238E27FC236}">
                  <a16:creationId xmlns:a16="http://schemas.microsoft.com/office/drawing/2014/main" id="{7F9E71F4-0D36-0A9A-73EF-63E649573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3" name="Rectangle 10">
              <a:extLst>
                <a:ext uri="{FF2B5EF4-FFF2-40B4-BE49-F238E27FC236}">
                  <a16:creationId xmlns:a16="http://schemas.microsoft.com/office/drawing/2014/main" id="{17E58F7D-4036-A70C-C781-49AAAC497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4" name="Rectangle 11">
              <a:extLst>
                <a:ext uri="{FF2B5EF4-FFF2-40B4-BE49-F238E27FC236}">
                  <a16:creationId xmlns:a16="http://schemas.microsoft.com/office/drawing/2014/main" id="{FA80D6FA-BADA-38D5-4B03-86A701097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5" name="Rectangle 12">
              <a:extLst>
                <a:ext uri="{FF2B5EF4-FFF2-40B4-BE49-F238E27FC236}">
                  <a16:creationId xmlns:a16="http://schemas.microsoft.com/office/drawing/2014/main" id="{9587CABC-0DAA-8479-D457-6A234DF09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6" name="Rectangle 13">
              <a:extLst>
                <a:ext uri="{FF2B5EF4-FFF2-40B4-BE49-F238E27FC236}">
                  <a16:creationId xmlns:a16="http://schemas.microsoft.com/office/drawing/2014/main" id="{EAE18E4E-DCAB-F46E-98B3-860DF3A2A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7" name="Rectangle 14">
              <a:extLst>
                <a:ext uri="{FF2B5EF4-FFF2-40B4-BE49-F238E27FC236}">
                  <a16:creationId xmlns:a16="http://schemas.microsoft.com/office/drawing/2014/main" id="{7A2AC6FA-4CB4-8220-7836-12F0E89309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8" name="Rectangle 15">
              <a:extLst>
                <a:ext uri="{FF2B5EF4-FFF2-40B4-BE49-F238E27FC236}">
                  <a16:creationId xmlns:a16="http://schemas.microsoft.com/office/drawing/2014/main" id="{36C09A1C-2C00-C392-CBB4-9F56CACCF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9" name="Rectangle 16">
              <a:extLst>
                <a:ext uri="{FF2B5EF4-FFF2-40B4-BE49-F238E27FC236}">
                  <a16:creationId xmlns:a16="http://schemas.microsoft.com/office/drawing/2014/main" id="{D149B534-6C0E-EFD0-9218-936D9CAA2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60" name="Rectangle 17">
              <a:extLst>
                <a:ext uri="{FF2B5EF4-FFF2-40B4-BE49-F238E27FC236}">
                  <a16:creationId xmlns:a16="http://schemas.microsoft.com/office/drawing/2014/main" id="{AB8D662D-856D-ED52-618F-6697FF2429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61" name="Rectangle 18">
              <a:extLst>
                <a:ext uri="{FF2B5EF4-FFF2-40B4-BE49-F238E27FC236}">
                  <a16:creationId xmlns:a16="http://schemas.microsoft.com/office/drawing/2014/main" id="{5A043FB2-AE54-096D-4E3D-F2FA2B3BB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62" name="Rectangle 19">
              <a:extLst>
                <a:ext uri="{FF2B5EF4-FFF2-40B4-BE49-F238E27FC236}">
                  <a16:creationId xmlns:a16="http://schemas.microsoft.com/office/drawing/2014/main" id="{1F1B5034-9FB3-2B34-81BF-5533F6FD5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63" name="Rectangle 20">
              <a:extLst>
                <a:ext uri="{FF2B5EF4-FFF2-40B4-BE49-F238E27FC236}">
                  <a16:creationId xmlns:a16="http://schemas.microsoft.com/office/drawing/2014/main" id="{D09E3733-D25F-268B-81FC-C8FED26DE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64" name="Rectangle 21">
              <a:extLst>
                <a:ext uri="{FF2B5EF4-FFF2-40B4-BE49-F238E27FC236}">
                  <a16:creationId xmlns:a16="http://schemas.microsoft.com/office/drawing/2014/main" id="{F888E249-CA5A-0C34-4560-47DB15678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14341" name="Line 22">
            <a:extLst>
              <a:ext uri="{FF2B5EF4-FFF2-40B4-BE49-F238E27FC236}">
                <a16:creationId xmlns:a16="http://schemas.microsoft.com/office/drawing/2014/main" id="{3F8332EE-500D-4BD8-55E9-79559B8D76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3886200"/>
            <a:ext cx="1828800" cy="1371600"/>
          </a:xfrm>
          <a:prstGeom prst="line">
            <a:avLst/>
          </a:prstGeom>
          <a:noFill/>
          <a:ln w="381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Text Box 23">
            <a:extLst>
              <a:ext uri="{FF2B5EF4-FFF2-40B4-BE49-F238E27FC236}">
                <a16:creationId xmlns:a16="http://schemas.microsoft.com/office/drawing/2014/main" id="{6E0AC672-10F8-D3C2-98B3-D0AD3C4CE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19600"/>
            <a:ext cx="30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r</a:t>
            </a:r>
            <a:endParaRPr lang="en-US" altLang="en-US" sz="1800" i="1">
              <a:solidFill>
                <a:schemeClr val="tx1"/>
              </a:solidFill>
            </a:endParaRPr>
          </a:p>
        </p:txBody>
      </p:sp>
      <p:sp>
        <p:nvSpPr>
          <p:cNvPr id="91161" name="Text Box 25">
            <a:extLst>
              <a:ext uri="{FF2B5EF4-FFF2-40B4-BE49-F238E27FC236}">
                <a16:creationId xmlns:a16="http://schemas.microsoft.com/office/drawing/2014/main" id="{C83F7D5A-043D-1C1D-2A7B-138CA6974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978275"/>
            <a:ext cx="175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 dirty="0">
                <a:solidFill>
                  <a:srgbClr val="008000"/>
                </a:solidFill>
              </a:rPr>
              <a:t>y </a:t>
            </a:r>
            <a:r>
              <a:rPr lang="en-US" altLang="en-US" sz="2400" b="0" i="1" dirty="0">
                <a:solidFill>
                  <a:schemeClr val="tx2"/>
                </a:solidFill>
              </a:rPr>
              <a:t>=</a:t>
            </a:r>
            <a:r>
              <a:rPr lang="en-US" altLang="en-US" sz="2400" b="0" i="1" dirty="0">
                <a:solidFill>
                  <a:srgbClr val="008000"/>
                </a:solidFill>
              </a:rPr>
              <a:t> r </a:t>
            </a:r>
            <a:r>
              <a:rPr lang="en-US" altLang="en-US" sz="2400" b="0" dirty="0">
                <a:solidFill>
                  <a:schemeClr val="tx2"/>
                </a:solidFill>
              </a:rPr>
              <a:t>sin</a:t>
            </a:r>
            <a:r>
              <a:rPr lang="en-US" altLang="en-US" sz="2400" b="0" i="1" dirty="0">
                <a:solidFill>
                  <a:srgbClr val="008000"/>
                </a:solidFill>
              </a:rPr>
              <a:t> </a:t>
            </a:r>
            <a:r>
              <a:rPr lang="en-US" altLang="en-US" sz="2400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  <a:endParaRPr lang="en-US" altLang="en-US" sz="1800" dirty="0">
              <a:solidFill>
                <a:srgbClr val="C00000"/>
              </a:solidFill>
            </a:endParaRPr>
          </a:p>
        </p:txBody>
      </p:sp>
      <p:grpSp>
        <p:nvGrpSpPr>
          <p:cNvPr id="4" name="Group 26">
            <a:extLst>
              <a:ext uri="{FF2B5EF4-FFF2-40B4-BE49-F238E27FC236}">
                <a16:creationId xmlns:a16="http://schemas.microsoft.com/office/drawing/2014/main" id="{CC04DEBE-C930-B320-42AE-772778CF8B20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962400"/>
            <a:ext cx="1828800" cy="1295400"/>
            <a:chOff x="576" y="2496"/>
            <a:chExt cx="1152" cy="816"/>
          </a:xfrm>
        </p:grpSpPr>
        <p:sp>
          <p:nvSpPr>
            <p:cNvPr id="14346" name="Line 27">
              <a:extLst>
                <a:ext uri="{FF2B5EF4-FFF2-40B4-BE49-F238E27FC236}">
                  <a16:creationId xmlns:a16="http://schemas.microsoft.com/office/drawing/2014/main" id="{F5050DA3-56E9-BEC7-7AEF-B3D2C0463E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3312"/>
              <a:ext cx="1152" cy="0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7" name="Line 28">
              <a:extLst>
                <a:ext uri="{FF2B5EF4-FFF2-40B4-BE49-F238E27FC236}">
                  <a16:creationId xmlns:a16="http://schemas.microsoft.com/office/drawing/2014/main" id="{4414E117-BD5A-1A9E-CDC8-4892A5AE85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2496"/>
              <a:ext cx="0" cy="816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Rectangle 29">
              <a:extLst>
                <a:ext uri="{FF2B5EF4-FFF2-40B4-BE49-F238E27FC236}">
                  <a16:creationId xmlns:a16="http://schemas.microsoft.com/office/drawing/2014/main" id="{A8D246B4-D9FA-D5FB-E5F9-D40B22710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216"/>
              <a:ext cx="96" cy="96"/>
            </a:xfrm>
            <a:prstGeom prst="rect">
              <a:avLst/>
            </a:prstGeom>
            <a:noFill/>
            <a:ln w="28575">
              <a:solidFill>
                <a:srgbClr val="3519C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Box 25">
            <a:extLst>
              <a:ext uri="{FF2B5EF4-FFF2-40B4-BE49-F238E27FC236}">
                <a16:creationId xmlns:a16="http://schemas.microsoft.com/office/drawing/2014/main" id="{9BDD62ED-9DF0-73A6-932E-DD2F07141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292475"/>
            <a:ext cx="175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 dirty="0">
                <a:solidFill>
                  <a:srgbClr val="008000"/>
                </a:solidFill>
              </a:rPr>
              <a:t>x </a:t>
            </a:r>
            <a:r>
              <a:rPr lang="en-US" altLang="en-US" sz="2400" b="0" i="1" dirty="0">
                <a:solidFill>
                  <a:schemeClr val="tx2"/>
                </a:solidFill>
              </a:rPr>
              <a:t>=</a:t>
            </a:r>
            <a:r>
              <a:rPr lang="en-US" altLang="en-US" sz="2400" b="0" i="1" dirty="0">
                <a:solidFill>
                  <a:srgbClr val="008000"/>
                </a:solidFill>
              </a:rPr>
              <a:t> r </a:t>
            </a:r>
            <a:r>
              <a:rPr lang="en-US" altLang="en-US" sz="2400" b="0" dirty="0">
                <a:solidFill>
                  <a:schemeClr val="tx2"/>
                </a:solidFill>
              </a:rPr>
              <a:t>cos</a:t>
            </a:r>
            <a:r>
              <a:rPr lang="en-US" altLang="en-US" sz="2400" b="0" i="1" dirty="0">
                <a:solidFill>
                  <a:srgbClr val="008000"/>
                </a:solidFill>
              </a:rPr>
              <a:t> </a:t>
            </a:r>
            <a:r>
              <a:rPr lang="en-US" altLang="en-US" sz="2400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  <a:endParaRPr lang="en-US" altLang="en-US" sz="1800" dirty="0">
              <a:solidFill>
                <a:srgbClr val="C00000"/>
              </a:solidFill>
            </a:endParaRPr>
          </a:p>
        </p:txBody>
      </p:sp>
      <p:sp>
        <p:nvSpPr>
          <p:cNvPr id="8" name="Text Box 35">
            <a:extLst>
              <a:ext uri="{FF2B5EF4-FFF2-40B4-BE49-F238E27FC236}">
                <a16:creationId xmlns:a16="http://schemas.microsoft.com/office/drawing/2014/main" id="{230F46CE-7187-BF8B-5115-D2CC112EB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648200"/>
            <a:ext cx="434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61" grpId="0" autoUpdateAnimBg="0"/>
      <p:bldP spid="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CCC2E9B-D556-F4F2-B64E-FC028237F7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Vector Operations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C2C6140-CBFA-9FDE-80FA-FCA6EA6778B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addition and subtraction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846B5A7-5627-3031-3FEE-22EA4369188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Add Vectors Graphically</a:t>
            </a:r>
          </a:p>
        </p:txBody>
      </p:sp>
      <p:grpSp>
        <p:nvGrpSpPr>
          <p:cNvPr id="2" name="Group 30">
            <a:extLst>
              <a:ext uri="{FF2B5EF4-FFF2-40B4-BE49-F238E27FC236}">
                <a16:creationId xmlns:a16="http://schemas.microsoft.com/office/drawing/2014/main" id="{8AC08B8C-CF94-2573-DBB7-5FFF06C55CCD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2911475"/>
            <a:ext cx="2667000" cy="822325"/>
            <a:chOff x="3024" y="1834"/>
            <a:chExt cx="1680" cy="518"/>
          </a:xfrm>
        </p:grpSpPr>
        <p:sp>
          <p:nvSpPr>
            <p:cNvPr id="16411" name="Line 4">
              <a:extLst>
                <a:ext uri="{FF2B5EF4-FFF2-40B4-BE49-F238E27FC236}">
                  <a16:creationId xmlns:a16="http://schemas.microsoft.com/office/drawing/2014/main" id="{F544E0F6-D3BA-607B-5271-50490EBA3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920"/>
              <a:ext cx="1680" cy="432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12" name="Group 27">
              <a:extLst>
                <a:ext uri="{FF2B5EF4-FFF2-40B4-BE49-F238E27FC236}">
                  <a16:creationId xmlns:a16="http://schemas.microsoft.com/office/drawing/2014/main" id="{2221CE16-8B3D-0E2B-141C-1F263413A9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0" y="1834"/>
              <a:ext cx="192" cy="230"/>
              <a:chOff x="3840" y="1824"/>
              <a:chExt cx="192" cy="230"/>
            </a:xfrm>
          </p:grpSpPr>
          <p:sp>
            <p:nvSpPr>
              <p:cNvPr id="16413" name="Text Box 7">
                <a:extLst>
                  <a:ext uri="{FF2B5EF4-FFF2-40B4-BE49-F238E27FC236}">
                    <a16:creationId xmlns:a16="http://schemas.microsoft.com/office/drawing/2014/main" id="{0BC5563D-49D2-80AD-3BDD-A8394F2B0F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0" y="1824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rgbClr val="008901"/>
                    </a:solidFill>
                  </a:rPr>
                  <a:t>A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414" name="Line 8">
                <a:extLst>
                  <a:ext uri="{FF2B5EF4-FFF2-40B4-BE49-F238E27FC236}">
                    <a16:creationId xmlns:a16="http://schemas.microsoft.com/office/drawing/2014/main" id="{A7734BFC-B2CA-E6B4-D8F2-8C80734177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4" y="183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890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32">
            <a:extLst>
              <a:ext uri="{FF2B5EF4-FFF2-40B4-BE49-F238E27FC236}">
                <a16:creationId xmlns:a16="http://schemas.microsoft.com/office/drawing/2014/main" id="{AC9CE790-AEE0-9059-E05E-D38EAD9528A2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3048000"/>
            <a:ext cx="2667000" cy="1143000"/>
            <a:chOff x="3024" y="1920"/>
            <a:chExt cx="1680" cy="720"/>
          </a:xfrm>
        </p:grpSpPr>
        <p:sp>
          <p:nvSpPr>
            <p:cNvPr id="16407" name="Line 6">
              <a:extLst>
                <a:ext uri="{FF2B5EF4-FFF2-40B4-BE49-F238E27FC236}">
                  <a16:creationId xmlns:a16="http://schemas.microsoft.com/office/drawing/2014/main" id="{1C5A8675-9A08-57AB-2248-63F3368A6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920"/>
              <a:ext cx="1680" cy="720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8" name="Group 29">
              <a:extLst>
                <a:ext uri="{FF2B5EF4-FFF2-40B4-BE49-F238E27FC236}">
                  <a16:creationId xmlns:a16="http://schemas.microsoft.com/office/drawing/2014/main" id="{20D20027-888C-A414-5235-ED73C47580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0" y="2400"/>
              <a:ext cx="192" cy="230"/>
              <a:chOff x="3600" y="2400"/>
              <a:chExt cx="192" cy="230"/>
            </a:xfrm>
          </p:grpSpPr>
          <p:sp>
            <p:nvSpPr>
              <p:cNvPr id="16409" name="Text Box 10">
                <a:extLst>
                  <a:ext uri="{FF2B5EF4-FFF2-40B4-BE49-F238E27FC236}">
                    <a16:creationId xmlns:a16="http://schemas.microsoft.com/office/drawing/2014/main" id="{EE8C24A6-FC84-B3A5-948D-6E69D3F28A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2400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rgbClr val="9A3344"/>
                    </a:solidFill>
                  </a:rPr>
                  <a:t>C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410" name="Line 11">
                <a:extLst>
                  <a:ext uri="{FF2B5EF4-FFF2-40B4-BE49-F238E27FC236}">
                    <a16:creationId xmlns:a16="http://schemas.microsoft.com/office/drawing/2014/main" id="{AE885290-EDFD-B0C1-C241-429350A0D2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24" y="240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31">
            <a:extLst>
              <a:ext uri="{FF2B5EF4-FFF2-40B4-BE49-F238E27FC236}">
                <a16:creationId xmlns:a16="http://schemas.microsoft.com/office/drawing/2014/main" id="{24DD34D6-752B-33C9-B9A2-E621C9B8D23D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3733800"/>
            <a:ext cx="381000" cy="457200"/>
            <a:chOff x="4704" y="2352"/>
            <a:chExt cx="240" cy="288"/>
          </a:xfrm>
        </p:grpSpPr>
        <p:sp>
          <p:nvSpPr>
            <p:cNvPr id="16403" name="Line 5">
              <a:extLst>
                <a:ext uri="{FF2B5EF4-FFF2-40B4-BE49-F238E27FC236}">
                  <a16:creationId xmlns:a16="http://schemas.microsoft.com/office/drawing/2014/main" id="{383A9BC8-8552-59D8-2441-C225DFCA78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2352"/>
              <a:ext cx="0" cy="28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4" name="Group 28">
              <a:extLst>
                <a:ext uri="{FF2B5EF4-FFF2-40B4-BE49-F238E27FC236}">
                  <a16:creationId xmlns:a16="http://schemas.microsoft.com/office/drawing/2014/main" id="{7467C888-1C5C-C20C-9103-D6E1BDBEAC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2400"/>
              <a:ext cx="192" cy="230"/>
              <a:chOff x="4752" y="2400"/>
              <a:chExt cx="192" cy="230"/>
            </a:xfrm>
          </p:grpSpPr>
          <p:sp>
            <p:nvSpPr>
              <p:cNvPr id="16405" name="Text Box 12">
                <a:extLst>
                  <a:ext uri="{FF2B5EF4-FFF2-40B4-BE49-F238E27FC236}">
                    <a16:creationId xmlns:a16="http://schemas.microsoft.com/office/drawing/2014/main" id="{389A5C9D-3236-A9F5-7821-0DEA202858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52" y="2400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chemeClr val="hlink"/>
                    </a:solidFill>
                  </a:rPr>
                  <a:t>B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406" name="Line 13">
                <a:extLst>
                  <a:ext uri="{FF2B5EF4-FFF2-40B4-BE49-F238E27FC236}">
                    <a16:creationId xmlns:a16="http://schemas.microsoft.com/office/drawing/2014/main" id="{22D787B8-4729-45D6-423B-D3E3397734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76" y="240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18">
            <a:extLst>
              <a:ext uri="{FF2B5EF4-FFF2-40B4-BE49-F238E27FC236}">
                <a16:creationId xmlns:a16="http://schemas.microsoft.com/office/drawing/2014/main" id="{AC1843D2-AE96-7EC6-5DC9-33AC06E7D85B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4876800"/>
            <a:ext cx="1447800" cy="365125"/>
            <a:chOff x="2496" y="3024"/>
            <a:chExt cx="912" cy="230"/>
          </a:xfrm>
        </p:grpSpPr>
        <p:sp>
          <p:nvSpPr>
            <p:cNvPr id="16399" name="Text Box 14">
              <a:extLst>
                <a:ext uri="{FF2B5EF4-FFF2-40B4-BE49-F238E27FC236}">
                  <a16:creationId xmlns:a16="http://schemas.microsoft.com/office/drawing/2014/main" id="{2E7B86F8-4431-B6DA-A1E6-3C9172100A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024"/>
              <a:ext cx="9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rgbClr val="008901"/>
                  </a:solidFill>
                </a:rPr>
                <a:t>A </a:t>
              </a:r>
              <a:r>
                <a:rPr lang="en-US" altLang="en-US" sz="2400" b="0">
                  <a:solidFill>
                    <a:schemeClr val="tx1"/>
                  </a:solidFill>
                </a:rPr>
                <a:t>+</a:t>
              </a:r>
              <a:r>
                <a:rPr lang="en-US" altLang="en-US" sz="2400" b="0">
                  <a:solidFill>
                    <a:srgbClr val="008901"/>
                  </a:solidFill>
                </a:rPr>
                <a:t> </a:t>
              </a:r>
              <a:r>
                <a:rPr lang="en-US" altLang="en-US" sz="2400" b="0">
                  <a:solidFill>
                    <a:schemeClr val="hlink"/>
                  </a:solidFill>
                </a:rPr>
                <a:t>B</a:t>
              </a:r>
              <a:r>
                <a:rPr lang="en-US" altLang="en-US" sz="2400" b="0">
                  <a:solidFill>
                    <a:srgbClr val="008901"/>
                  </a:solidFill>
                </a:rPr>
                <a:t> </a:t>
              </a:r>
              <a:r>
                <a:rPr lang="en-US" altLang="en-US" sz="2400" b="0">
                  <a:solidFill>
                    <a:schemeClr val="tx1"/>
                  </a:solidFill>
                </a:rPr>
                <a:t>=</a:t>
              </a:r>
              <a:r>
                <a:rPr lang="en-US" altLang="en-US" sz="2400" b="0">
                  <a:solidFill>
                    <a:srgbClr val="008901"/>
                  </a:solidFill>
                </a:rPr>
                <a:t> </a:t>
              </a:r>
              <a:r>
                <a:rPr lang="en-US" altLang="en-US" sz="2400" b="0">
                  <a:solidFill>
                    <a:srgbClr val="9A3344"/>
                  </a:solidFill>
                </a:rPr>
                <a:t>C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400" name="Line 15">
              <a:extLst>
                <a:ext uri="{FF2B5EF4-FFF2-40B4-BE49-F238E27FC236}">
                  <a16:creationId xmlns:a16="http://schemas.microsoft.com/office/drawing/2014/main" id="{5E1B18D1-C97B-167B-5B4F-45FBA14002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3024"/>
              <a:ext cx="144" cy="1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1" name="Line 16">
              <a:extLst>
                <a:ext uri="{FF2B5EF4-FFF2-40B4-BE49-F238E27FC236}">
                  <a16:creationId xmlns:a16="http://schemas.microsoft.com/office/drawing/2014/main" id="{180683E4-1D68-D67B-B7A4-EA04D8F67B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3024"/>
              <a:ext cx="144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" name="Line 17">
              <a:extLst>
                <a:ext uri="{FF2B5EF4-FFF2-40B4-BE49-F238E27FC236}">
                  <a16:creationId xmlns:a16="http://schemas.microsoft.com/office/drawing/2014/main" id="{40F37F32-97AD-232A-DED5-19186DCF11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3024"/>
              <a:ext cx="144" cy="0"/>
            </a:xfrm>
            <a:prstGeom prst="line">
              <a:avLst/>
            </a:prstGeom>
            <a:noFill/>
            <a:ln w="9525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1" name="Rectangle 19">
            <a:extLst>
              <a:ext uri="{FF2B5EF4-FFF2-40B4-BE49-F238E27FC236}">
                <a16:creationId xmlns:a16="http://schemas.microsoft.com/office/drawing/2014/main" id="{B4F591D2-9770-E3E8-C537-79BCFE4DA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600200"/>
            <a:ext cx="2362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Head-to-tail</a:t>
            </a:r>
            <a:endParaRPr lang="en-US" altLang="en-US" b="0">
              <a:solidFill>
                <a:srgbClr val="006600"/>
              </a:solidFill>
            </a:endParaRPr>
          </a:p>
        </p:txBody>
      </p:sp>
      <p:grpSp>
        <p:nvGrpSpPr>
          <p:cNvPr id="9" name="Group 26">
            <a:extLst>
              <a:ext uri="{FF2B5EF4-FFF2-40B4-BE49-F238E27FC236}">
                <a16:creationId xmlns:a16="http://schemas.microsoft.com/office/drawing/2014/main" id="{B35C6F8A-62BA-05FE-0CE6-322AF8AF048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048000"/>
            <a:ext cx="2667000" cy="2057400"/>
            <a:chOff x="384" y="1920"/>
            <a:chExt cx="1680" cy="1296"/>
          </a:xfrm>
        </p:grpSpPr>
        <p:sp>
          <p:nvSpPr>
            <p:cNvPr id="16393" name="Line 20">
              <a:extLst>
                <a:ext uri="{FF2B5EF4-FFF2-40B4-BE49-F238E27FC236}">
                  <a16:creationId xmlns:a16="http://schemas.microsoft.com/office/drawing/2014/main" id="{B5D971A8-2208-3821-B16A-D55D5558CB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016"/>
              <a:ext cx="1680" cy="432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Text Box 21">
              <a:extLst>
                <a:ext uri="{FF2B5EF4-FFF2-40B4-BE49-F238E27FC236}">
                  <a16:creationId xmlns:a16="http://schemas.microsoft.com/office/drawing/2014/main" id="{9D35AD1D-5424-31C0-8071-E28D32ED8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192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rgbClr val="008901"/>
                  </a:solidFill>
                </a:rPr>
                <a:t>A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5" name="Line 22">
              <a:extLst>
                <a:ext uri="{FF2B5EF4-FFF2-40B4-BE49-F238E27FC236}">
                  <a16:creationId xmlns:a16="http://schemas.microsoft.com/office/drawing/2014/main" id="{235CF4F5-F280-7C75-192D-168726554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4" y="1926"/>
              <a:ext cx="144" cy="0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" name="Line 23">
              <a:extLst>
                <a:ext uri="{FF2B5EF4-FFF2-40B4-BE49-F238E27FC236}">
                  <a16:creationId xmlns:a16="http://schemas.microsoft.com/office/drawing/2014/main" id="{2F3D9DE6-FD55-1E2D-5446-A2E0ECA960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28"/>
              <a:ext cx="0" cy="28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7" name="Text Box 24">
              <a:extLst>
                <a:ext uri="{FF2B5EF4-FFF2-40B4-BE49-F238E27FC236}">
                  <a16:creationId xmlns:a16="http://schemas.microsoft.com/office/drawing/2014/main" id="{3A0D93FE-1B6D-CD79-9172-BF8415002F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976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chemeClr val="hlink"/>
                  </a:solidFill>
                </a:rPr>
                <a:t>B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8" name="Line 25">
              <a:extLst>
                <a:ext uri="{FF2B5EF4-FFF2-40B4-BE49-F238E27FC236}">
                  <a16:creationId xmlns:a16="http://schemas.microsoft.com/office/drawing/2014/main" id="{42662F66-40D4-2DA9-7588-9F1A4DD617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4" y="2982"/>
              <a:ext cx="144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ACA8BBC-DCD5-2764-014A-4A8A0A61A5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Add Vectors Graphicaly</a:t>
            </a:r>
          </a:p>
        </p:txBody>
      </p:sp>
      <p:sp>
        <p:nvSpPr>
          <p:cNvPr id="290819" name="Rectangle 3">
            <a:extLst>
              <a:ext uri="{FF2B5EF4-FFF2-40B4-BE49-F238E27FC236}">
                <a16:creationId xmlns:a16="http://schemas.microsoft.com/office/drawing/2014/main" id="{AEA6C59D-82B0-9CE8-8E90-0A088396AED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Times" panose="02020603050405020304" pitchFamily="18" charset="0"/>
              <a:buChar char="•"/>
            </a:pPr>
            <a:r>
              <a:rPr lang="en-US" altLang="en-US">
                <a:solidFill>
                  <a:schemeClr val="accent2"/>
                </a:solidFill>
              </a:rPr>
              <a:t>Head</a:t>
            </a:r>
            <a:r>
              <a:rPr lang="en-US" altLang="en-US">
                <a:solidFill>
                  <a:schemeClr val="tx1"/>
                </a:solidFill>
              </a:rPr>
              <a:t>-</a:t>
            </a:r>
            <a:r>
              <a:rPr lang="en-US" altLang="en-US">
                <a:solidFill>
                  <a:schemeClr val="accent2"/>
                </a:solidFill>
              </a:rPr>
              <a:t>to</a:t>
            </a:r>
            <a:r>
              <a:rPr lang="en-US" altLang="en-US">
                <a:solidFill>
                  <a:schemeClr val="tx1"/>
                </a:solidFill>
              </a:rPr>
              <a:t>-</a:t>
            </a:r>
            <a:r>
              <a:rPr lang="en-US" altLang="en-US">
                <a:solidFill>
                  <a:schemeClr val="accent2"/>
                </a:solidFill>
              </a:rPr>
              <a:t>Tail</a:t>
            </a:r>
            <a:endParaRPr lang="en-US" altLang="en-US"/>
          </a:p>
          <a:p>
            <a:pPr eaLnBrk="1" hangingPunct="1"/>
            <a:r>
              <a:rPr lang="en-US" altLang="en-US"/>
              <a:t>Place following vector’s </a:t>
            </a:r>
            <a:r>
              <a:rPr lang="en-US" altLang="en-US">
                <a:solidFill>
                  <a:schemeClr val="accent2"/>
                </a:solidFill>
              </a:rPr>
              <a:t>tail</a:t>
            </a:r>
            <a:r>
              <a:rPr lang="en-US" altLang="en-US"/>
              <a:t> at preceding vector’s </a:t>
            </a:r>
            <a:r>
              <a:rPr lang="en-US" altLang="en-US">
                <a:solidFill>
                  <a:schemeClr val="accent2"/>
                </a:solidFill>
              </a:rPr>
              <a:t>head</a:t>
            </a:r>
            <a:endParaRPr lang="en-US" altLang="en-US"/>
          </a:p>
          <a:p>
            <a:pPr eaLnBrk="1" hangingPunct="1"/>
            <a:r>
              <a:rPr lang="en-US" altLang="en-US"/>
              <a:t>Resultant </a:t>
            </a:r>
            <a:r>
              <a:rPr lang="en-US" altLang="en-US">
                <a:solidFill>
                  <a:schemeClr val="accent2"/>
                </a:solidFill>
              </a:rPr>
              <a:t>starts</a:t>
            </a:r>
            <a:r>
              <a:rPr lang="en-US" altLang="en-US"/>
              <a:t> where the </a:t>
            </a:r>
            <a:r>
              <a:rPr lang="en-US" altLang="en-US">
                <a:solidFill>
                  <a:schemeClr val="accent2"/>
                </a:solidFill>
              </a:rPr>
              <a:t>first</a:t>
            </a:r>
            <a:r>
              <a:rPr lang="en-US" altLang="en-US"/>
              <a:t> vector starts and </a:t>
            </a:r>
            <a:r>
              <a:rPr lang="en-US" altLang="en-US">
                <a:solidFill>
                  <a:schemeClr val="accent2"/>
                </a:solidFill>
              </a:rPr>
              <a:t>ends</a:t>
            </a:r>
            <a:r>
              <a:rPr lang="en-US" altLang="en-US"/>
              <a:t> where the </a:t>
            </a:r>
            <a:r>
              <a:rPr lang="en-US" altLang="en-US">
                <a:solidFill>
                  <a:schemeClr val="accent2"/>
                </a:solidFill>
              </a:rPr>
              <a:t>last</a:t>
            </a:r>
            <a:r>
              <a:rPr lang="en-US" altLang="en-US"/>
              <a:t> vector ends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1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8BC76FD-FBC0-AB45-C5D4-A2B1C613486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Add as Components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F6DCC88-1128-B1DD-47CC-CC5ECC8EE8B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Add components for each direction separately</a:t>
            </a:r>
          </a:p>
        </p:txBody>
      </p:sp>
      <p:grpSp>
        <p:nvGrpSpPr>
          <p:cNvPr id="18436" name="Group 24">
            <a:extLst>
              <a:ext uri="{FF2B5EF4-FFF2-40B4-BE49-F238E27FC236}">
                <a16:creationId xmlns:a16="http://schemas.microsoft.com/office/drawing/2014/main" id="{406DD943-0CBA-EA1E-E16E-4991755D6ACD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429000"/>
            <a:ext cx="1828800" cy="1828800"/>
            <a:chOff x="576" y="2160"/>
            <a:chExt cx="1152" cy="1152"/>
          </a:xfrm>
        </p:grpSpPr>
        <p:sp>
          <p:nvSpPr>
            <p:cNvPr id="18463" name="Rectangle 4">
              <a:extLst>
                <a:ext uri="{FF2B5EF4-FFF2-40B4-BE49-F238E27FC236}">
                  <a16:creationId xmlns:a16="http://schemas.microsoft.com/office/drawing/2014/main" id="{855A093F-0AA9-F428-0DBA-60D8CAA46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64" name="Rectangle 5">
              <a:extLst>
                <a:ext uri="{FF2B5EF4-FFF2-40B4-BE49-F238E27FC236}">
                  <a16:creationId xmlns:a16="http://schemas.microsoft.com/office/drawing/2014/main" id="{DA6D29DD-0606-A97A-8386-36ECE109D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65" name="Rectangle 6">
              <a:extLst>
                <a:ext uri="{FF2B5EF4-FFF2-40B4-BE49-F238E27FC236}">
                  <a16:creationId xmlns:a16="http://schemas.microsoft.com/office/drawing/2014/main" id="{9807F526-2D7A-2563-2517-EED5F55B4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66" name="Rectangle 7">
              <a:extLst>
                <a:ext uri="{FF2B5EF4-FFF2-40B4-BE49-F238E27FC236}">
                  <a16:creationId xmlns:a16="http://schemas.microsoft.com/office/drawing/2014/main" id="{00B71391-A20F-18CA-C100-B3435987C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67" name="Rectangle 8">
              <a:extLst>
                <a:ext uri="{FF2B5EF4-FFF2-40B4-BE49-F238E27FC236}">
                  <a16:creationId xmlns:a16="http://schemas.microsoft.com/office/drawing/2014/main" id="{0FCD8159-8B25-4135-CA55-95327C73E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68" name="Rectangle 9">
              <a:extLst>
                <a:ext uri="{FF2B5EF4-FFF2-40B4-BE49-F238E27FC236}">
                  <a16:creationId xmlns:a16="http://schemas.microsoft.com/office/drawing/2014/main" id="{22390654-5871-B964-33B3-56ECB075F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69" name="Rectangle 10">
              <a:extLst>
                <a:ext uri="{FF2B5EF4-FFF2-40B4-BE49-F238E27FC236}">
                  <a16:creationId xmlns:a16="http://schemas.microsoft.com/office/drawing/2014/main" id="{C325DAF8-E953-5283-2C57-145835DE2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70" name="Rectangle 11">
              <a:extLst>
                <a:ext uri="{FF2B5EF4-FFF2-40B4-BE49-F238E27FC236}">
                  <a16:creationId xmlns:a16="http://schemas.microsoft.com/office/drawing/2014/main" id="{E36ED525-7260-7893-8939-82500ACE7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71" name="Rectangle 16">
              <a:extLst>
                <a:ext uri="{FF2B5EF4-FFF2-40B4-BE49-F238E27FC236}">
                  <a16:creationId xmlns:a16="http://schemas.microsoft.com/office/drawing/2014/main" id="{B9C3827A-9B95-1C44-396F-E31948C31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72" name="Rectangle 17">
              <a:extLst>
                <a:ext uri="{FF2B5EF4-FFF2-40B4-BE49-F238E27FC236}">
                  <a16:creationId xmlns:a16="http://schemas.microsoft.com/office/drawing/2014/main" id="{E8AA67E1-49F6-4C10-6168-A6EB00783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73" name="Rectangle 18">
              <a:extLst>
                <a:ext uri="{FF2B5EF4-FFF2-40B4-BE49-F238E27FC236}">
                  <a16:creationId xmlns:a16="http://schemas.microsoft.com/office/drawing/2014/main" id="{E77FBFC0-95A9-2D75-BC3E-49A5B2906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74" name="Rectangle 19">
              <a:extLst>
                <a:ext uri="{FF2B5EF4-FFF2-40B4-BE49-F238E27FC236}">
                  <a16:creationId xmlns:a16="http://schemas.microsoft.com/office/drawing/2014/main" id="{FF219E1A-0FB7-5ECB-4523-A26DDD449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75" name="Rectangle 20">
              <a:extLst>
                <a:ext uri="{FF2B5EF4-FFF2-40B4-BE49-F238E27FC236}">
                  <a16:creationId xmlns:a16="http://schemas.microsoft.com/office/drawing/2014/main" id="{70AA51FD-1B09-CA7D-52AA-E7D3009AF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76" name="Rectangle 21">
              <a:extLst>
                <a:ext uri="{FF2B5EF4-FFF2-40B4-BE49-F238E27FC236}">
                  <a16:creationId xmlns:a16="http://schemas.microsoft.com/office/drawing/2014/main" id="{E576C9EC-F1C1-5293-D9AD-05D0E010F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77" name="Rectangle 22">
              <a:extLst>
                <a:ext uri="{FF2B5EF4-FFF2-40B4-BE49-F238E27FC236}">
                  <a16:creationId xmlns:a16="http://schemas.microsoft.com/office/drawing/2014/main" id="{DDF8A1C0-6914-2A1C-CF33-5D109194E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18478" name="Rectangle 23">
              <a:extLst>
                <a:ext uri="{FF2B5EF4-FFF2-40B4-BE49-F238E27FC236}">
                  <a16:creationId xmlns:a16="http://schemas.microsoft.com/office/drawing/2014/main" id="{46ABD5C5-8471-0D7D-6129-39ECF5827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55">
            <a:extLst>
              <a:ext uri="{FF2B5EF4-FFF2-40B4-BE49-F238E27FC236}">
                <a16:creationId xmlns:a16="http://schemas.microsoft.com/office/drawing/2014/main" id="{3C0B9605-6B21-1B48-85B8-5F4179F86316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4800600"/>
            <a:ext cx="1828800" cy="898525"/>
            <a:chOff x="576" y="3024"/>
            <a:chExt cx="1152" cy="566"/>
          </a:xfrm>
        </p:grpSpPr>
        <p:sp>
          <p:nvSpPr>
            <p:cNvPr id="18459" name="Line 27">
              <a:extLst>
                <a:ext uri="{FF2B5EF4-FFF2-40B4-BE49-F238E27FC236}">
                  <a16:creationId xmlns:a16="http://schemas.microsoft.com/office/drawing/2014/main" id="{F9AC19FD-BA33-EB45-E11C-BCEF5620E4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" y="3024"/>
              <a:ext cx="1152" cy="288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60" name="Group 51">
              <a:extLst>
                <a:ext uri="{FF2B5EF4-FFF2-40B4-BE49-F238E27FC236}">
                  <a16:creationId xmlns:a16="http://schemas.microsoft.com/office/drawing/2014/main" id="{9E87A6F1-4D97-2247-26C7-E3EC73641B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3360"/>
              <a:ext cx="192" cy="230"/>
              <a:chOff x="1008" y="3360"/>
              <a:chExt cx="192" cy="230"/>
            </a:xfrm>
          </p:grpSpPr>
          <p:sp>
            <p:nvSpPr>
              <p:cNvPr id="18461" name="Text Box 29">
                <a:extLst>
                  <a:ext uri="{FF2B5EF4-FFF2-40B4-BE49-F238E27FC236}">
                    <a16:creationId xmlns:a16="http://schemas.microsoft.com/office/drawing/2014/main" id="{C2D8593E-641F-CD03-1AFD-7E1838EBC3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8" y="3360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rgbClr val="9A3344"/>
                    </a:solidFill>
                  </a:rPr>
                  <a:t>C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8462" name="Line 30">
                <a:extLst>
                  <a:ext uri="{FF2B5EF4-FFF2-40B4-BE49-F238E27FC236}">
                    <a16:creationId xmlns:a16="http://schemas.microsoft.com/office/drawing/2014/main" id="{F3236FC0-07D1-3266-FDF1-CCC9CDD722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2" y="336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8438" name="Group 54">
            <a:extLst>
              <a:ext uri="{FF2B5EF4-FFF2-40B4-BE49-F238E27FC236}">
                <a16:creationId xmlns:a16="http://schemas.microsoft.com/office/drawing/2014/main" id="{DA0BE6B5-965F-0082-3FDA-29B97315B722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3886200"/>
            <a:ext cx="381000" cy="914400"/>
            <a:chOff x="1728" y="2448"/>
            <a:chExt cx="240" cy="576"/>
          </a:xfrm>
        </p:grpSpPr>
        <p:sp>
          <p:nvSpPr>
            <p:cNvPr id="18455" name="Line 26">
              <a:extLst>
                <a:ext uri="{FF2B5EF4-FFF2-40B4-BE49-F238E27FC236}">
                  <a16:creationId xmlns:a16="http://schemas.microsoft.com/office/drawing/2014/main" id="{E6284AF2-8009-025F-D893-743EAC3766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448"/>
              <a:ext cx="0" cy="57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56" name="Group 52">
              <a:extLst>
                <a:ext uri="{FF2B5EF4-FFF2-40B4-BE49-F238E27FC236}">
                  <a16:creationId xmlns:a16="http://schemas.microsoft.com/office/drawing/2014/main" id="{13532C51-873E-9B7E-68EC-F2801C010D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592"/>
              <a:ext cx="192" cy="230"/>
              <a:chOff x="1776" y="2592"/>
              <a:chExt cx="192" cy="230"/>
            </a:xfrm>
          </p:grpSpPr>
          <p:sp>
            <p:nvSpPr>
              <p:cNvPr id="18457" name="Text Box 31">
                <a:extLst>
                  <a:ext uri="{FF2B5EF4-FFF2-40B4-BE49-F238E27FC236}">
                    <a16:creationId xmlns:a16="http://schemas.microsoft.com/office/drawing/2014/main" id="{5FD36127-ABD8-4768-0512-D4395040AA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6" y="2592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chemeClr val="hlink"/>
                    </a:solidFill>
                  </a:rPr>
                  <a:t>B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8458" name="Line 32">
                <a:extLst>
                  <a:ext uri="{FF2B5EF4-FFF2-40B4-BE49-F238E27FC236}">
                    <a16:creationId xmlns:a16="http://schemas.microsoft.com/office/drawing/2014/main" id="{E359E90F-2FE8-62FE-42CE-8F1F3932F8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00" y="259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8439" name="Group 53">
            <a:extLst>
              <a:ext uri="{FF2B5EF4-FFF2-40B4-BE49-F238E27FC236}">
                <a16:creationId xmlns:a16="http://schemas.microsoft.com/office/drawing/2014/main" id="{0694436F-1EE9-9EC2-41A5-7CC97FD22550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886200"/>
            <a:ext cx="1828800" cy="1371600"/>
            <a:chOff x="576" y="2448"/>
            <a:chExt cx="1152" cy="864"/>
          </a:xfrm>
        </p:grpSpPr>
        <p:sp>
          <p:nvSpPr>
            <p:cNvPr id="18451" name="Line 25">
              <a:extLst>
                <a:ext uri="{FF2B5EF4-FFF2-40B4-BE49-F238E27FC236}">
                  <a16:creationId xmlns:a16="http://schemas.microsoft.com/office/drawing/2014/main" id="{EBD8D87A-F8C8-A609-AE45-A25170736A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" y="2448"/>
              <a:ext cx="1152" cy="864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52" name="Group 50">
              <a:extLst>
                <a:ext uri="{FF2B5EF4-FFF2-40B4-BE49-F238E27FC236}">
                  <a16:creationId xmlns:a16="http://schemas.microsoft.com/office/drawing/2014/main" id="{9EE8C192-DFA1-8865-ABF6-0AB0DBD99A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2784"/>
              <a:ext cx="192" cy="230"/>
              <a:chOff x="864" y="2784"/>
              <a:chExt cx="192" cy="230"/>
            </a:xfrm>
          </p:grpSpPr>
          <p:sp>
            <p:nvSpPr>
              <p:cNvPr id="18453" name="Text Box 38">
                <a:extLst>
                  <a:ext uri="{FF2B5EF4-FFF2-40B4-BE49-F238E27FC236}">
                    <a16:creationId xmlns:a16="http://schemas.microsoft.com/office/drawing/2014/main" id="{0157C14C-1521-BE8F-7072-89EE2475DE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4" y="2784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rgbClr val="008901"/>
                    </a:solidFill>
                  </a:rPr>
                  <a:t>A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8454" name="Line 39">
                <a:extLst>
                  <a:ext uri="{FF2B5EF4-FFF2-40B4-BE49-F238E27FC236}">
                    <a16:creationId xmlns:a16="http://schemas.microsoft.com/office/drawing/2014/main" id="{3367D45D-012D-91EE-DE34-E67EF5825A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88" y="279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890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" name="Group 64">
            <a:extLst>
              <a:ext uri="{FF2B5EF4-FFF2-40B4-BE49-F238E27FC236}">
                <a16:creationId xmlns:a16="http://schemas.microsoft.com/office/drawing/2014/main" id="{14713512-C7F2-B133-F7B4-0520803B7232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3352800"/>
            <a:ext cx="1447800" cy="365125"/>
            <a:chOff x="2208" y="2112"/>
            <a:chExt cx="912" cy="230"/>
          </a:xfrm>
        </p:grpSpPr>
        <p:sp>
          <p:nvSpPr>
            <p:cNvPr id="18449" name="Text Box 51">
              <a:extLst>
                <a:ext uri="{FF2B5EF4-FFF2-40B4-BE49-F238E27FC236}">
                  <a16:creationId xmlns:a16="http://schemas.microsoft.com/office/drawing/2014/main" id="{33C1682B-7CBE-B417-D3D3-B5300A142F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112"/>
              <a:ext cx="9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rgbClr val="008901"/>
                  </a:solidFill>
                </a:rPr>
                <a:t>A </a:t>
              </a:r>
              <a:r>
                <a:rPr lang="en-US" altLang="en-US" sz="2400" b="0">
                  <a:solidFill>
                    <a:schemeClr val="tx1"/>
                  </a:solidFill>
                </a:rPr>
                <a:t>= (4, 3)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8450" name="Line 52">
              <a:extLst>
                <a:ext uri="{FF2B5EF4-FFF2-40B4-BE49-F238E27FC236}">
                  <a16:creationId xmlns:a16="http://schemas.microsoft.com/office/drawing/2014/main" id="{AA93DABE-72A9-9411-E249-CB094FD3F7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112"/>
              <a:ext cx="144" cy="1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7DF3125F-831B-277C-E6DC-E4D4D69235C7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4189807"/>
            <a:ext cx="1447800" cy="365125"/>
            <a:chOff x="2208" y="2448"/>
            <a:chExt cx="912" cy="230"/>
          </a:xfrm>
        </p:grpSpPr>
        <p:sp>
          <p:nvSpPr>
            <p:cNvPr id="18447" name="Text Box 60">
              <a:extLst>
                <a:ext uri="{FF2B5EF4-FFF2-40B4-BE49-F238E27FC236}">
                  <a16:creationId xmlns:a16="http://schemas.microsoft.com/office/drawing/2014/main" id="{8B0C0610-61CA-F6AF-4215-7EAE047986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448"/>
              <a:ext cx="9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chemeClr val="hlink"/>
                  </a:solidFill>
                </a:rPr>
                <a:t>B</a:t>
              </a:r>
              <a:r>
                <a:rPr lang="en-US" altLang="en-US" sz="2400" b="0">
                  <a:solidFill>
                    <a:srgbClr val="008901"/>
                  </a:solidFill>
                </a:rPr>
                <a:t> </a:t>
              </a:r>
              <a:r>
                <a:rPr lang="en-US" altLang="en-US" sz="2400" b="0">
                  <a:solidFill>
                    <a:schemeClr val="tx1"/>
                  </a:solidFill>
                </a:rPr>
                <a:t>= (0, –2)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8448" name="Line 61">
              <a:extLst>
                <a:ext uri="{FF2B5EF4-FFF2-40B4-BE49-F238E27FC236}">
                  <a16:creationId xmlns:a16="http://schemas.microsoft.com/office/drawing/2014/main" id="{EA66FE44-4636-0030-3D1F-637984B2C2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448"/>
              <a:ext cx="144" cy="1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66">
            <a:extLst>
              <a:ext uri="{FF2B5EF4-FFF2-40B4-BE49-F238E27FC236}">
                <a16:creationId xmlns:a16="http://schemas.microsoft.com/office/drawing/2014/main" id="{23AB69A1-6F1F-6B79-3962-16E4FDCA2597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026814"/>
            <a:ext cx="4572000" cy="373063"/>
            <a:chOff x="2160" y="2789"/>
            <a:chExt cx="2880" cy="235"/>
          </a:xfrm>
        </p:grpSpPr>
        <p:sp>
          <p:nvSpPr>
            <p:cNvPr id="18443" name="Line 35">
              <a:extLst>
                <a:ext uri="{FF2B5EF4-FFF2-40B4-BE49-F238E27FC236}">
                  <a16:creationId xmlns:a16="http://schemas.microsoft.com/office/drawing/2014/main" id="{A1F7FD4F-D95C-E464-000B-8CB5BF8392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2" y="2790"/>
              <a:ext cx="144" cy="1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36">
              <a:extLst>
                <a:ext uri="{FF2B5EF4-FFF2-40B4-BE49-F238E27FC236}">
                  <a16:creationId xmlns:a16="http://schemas.microsoft.com/office/drawing/2014/main" id="{51FF6C30-8D31-A06B-4384-2679A47A6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9" y="2790"/>
              <a:ext cx="144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Text Box 62">
              <a:extLst>
                <a:ext uri="{FF2B5EF4-FFF2-40B4-BE49-F238E27FC236}">
                  <a16:creationId xmlns:a16="http://schemas.microsoft.com/office/drawing/2014/main" id="{B7849C0F-13CA-F912-0D80-B241970DB1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794"/>
              <a:ext cx="28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dirty="0">
                  <a:solidFill>
                    <a:srgbClr val="9A3344"/>
                  </a:solidFill>
                </a:rPr>
                <a:t>C</a:t>
              </a:r>
              <a:r>
                <a:rPr lang="en-US" altLang="en-US" sz="2400" b="0" dirty="0">
                  <a:solidFill>
                    <a:srgbClr val="008901"/>
                  </a:solidFill>
                </a:rPr>
                <a:t> </a:t>
              </a:r>
              <a:r>
                <a:rPr lang="en-US" altLang="en-US" sz="2400" b="0" dirty="0">
                  <a:solidFill>
                    <a:schemeClr val="tx1"/>
                  </a:solidFill>
                </a:rPr>
                <a:t>= </a:t>
              </a:r>
              <a:r>
                <a:rPr lang="en-US" altLang="en-US" sz="2400" b="0" dirty="0">
                  <a:solidFill>
                    <a:srgbClr val="008901"/>
                  </a:solidFill>
                </a:rPr>
                <a:t>A </a:t>
              </a:r>
              <a:r>
                <a:rPr lang="en-US" altLang="en-US" sz="2400" b="0" dirty="0">
                  <a:solidFill>
                    <a:schemeClr val="tx1"/>
                  </a:solidFill>
                </a:rPr>
                <a:t>+</a:t>
              </a:r>
              <a:r>
                <a:rPr lang="en-US" altLang="en-US" sz="2400" b="0" dirty="0">
                  <a:solidFill>
                    <a:srgbClr val="008901"/>
                  </a:solidFill>
                </a:rPr>
                <a:t> </a:t>
              </a:r>
              <a:r>
                <a:rPr lang="en-US" altLang="en-US" sz="2400" b="0" dirty="0">
                  <a:solidFill>
                    <a:schemeClr val="hlink"/>
                  </a:solidFill>
                </a:rPr>
                <a:t>B</a:t>
              </a:r>
              <a:r>
                <a:rPr lang="en-US" altLang="en-US" sz="2400" b="0" dirty="0">
                  <a:solidFill>
                    <a:srgbClr val="008901"/>
                  </a:solidFill>
                </a:rPr>
                <a:t> </a:t>
              </a:r>
              <a:r>
                <a:rPr lang="en-US" altLang="en-US" sz="2400" b="0" dirty="0">
                  <a:solidFill>
                    <a:schemeClr val="tx1"/>
                  </a:solidFill>
                </a:rPr>
                <a:t>= (4+0, 3–2) = (4, 1)</a:t>
              </a:r>
            </a:p>
          </p:txBody>
        </p:sp>
        <p:sp>
          <p:nvSpPr>
            <p:cNvPr id="18446" name="Line 63">
              <a:extLst>
                <a:ext uri="{FF2B5EF4-FFF2-40B4-BE49-F238E27FC236}">
                  <a16:creationId xmlns:a16="http://schemas.microsoft.com/office/drawing/2014/main" id="{E9034F84-B4A3-AB0D-A639-866E678464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1" y="2789"/>
              <a:ext cx="144" cy="1"/>
            </a:xfrm>
            <a:prstGeom prst="line">
              <a:avLst/>
            </a:prstGeom>
            <a:noFill/>
            <a:ln w="28575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EF448F9-A6D5-9858-AC02-33BFFF0A751A}"/>
              </a:ext>
            </a:extLst>
          </p:cNvPr>
          <p:cNvGrpSpPr/>
          <p:nvPr/>
        </p:nvGrpSpPr>
        <p:grpSpPr>
          <a:xfrm>
            <a:off x="3733800" y="5871758"/>
            <a:ext cx="4572000" cy="376642"/>
            <a:chOff x="3733800" y="5871758"/>
            <a:chExt cx="4572000" cy="3766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 Box 62">
                  <a:extLst>
                    <a:ext uri="{FF2B5EF4-FFF2-40B4-BE49-F238E27FC236}">
                      <a16:creationId xmlns:a16="http://schemas.microsoft.com/office/drawing/2014/main" id="{7D73BD5A-E1D1-879C-F70E-A1BBA54F23F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33800" y="5871758"/>
                  <a:ext cx="4572000" cy="37664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 b="0" dirty="0">
                      <a:solidFill>
                        <a:srgbClr val="9A3344"/>
                      </a:solidFill>
                    </a:rPr>
                    <a:t>C</a:t>
                  </a:r>
                  <a:r>
                    <a:rPr lang="en-US" altLang="en-US" sz="2400" b="0" dirty="0">
                      <a:solidFill>
                        <a:srgbClr val="008901"/>
                      </a:solidFill>
                    </a:rPr>
                    <a:t> </a:t>
                  </a:r>
                  <a:r>
                    <a:rPr lang="en-US" altLang="en-US" sz="2400" b="0" dirty="0">
                      <a:solidFill>
                        <a:schemeClr val="tx1"/>
                      </a:solidFill>
                    </a:rPr>
                    <a:t>= </a:t>
                  </a:r>
                  <a:r>
                    <a:rPr lang="en-US" altLang="en-US" sz="2400" b="0" dirty="0">
                      <a:solidFill>
                        <a:srgbClr val="008901"/>
                      </a:solidFill>
                    </a:rPr>
                    <a:t>A </a:t>
                  </a:r>
                  <a:r>
                    <a:rPr lang="en-US" altLang="en-US" sz="2400" b="0" dirty="0">
                      <a:solidFill>
                        <a:schemeClr val="tx1"/>
                      </a:solidFill>
                    </a:rPr>
                    <a:t>+</a:t>
                  </a:r>
                  <a:r>
                    <a:rPr lang="en-US" altLang="en-US" sz="2400" b="0" dirty="0">
                      <a:solidFill>
                        <a:srgbClr val="008901"/>
                      </a:solidFill>
                    </a:rPr>
                    <a:t> </a:t>
                  </a:r>
                  <a:r>
                    <a:rPr lang="en-US" altLang="en-US" sz="2400" b="0" dirty="0">
                      <a:solidFill>
                        <a:schemeClr val="hlink"/>
                      </a:solidFill>
                    </a:rPr>
                    <a:t>B</a:t>
                  </a:r>
                  <a:r>
                    <a:rPr lang="en-US" altLang="en-US" sz="2400" b="0" dirty="0">
                      <a:solidFill>
                        <a:srgbClr val="008901"/>
                      </a:solidFill>
                    </a:rPr>
                    <a:t> </a:t>
                  </a:r>
                  <a:r>
                    <a:rPr lang="en-US" altLang="en-US" sz="2400" b="0" dirty="0">
                      <a:solidFill>
                        <a:schemeClr val="tx1"/>
                      </a:solidFill>
                    </a:rPr>
                    <a:t>= 4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</m:oMath>
                  </a14:m>
                  <a:r>
                    <a:rPr lang="en-US" altLang="en-US" sz="2400" b="0" dirty="0">
                      <a:solidFill>
                        <a:schemeClr val="tx1"/>
                      </a:solidFill>
                    </a:rPr>
                    <a:t> + (3–2)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</m:oMath>
                  </a14:m>
                  <a:r>
                    <a:rPr lang="en-US" altLang="en-US" sz="2400" b="0" dirty="0">
                      <a:solidFill>
                        <a:schemeClr val="tx1"/>
                      </a:solidFill>
                    </a:rPr>
                    <a:t> = 4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</m:oMath>
                  </a14:m>
                  <a:r>
                    <a:rPr lang="en-US" altLang="en-US" sz="2400" b="0" dirty="0">
                      <a:solidFill>
                        <a:schemeClr val="tx1"/>
                      </a:solidFill>
                    </a:rPr>
                    <a:t> +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</m:oMath>
                  </a14:m>
                  <a:endParaRPr lang="en-US" altLang="en-US" sz="2400" b="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Text Box 62">
                  <a:extLst>
                    <a:ext uri="{FF2B5EF4-FFF2-40B4-BE49-F238E27FC236}">
                      <a16:creationId xmlns:a16="http://schemas.microsoft.com/office/drawing/2014/main" id="{7D73BD5A-E1D1-879C-F70E-A1BBA54F23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33800" y="5871758"/>
                  <a:ext cx="4572000" cy="376642"/>
                </a:xfrm>
                <a:prstGeom prst="rect">
                  <a:avLst/>
                </a:prstGeom>
                <a:blipFill>
                  <a:blip r:embed="rId2"/>
                  <a:stretch>
                    <a:fillRect l="-4133" t="-22581" r="-2133" b="-48387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Line 63">
              <a:extLst>
                <a:ext uri="{FF2B5EF4-FFF2-40B4-BE49-F238E27FC236}">
                  <a16:creationId xmlns:a16="http://schemas.microsoft.com/office/drawing/2014/main" id="{256360BA-7276-36D4-9406-48D90AF82D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60" y="5881052"/>
              <a:ext cx="228600" cy="1588"/>
            </a:xfrm>
            <a:prstGeom prst="line">
              <a:avLst/>
            </a:prstGeom>
            <a:noFill/>
            <a:ln w="28575">
              <a:solidFill>
                <a:srgbClr val="9A3344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Line 35">
              <a:extLst>
                <a:ext uri="{FF2B5EF4-FFF2-40B4-BE49-F238E27FC236}">
                  <a16:creationId xmlns:a16="http://schemas.microsoft.com/office/drawing/2014/main" id="{C86AB226-264C-E4BC-B808-131EAB167A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4183" y="5881052"/>
              <a:ext cx="228600" cy="1587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Line 36">
              <a:extLst>
                <a:ext uri="{FF2B5EF4-FFF2-40B4-BE49-F238E27FC236}">
                  <a16:creationId xmlns:a16="http://schemas.microsoft.com/office/drawing/2014/main" id="{BD11D946-26B0-D455-6CF5-1D5B4A46F9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5046" y="5881052"/>
              <a:ext cx="2286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B31B046-D5E4-192A-236C-12A0D52758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Subtract Vectors</a:t>
            </a:r>
          </a:p>
        </p:txBody>
      </p:sp>
      <p:grpSp>
        <p:nvGrpSpPr>
          <p:cNvPr id="2" name="Group 38">
            <a:extLst>
              <a:ext uri="{FF2B5EF4-FFF2-40B4-BE49-F238E27FC236}">
                <a16:creationId xmlns:a16="http://schemas.microsoft.com/office/drawing/2014/main" id="{C2AFAE42-A5F7-EB51-22B4-AE0BB85AA392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276600"/>
            <a:ext cx="2667000" cy="1371600"/>
            <a:chOff x="336" y="2064"/>
            <a:chExt cx="1680" cy="864"/>
          </a:xfrm>
        </p:grpSpPr>
        <p:sp>
          <p:nvSpPr>
            <p:cNvPr id="19494" name="Line 3">
              <a:extLst>
                <a:ext uri="{FF2B5EF4-FFF2-40B4-BE49-F238E27FC236}">
                  <a16:creationId xmlns:a16="http://schemas.microsoft.com/office/drawing/2014/main" id="{4DD46C71-2750-F27D-A050-CBCE2B39A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2160"/>
              <a:ext cx="1680" cy="432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5" name="Line 4">
              <a:extLst>
                <a:ext uri="{FF2B5EF4-FFF2-40B4-BE49-F238E27FC236}">
                  <a16:creationId xmlns:a16="http://schemas.microsoft.com/office/drawing/2014/main" id="{091A7236-8B76-835D-51CB-2318E3BB6E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640"/>
              <a:ext cx="0" cy="28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96" name="Group 31">
              <a:extLst>
                <a:ext uri="{FF2B5EF4-FFF2-40B4-BE49-F238E27FC236}">
                  <a16:creationId xmlns:a16="http://schemas.microsoft.com/office/drawing/2014/main" id="{548177EA-A6D0-D752-56D2-E194973429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2064"/>
              <a:ext cx="192" cy="230"/>
              <a:chOff x="1152" y="2064"/>
              <a:chExt cx="192" cy="230"/>
            </a:xfrm>
          </p:grpSpPr>
          <p:sp>
            <p:nvSpPr>
              <p:cNvPr id="19500" name="Text Box 6">
                <a:extLst>
                  <a:ext uri="{FF2B5EF4-FFF2-40B4-BE49-F238E27FC236}">
                    <a16:creationId xmlns:a16="http://schemas.microsoft.com/office/drawing/2014/main" id="{5333D92C-F9DD-84B5-6F33-E5A6EF6417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2064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rgbClr val="008901"/>
                    </a:solidFill>
                  </a:rPr>
                  <a:t>A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9501" name="Line 7">
                <a:extLst>
                  <a:ext uri="{FF2B5EF4-FFF2-40B4-BE49-F238E27FC236}">
                    <a16:creationId xmlns:a16="http://schemas.microsoft.com/office/drawing/2014/main" id="{E6CD2961-7B04-1FBD-6EAB-8D9178E560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76" y="2064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890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497" name="Group 33">
              <a:extLst>
                <a:ext uri="{FF2B5EF4-FFF2-40B4-BE49-F238E27FC236}">
                  <a16:creationId xmlns:a16="http://schemas.microsoft.com/office/drawing/2014/main" id="{C26B23A4-E9DD-2818-BD2E-7B677390AD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2688"/>
              <a:ext cx="192" cy="230"/>
              <a:chOff x="960" y="2688"/>
              <a:chExt cx="192" cy="230"/>
            </a:xfrm>
          </p:grpSpPr>
          <p:sp>
            <p:nvSpPr>
              <p:cNvPr id="19498" name="Text Box 10">
                <a:extLst>
                  <a:ext uri="{FF2B5EF4-FFF2-40B4-BE49-F238E27FC236}">
                    <a16:creationId xmlns:a16="http://schemas.microsoft.com/office/drawing/2014/main" id="{3B2CFFC2-AE68-617C-35F3-58C0E750EF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2688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chemeClr val="hlink"/>
                    </a:solidFill>
                  </a:rPr>
                  <a:t>B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9499" name="Line 11">
                <a:extLst>
                  <a:ext uri="{FF2B5EF4-FFF2-40B4-BE49-F238E27FC236}">
                    <a16:creationId xmlns:a16="http://schemas.microsoft.com/office/drawing/2014/main" id="{B1CEB25B-7DA5-80D8-8C46-65C4B21100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4" y="269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9460" name="Rectangle 17">
            <a:extLst>
              <a:ext uri="{FF2B5EF4-FFF2-40B4-BE49-F238E27FC236}">
                <a16:creationId xmlns:a16="http://schemas.microsoft.com/office/drawing/2014/main" id="{8CACEA7C-AFAD-3405-19EC-A7FA6549D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600200"/>
            <a:ext cx="7010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Add the </a:t>
            </a:r>
            <a:r>
              <a:rPr lang="en-US" altLang="en-US" b="0">
                <a:solidFill>
                  <a:schemeClr val="accent2"/>
                </a:solidFill>
              </a:rPr>
              <a:t>negative</a:t>
            </a:r>
            <a:r>
              <a:rPr lang="en-US" altLang="en-US" b="0"/>
              <a:t> of the vector being subtracted.</a:t>
            </a:r>
          </a:p>
        </p:txBody>
      </p:sp>
      <p:grpSp>
        <p:nvGrpSpPr>
          <p:cNvPr id="5" name="Group 39">
            <a:extLst>
              <a:ext uri="{FF2B5EF4-FFF2-40B4-BE49-F238E27FC236}">
                <a16:creationId xmlns:a16="http://schemas.microsoft.com/office/drawing/2014/main" id="{75AD2393-C972-CB27-863B-D02F70429F6F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5105400"/>
            <a:ext cx="609600" cy="517525"/>
            <a:chOff x="1152" y="3216"/>
            <a:chExt cx="384" cy="326"/>
          </a:xfrm>
        </p:grpSpPr>
        <p:sp>
          <p:nvSpPr>
            <p:cNvPr id="19490" name="Line 18">
              <a:extLst>
                <a:ext uri="{FF2B5EF4-FFF2-40B4-BE49-F238E27FC236}">
                  <a16:creationId xmlns:a16="http://schemas.microsoft.com/office/drawing/2014/main" id="{AFCD562E-C1C0-48CF-A4BC-383F8467B2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3216"/>
              <a:ext cx="0" cy="28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91" name="Group 34">
              <a:extLst>
                <a:ext uri="{FF2B5EF4-FFF2-40B4-BE49-F238E27FC236}">
                  <a16:creationId xmlns:a16="http://schemas.microsoft.com/office/drawing/2014/main" id="{F55A4CDF-9C86-E7EA-F9EC-367505DCA8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3312"/>
              <a:ext cx="384" cy="230"/>
              <a:chOff x="1152" y="3312"/>
              <a:chExt cx="384" cy="230"/>
            </a:xfrm>
          </p:grpSpPr>
          <p:sp>
            <p:nvSpPr>
              <p:cNvPr id="19492" name="Text Box 19">
                <a:extLst>
                  <a:ext uri="{FF2B5EF4-FFF2-40B4-BE49-F238E27FC236}">
                    <a16:creationId xmlns:a16="http://schemas.microsoft.com/office/drawing/2014/main" id="{F5ABF104-C462-18DB-BA62-2279949E80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3312"/>
                <a:ext cx="38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chemeClr val="tx1"/>
                    </a:solidFill>
                  </a:rPr>
                  <a:t>–</a:t>
                </a:r>
                <a:r>
                  <a:rPr lang="en-US" altLang="en-US" sz="2400" b="0">
                    <a:solidFill>
                      <a:schemeClr val="hlink"/>
                    </a:solidFill>
                  </a:rPr>
                  <a:t>B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9493" name="Line 20">
                <a:extLst>
                  <a:ext uri="{FF2B5EF4-FFF2-40B4-BE49-F238E27FC236}">
                    <a16:creationId xmlns:a16="http://schemas.microsoft.com/office/drawing/2014/main" id="{4063005C-539A-5D4D-F3DB-E629F2BA7F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44" y="3312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" name="Group 35">
            <a:extLst>
              <a:ext uri="{FF2B5EF4-FFF2-40B4-BE49-F238E27FC236}">
                <a16:creationId xmlns:a16="http://schemas.microsoft.com/office/drawing/2014/main" id="{B50BF213-CFA0-07EA-0C3A-3E7A1A093682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860925"/>
            <a:ext cx="3124200" cy="381000"/>
            <a:chOff x="3072" y="3062"/>
            <a:chExt cx="1968" cy="240"/>
          </a:xfrm>
        </p:grpSpPr>
        <p:sp>
          <p:nvSpPr>
            <p:cNvPr id="19484" name="Text Box 13">
              <a:extLst>
                <a:ext uri="{FF2B5EF4-FFF2-40B4-BE49-F238E27FC236}">
                  <a16:creationId xmlns:a16="http://schemas.microsoft.com/office/drawing/2014/main" id="{ED9E1A66-A9E6-F703-41B4-3C877D064E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3072"/>
              <a:ext cx="196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dirty="0">
                  <a:solidFill>
                    <a:srgbClr val="008901"/>
                  </a:solidFill>
                </a:rPr>
                <a:t>A </a:t>
              </a:r>
              <a:r>
                <a:rPr lang="en-US" altLang="en-US" sz="2400" b="0" dirty="0">
                  <a:solidFill>
                    <a:schemeClr val="tx1"/>
                  </a:solidFill>
                </a:rPr>
                <a:t>–</a:t>
              </a:r>
              <a:r>
                <a:rPr lang="en-US" altLang="en-US" sz="2400" b="0" dirty="0">
                  <a:solidFill>
                    <a:srgbClr val="008901"/>
                  </a:solidFill>
                </a:rPr>
                <a:t> </a:t>
              </a:r>
              <a:r>
                <a:rPr lang="en-US" altLang="en-US" sz="2400" b="0" dirty="0">
                  <a:solidFill>
                    <a:schemeClr val="hlink"/>
                  </a:solidFill>
                </a:rPr>
                <a:t>B</a:t>
              </a:r>
              <a:r>
                <a:rPr lang="en-US" altLang="en-US" sz="2400" b="0" dirty="0">
                  <a:solidFill>
                    <a:srgbClr val="008901"/>
                  </a:solidFill>
                </a:rPr>
                <a:t> </a:t>
              </a:r>
              <a:r>
                <a:rPr lang="en-US" altLang="en-US" sz="2400" b="0" dirty="0">
                  <a:solidFill>
                    <a:schemeClr val="tx1"/>
                  </a:solidFill>
                </a:rPr>
                <a:t>=</a:t>
              </a:r>
              <a:r>
                <a:rPr lang="en-US" altLang="en-US" sz="2400" b="0" dirty="0">
                  <a:solidFill>
                    <a:srgbClr val="008901"/>
                  </a:solidFill>
                </a:rPr>
                <a:t> A </a:t>
              </a:r>
              <a:r>
                <a:rPr lang="en-US" altLang="en-US" sz="2400" b="0" dirty="0">
                  <a:solidFill>
                    <a:schemeClr val="tx1"/>
                  </a:solidFill>
                </a:rPr>
                <a:t>+</a:t>
              </a:r>
              <a:r>
                <a:rPr lang="en-US" altLang="en-US" sz="2400" b="0" dirty="0">
                  <a:solidFill>
                    <a:srgbClr val="008901"/>
                  </a:solidFill>
                </a:rPr>
                <a:t> </a:t>
              </a:r>
              <a:r>
                <a:rPr lang="en-US" altLang="en-US" sz="2400" b="0" dirty="0">
                  <a:solidFill>
                    <a:schemeClr val="tx1"/>
                  </a:solidFill>
                </a:rPr>
                <a:t>(–</a:t>
              </a:r>
              <a:r>
                <a:rPr lang="en-US" altLang="en-US" sz="2400" b="0" dirty="0">
                  <a:solidFill>
                    <a:schemeClr val="hlink"/>
                  </a:solidFill>
                </a:rPr>
                <a:t>B</a:t>
              </a:r>
              <a:r>
                <a:rPr lang="en-US" altLang="en-US" sz="2400" b="0" dirty="0">
                  <a:solidFill>
                    <a:schemeClr val="tx1"/>
                  </a:solidFill>
                </a:rPr>
                <a:t>)</a:t>
              </a:r>
              <a:r>
                <a:rPr lang="en-US" altLang="en-US" sz="2400" b="0" dirty="0">
                  <a:solidFill>
                    <a:srgbClr val="008901"/>
                  </a:solidFill>
                </a:rPr>
                <a:t> = </a:t>
              </a:r>
              <a:r>
                <a:rPr lang="en-US" altLang="en-US" sz="2400" b="0" dirty="0">
                  <a:solidFill>
                    <a:srgbClr val="9A3344"/>
                  </a:solidFill>
                </a:rPr>
                <a:t>D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19485" name="Line 14">
              <a:extLst>
                <a:ext uri="{FF2B5EF4-FFF2-40B4-BE49-F238E27FC236}">
                  <a16:creationId xmlns:a16="http://schemas.microsoft.com/office/drawing/2014/main" id="{9CEFF055-12E3-AC72-DCC7-3793C49C96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3072"/>
              <a:ext cx="144" cy="1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6" name="Line 15">
              <a:extLst>
                <a:ext uri="{FF2B5EF4-FFF2-40B4-BE49-F238E27FC236}">
                  <a16:creationId xmlns:a16="http://schemas.microsoft.com/office/drawing/2014/main" id="{492646A7-5B29-E6F3-6F53-A9AF84305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3072"/>
              <a:ext cx="144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7" name="Line 16">
              <a:extLst>
                <a:ext uri="{FF2B5EF4-FFF2-40B4-BE49-F238E27FC236}">
                  <a16:creationId xmlns:a16="http://schemas.microsoft.com/office/drawing/2014/main" id="{6C7B0689-88FB-2F8C-63C2-B8636E1285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3072"/>
              <a:ext cx="144" cy="0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8" name="Line 21">
              <a:extLst>
                <a:ext uri="{FF2B5EF4-FFF2-40B4-BE49-F238E27FC236}">
                  <a16:creationId xmlns:a16="http://schemas.microsoft.com/office/drawing/2014/main" id="{667B8946-CB90-340D-7AAE-99054D5F28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3062"/>
              <a:ext cx="144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9" name="Line 22">
              <a:extLst>
                <a:ext uri="{FF2B5EF4-FFF2-40B4-BE49-F238E27FC236}">
                  <a16:creationId xmlns:a16="http://schemas.microsoft.com/office/drawing/2014/main" id="{103FA23D-3C20-0916-37E8-1CF62A7964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62"/>
              <a:ext cx="144" cy="0"/>
            </a:xfrm>
            <a:prstGeom prst="line">
              <a:avLst/>
            </a:prstGeom>
            <a:noFill/>
            <a:ln w="9525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42">
            <a:extLst>
              <a:ext uri="{FF2B5EF4-FFF2-40B4-BE49-F238E27FC236}">
                <a16:creationId xmlns:a16="http://schemas.microsoft.com/office/drawing/2014/main" id="{2FDFDDF7-2D72-2D58-C3D2-618C13F8DA65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3200400"/>
            <a:ext cx="2667000" cy="533400"/>
            <a:chOff x="2880" y="2016"/>
            <a:chExt cx="1680" cy="336"/>
          </a:xfrm>
        </p:grpSpPr>
        <p:grpSp>
          <p:nvGrpSpPr>
            <p:cNvPr id="19480" name="Group 32">
              <a:extLst>
                <a:ext uri="{FF2B5EF4-FFF2-40B4-BE49-F238E27FC236}">
                  <a16:creationId xmlns:a16="http://schemas.microsoft.com/office/drawing/2014/main" id="{22ABB0F9-3509-0F79-7B91-25D7F8FD07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2016"/>
              <a:ext cx="192" cy="230"/>
              <a:chOff x="3792" y="2016"/>
              <a:chExt cx="192" cy="230"/>
            </a:xfrm>
          </p:grpSpPr>
          <p:sp>
            <p:nvSpPr>
              <p:cNvPr id="19482" name="Text Box 8">
                <a:extLst>
                  <a:ext uri="{FF2B5EF4-FFF2-40B4-BE49-F238E27FC236}">
                    <a16:creationId xmlns:a16="http://schemas.microsoft.com/office/drawing/2014/main" id="{37D8607F-1DBD-6CCF-0F46-6E13D7D86F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2" y="2016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rgbClr val="9A3344"/>
                    </a:solidFill>
                  </a:rPr>
                  <a:t>D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9483" name="Line 9">
                <a:extLst>
                  <a:ext uri="{FF2B5EF4-FFF2-40B4-BE49-F238E27FC236}">
                    <a16:creationId xmlns:a16="http://schemas.microsoft.com/office/drawing/2014/main" id="{FECCF050-F463-3304-E0DD-69FBF4FD4C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6" y="2022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81" name="Line 25">
              <a:extLst>
                <a:ext uri="{FF2B5EF4-FFF2-40B4-BE49-F238E27FC236}">
                  <a16:creationId xmlns:a16="http://schemas.microsoft.com/office/drawing/2014/main" id="{D1186AF1-1251-DAE9-A3AD-6F51453F38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208"/>
              <a:ext cx="1680" cy="144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41">
            <a:extLst>
              <a:ext uri="{FF2B5EF4-FFF2-40B4-BE49-F238E27FC236}">
                <a16:creationId xmlns:a16="http://schemas.microsoft.com/office/drawing/2014/main" id="{421A6F8C-B72B-39D6-8F40-4D3F2D74425B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3733800"/>
            <a:ext cx="685800" cy="457200"/>
            <a:chOff x="4560" y="2352"/>
            <a:chExt cx="432" cy="288"/>
          </a:xfrm>
        </p:grpSpPr>
        <p:sp>
          <p:nvSpPr>
            <p:cNvPr id="19476" name="Line 24">
              <a:extLst>
                <a:ext uri="{FF2B5EF4-FFF2-40B4-BE49-F238E27FC236}">
                  <a16:creationId xmlns:a16="http://schemas.microsoft.com/office/drawing/2014/main" id="{F1CFC595-9E4B-D002-9A92-4889205246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0" y="2352"/>
              <a:ext cx="0" cy="28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77" name="Group 36">
              <a:extLst>
                <a:ext uri="{FF2B5EF4-FFF2-40B4-BE49-F238E27FC236}">
                  <a16:creationId xmlns:a16="http://schemas.microsoft.com/office/drawing/2014/main" id="{FA0949C9-840C-1AE7-4D5C-B4412A44C7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08" y="2400"/>
              <a:ext cx="384" cy="230"/>
              <a:chOff x="4608" y="2400"/>
              <a:chExt cx="384" cy="230"/>
            </a:xfrm>
          </p:grpSpPr>
          <p:sp>
            <p:nvSpPr>
              <p:cNvPr id="19478" name="Text Box 27">
                <a:extLst>
                  <a:ext uri="{FF2B5EF4-FFF2-40B4-BE49-F238E27FC236}">
                    <a16:creationId xmlns:a16="http://schemas.microsoft.com/office/drawing/2014/main" id="{947E7D90-0B3F-B7EC-BE2B-A7AA074DDD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8" y="2400"/>
                <a:ext cx="38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chemeClr val="tx1"/>
                    </a:solidFill>
                  </a:rPr>
                  <a:t>–</a:t>
                </a:r>
                <a:r>
                  <a:rPr lang="en-US" altLang="en-US" sz="2400" b="0">
                    <a:solidFill>
                      <a:schemeClr val="hlink"/>
                    </a:solidFill>
                  </a:rPr>
                  <a:t>B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9479" name="Line 28">
                <a:extLst>
                  <a:ext uri="{FF2B5EF4-FFF2-40B4-BE49-F238E27FC236}">
                    <a16:creationId xmlns:a16="http://schemas.microsoft.com/office/drawing/2014/main" id="{E5C0CE90-1F34-5691-7872-F8711096AA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0" y="240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2" name="Group 40">
            <a:extLst>
              <a:ext uri="{FF2B5EF4-FFF2-40B4-BE49-F238E27FC236}">
                <a16:creationId xmlns:a16="http://schemas.microsoft.com/office/drawing/2014/main" id="{EC6290F5-1709-531A-F002-91F6442901EE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3505200"/>
            <a:ext cx="2667000" cy="838200"/>
            <a:chOff x="2880" y="2208"/>
            <a:chExt cx="1680" cy="528"/>
          </a:xfrm>
        </p:grpSpPr>
        <p:sp>
          <p:nvSpPr>
            <p:cNvPr id="19472" name="Line 23">
              <a:extLst>
                <a:ext uri="{FF2B5EF4-FFF2-40B4-BE49-F238E27FC236}">
                  <a16:creationId xmlns:a16="http://schemas.microsoft.com/office/drawing/2014/main" id="{1930317D-D84B-957B-7F4D-F78C36F565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208"/>
              <a:ext cx="1680" cy="432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73" name="Group 37">
              <a:extLst>
                <a:ext uri="{FF2B5EF4-FFF2-40B4-BE49-F238E27FC236}">
                  <a16:creationId xmlns:a16="http://schemas.microsoft.com/office/drawing/2014/main" id="{FD1660D1-82CD-9EE8-3790-D30C961C07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0" y="2502"/>
              <a:ext cx="192" cy="234"/>
              <a:chOff x="3600" y="2502"/>
              <a:chExt cx="192" cy="234"/>
            </a:xfrm>
          </p:grpSpPr>
          <p:sp>
            <p:nvSpPr>
              <p:cNvPr id="19474" name="Text Box 29">
                <a:extLst>
                  <a:ext uri="{FF2B5EF4-FFF2-40B4-BE49-F238E27FC236}">
                    <a16:creationId xmlns:a16="http://schemas.microsoft.com/office/drawing/2014/main" id="{5DC18E59-5D51-B66A-A9DD-E9D0BE6F3A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2506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rgbClr val="008901"/>
                    </a:solidFill>
                  </a:rPr>
                  <a:t>A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9475" name="Line 30">
                <a:extLst>
                  <a:ext uri="{FF2B5EF4-FFF2-40B4-BE49-F238E27FC236}">
                    <a16:creationId xmlns:a16="http://schemas.microsoft.com/office/drawing/2014/main" id="{6879C82C-1AFF-C5FE-58A2-732DC0B1C6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24" y="2502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890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6432" name="Group 48">
            <a:extLst>
              <a:ext uri="{FF2B5EF4-FFF2-40B4-BE49-F238E27FC236}">
                <a16:creationId xmlns:a16="http://schemas.microsoft.com/office/drawing/2014/main" id="{07BB8270-1D6E-36E2-FE0D-8DD510D396D9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5486400"/>
            <a:ext cx="3124200" cy="381000"/>
            <a:chOff x="3072" y="3456"/>
            <a:chExt cx="1968" cy="240"/>
          </a:xfrm>
        </p:grpSpPr>
        <p:sp>
          <p:nvSpPr>
            <p:cNvPr id="19467" name="Text Box 13">
              <a:extLst>
                <a:ext uri="{FF2B5EF4-FFF2-40B4-BE49-F238E27FC236}">
                  <a16:creationId xmlns:a16="http://schemas.microsoft.com/office/drawing/2014/main" id="{F398F6F9-A69B-1327-7F68-9BF0103F00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3466"/>
              <a:ext cx="196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rgbClr val="9A3344"/>
                  </a:solidFill>
                </a:rPr>
                <a:t>D</a:t>
              </a:r>
              <a:r>
                <a:rPr lang="en-US" altLang="en-US" sz="2400" b="0">
                  <a:solidFill>
                    <a:srgbClr val="008901"/>
                  </a:solidFill>
                </a:rPr>
                <a:t> </a:t>
              </a:r>
              <a:r>
                <a:rPr lang="en-US" altLang="en-US" sz="2400" b="0">
                  <a:solidFill>
                    <a:schemeClr val="tx1"/>
                  </a:solidFill>
                </a:rPr>
                <a:t>+</a:t>
              </a:r>
              <a:r>
                <a:rPr lang="en-US" altLang="en-US" sz="2400" b="0">
                  <a:solidFill>
                    <a:srgbClr val="008901"/>
                  </a:solidFill>
                </a:rPr>
                <a:t> </a:t>
              </a:r>
              <a:r>
                <a:rPr lang="en-US" altLang="en-US" sz="2400" b="0">
                  <a:solidFill>
                    <a:schemeClr val="hlink"/>
                  </a:solidFill>
                </a:rPr>
                <a:t>B</a:t>
              </a:r>
              <a:r>
                <a:rPr lang="en-US" altLang="en-US" sz="2400" b="0">
                  <a:solidFill>
                    <a:srgbClr val="008901"/>
                  </a:solidFill>
                </a:rPr>
                <a:t> </a:t>
              </a:r>
              <a:r>
                <a:rPr lang="en-US" altLang="en-US" sz="2400" b="0">
                  <a:solidFill>
                    <a:schemeClr val="tx1"/>
                  </a:solidFill>
                </a:rPr>
                <a:t>=</a:t>
              </a:r>
              <a:r>
                <a:rPr lang="en-US" altLang="en-US" sz="2400" b="0">
                  <a:solidFill>
                    <a:srgbClr val="008901"/>
                  </a:solidFill>
                </a:rPr>
                <a:t> A</a:t>
              </a:r>
            </a:p>
          </p:txBody>
        </p:sp>
        <p:grpSp>
          <p:nvGrpSpPr>
            <p:cNvPr id="19468" name="Group 47">
              <a:extLst>
                <a:ext uri="{FF2B5EF4-FFF2-40B4-BE49-F238E27FC236}">
                  <a16:creationId xmlns:a16="http://schemas.microsoft.com/office/drawing/2014/main" id="{A663871D-1884-CA56-429D-9BC3903CCE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3456"/>
              <a:ext cx="816" cy="10"/>
              <a:chOff x="3072" y="3456"/>
              <a:chExt cx="816" cy="10"/>
            </a:xfrm>
          </p:grpSpPr>
          <p:sp>
            <p:nvSpPr>
              <p:cNvPr id="19469" name="Line 15">
                <a:extLst>
                  <a:ext uri="{FF2B5EF4-FFF2-40B4-BE49-F238E27FC236}">
                    <a16:creationId xmlns:a16="http://schemas.microsoft.com/office/drawing/2014/main" id="{C342A710-9183-F10F-F200-3B85A498E5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46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0" name="Line 16">
                <a:extLst>
                  <a:ext uri="{FF2B5EF4-FFF2-40B4-BE49-F238E27FC236}">
                    <a16:creationId xmlns:a16="http://schemas.microsoft.com/office/drawing/2014/main" id="{144CBE89-5D97-1FA1-9FF9-23E365D080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4" y="346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890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1" name="Line 22">
                <a:extLst>
                  <a:ext uri="{FF2B5EF4-FFF2-40B4-BE49-F238E27FC236}">
                    <a16:creationId xmlns:a16="http://schemas.microsoft.com/office/drawing/2014/main" id="{22552784-0201-5B6B-8A87-B7CFCB2AC6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72" y="345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8E348AB-0F3F-AE36-DB16-702987D2B92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Scalar Multiplication</a:t>
            </a:r>
            <a:endParaRPr lang="en-US" altLang="en-US"/>
          </a:p>
        </p:txBody>
      </p:sp>
      <p:sp>
        <p:nvSpPr>
          <p:cNvPr id="246787" name="Rectangle 3">
            <a:extLst>
              <a:ext uri="{FF2B5EF4-FFF2-40B4-BE49-F238E27FC236}">
                <a16:creationId xmlns:a16="http://schemas.microsoft.com/office/drawing/2014/main" id="{716E43AE-CBD7-84A3-75D8-FF7E99B1FC0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2971800"/>
          </a:xfrm>
        </p:spPr>
        <p:txBody>
          <a:bodyPr/>
          <a:lstStyle/>
          <a:p>
            <a:pPr eaLnBrk="1" hangingPunct="1"/>
            <a:r>
              <a:rPr lang="en-US" altLang="en-US"/>
              <a:t>Product of (</a:t>
            </a:r>
            <a:r>
              <a:rPr lang="en-US" altLang="en-US">
                <a:solidFill>
                  <a:schemeClr val="accent2"/>
                </a:solidFill>
              </a:rPr>
              <a:t>scalar</a:t>
            </a:r>
            <a:r>
              <a:rPr lang="en-US" altLang="en-US">
                <a:solidFill>
                  <a:schemeClr val="tx1"/>
                </a:solidFill>
                <a:sym typeface="Symbol" panose="05050102010706020507" pitchFamily="18" charset="2"/>
              </a:rPr>
              <a:t>)(</a:t>
            </a:r>
            <a:r>
              <a:rPr lang="en-US" altLang="en-US">
                <a:solidFill>
                  <a:schemeClr val="accent2"/>
                </a:solidFill>
                <a:sym typeface="Symbol" panose="05050102010706020507" pitchFamily="18" charset="2"/>
              </a:rPr>
              <a:t>vector</a:t>
            </a:r>
            <a:r>
              <a:rPr lang="en-US" altLang="en-US">
                <a:solidFill>
                  <a:schemeClr val="tx1"/>
                </a:solidFill>
                <a:sym typeface="Symbol" panose="05050102010706020507" pitchFamily="18" charset="2"/>
              </a:rPr>
              <a:t>)</a:t>
            </a:r>
            <a:r>
              <a:rPr lang="en-US" altLang="en-US">
                <a:sym typeface="Symbol" panose="05050102010706020507" pitchFamily="18" charset="2"/>
              </a:rPr>
              <a:t> is a </a:t>
            </a:r>
            <a:r>
              <a:rPr lang="en-US" altLang="en-US">
                <a:solidFill>
                  <a:schemeClr val="accent2"/>
                </a:solidFill>
                <a:sym typeface="Symbol" panose="05050102010706020507" pitchFamily="18" charset="2"/>
              </a:rPr>
              <a:t>vector</a:t>
            </a:r>
            <a:endParaRPr lang="en-US" altLang="en-US"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The scalar multiplies the </a:t>
            </a:r>
            <a:r>
              <a:rPr lang="en-US" altLang="en-US">
                <a:solidFill>
                  <a:schemeClr val="accent2"/>
                </a:solidFill>
                <a:sym typeface="Symbol" panose="05050102010706020507" pitchFamily="18" charset="2"/>
              </a:rPr>
              <a:t>magnitude</a:t>
            </a:r>
            <a:r>
              <a:rPr lang="en-US" altLang="en-US">
                <a:sym typeface="Symbol" panose="05050102010706020507" pitchFamily="18" charset="2"/>
              </a:rPr>
              <a:t> of the vector; </a:t>
            </a:r>
            <a:r>
              <a:rPr lang="en-US" altLang="en-US">
                <a:solidFill>
                  <a:schemeClr val="accent2"/>
                </a:solidFill>
                <a:sym typeface="Symbol" panose="05050102010706020507" pitchFamily="18" charset="2"/>
              </a:rPr>
              <a:t>direction does not change</a:t>
            </a:r>
            <a:endParaRPr lang="en-US" altLang="en-US">
              <a:solidFill>
                <a:srgbClr val="9A3344"/>
              </a:solidFill>
              <a:sym typeface="Symbol" panose="05050102010706020507" pitchFamily="18" charset="2"/>
            </a:endParaRPr>
          </a:p>
          <a:p>
            <a:pPr eaLnBrk="1" hangingPunct="1">
              <a:buClr>
                <a:schemeClr val="tx2"/>
              </a:buClr>
            </a:pPr>
            <a:r>
              <a:rPr lang="en-US" altLang="en-US">
                <a:solidFill>
                  <a:schemeClr val="tx1"/>
                </a:solidFill>
                <a:sym typeface="Symbol" panose="05050102010706020507" pitchFamily="18" charset="2"/>
              </a:rPr>
              <a:t>Direction </a:t>
            </a:r>
            <a:r>
              <a:rPr lang="en-US" altLang="en-US">
                <a:solidFill>
                  <a:schemeClr val="accent2"/>
                </a:solidFill>
                <a:sym typeface="Symbol" panose="05050102010706020507" pitchFamily="18" charset="2"/>
              </a:rPr>
              <a:t>reverses</a:t>
            </a:r>
            <a:r>
              <a:rPr lang="en-US" altLang="en-US">
                <a:solidFill>
                  <a:schemeClr val="tx1"/>
                </a:solidFill>
                <a:sym typeface="Symbol" panose="05050102010706020507" pitchFamily="18" charset="2"/>
              </a:rPr>
              <a:t> if scalar is negative</a:t>
            </a:r>
          </a:p>
        </p:txBody>
      </p:sp>
      <p:grpSp>
        <p:nvGrpSpPr>
          <p:cNvPr id="2" name="Group 25">
            <a:extLst>
              <a:ext uri="{FF2B5EF4-FFF2-40B4-BE49-F238E27FC236}">
                <a16:creationId xmlns:a16="http://schemas.microsoft.com/office/drawing/2014/main" id="{7A1080C1-8984-9BFA-303B-B835CDE5DA03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4876800"/>
            <a:ext cx="533400" cy="1447800"/>
            <a:chOff x="912" y="3072"/>
            <a:chExt cx="336" cy="912"/>
          </a:xfrm>
        </p:grpSpPr>
        <p:sp>
          <p:nvSpPr>
            <p:cNvPr id="20500" name="Line 4">
              <a:extLst>
                <a:ext uri="{FF2B5EF4-FFF2-40B4-BE49-F238E27FC236}">
                  <a16:creationId xmlns:a16="http://schemas.microsoft.com/office/drawing/2014/main" id="{F1E05228-5FF9-EAEA-F0A6-9023BE995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3072"/>
              <a:ext cx="336" cy="336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01" name="Group 16">
              <a:extLst>
                <a:ext uri="{FF2B5EF4-FFF2-40B4-BE49-F238E27FC236}">
                  <a16:creationId xmlns:a16="http://schemas.microsoft.com/office/drawing/2014/main" id="{77A8799C-1438-E19A-9DDD-EEABE8BF98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7" y="3715"/>
              <a:ext cx="192" cy="269"/>
              <a:chOff x="917" y="3504"/>
              <a:chExt cx="192" cy="269"/>
            </a:xfrm>
          </p:grpSpPr>
          <p:sp>
            <p:nvSpPr>
              <p:cNvPr id="20502" name="Text Box 5">
                <a:extLst>
                  <a:ext uri="{FF2B5EF4-FFF2-40B4-BE49-F238E27FC236}">
                    <a16:creationId xmlns:a16="http://schemas.microsoft.com/office/drawing/2014/main" id="{913B1E24-641F-EA90-8D90-3BC8AF918A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7" y="3504"/>
                <a:ext cx="19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9A3344"/>
                    </a:solidFill>
                  </a:rPr>
                  <a:t>A</a:t>
                </a:r>
              </a:p>
            </p:txBody>
          </p:sp>
          <p:sp>
            <p:nvSpPr>
              <p:cNvPr id="20503" name="Line 6">
                <a:extLst>
                  <a:ext uri="{FF2B5EF4-FFF2-40B4-BE49-F238E27FC236}">
                    <a16:creationId xmlns:a16="http://schemas.microsoft.com/office/drawing/2014/main" id="{FFD86E45-0A71-7BCB-41E2-8C1B22F9E3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2" y="3504"/>
                <a:ext cx="144" cy="0"/>
              </a:xfrm>
              <a:prstGeom prst="line">
                <a:avLst/>
              </a:prstGeom>
              <a:noFill/>
              <a:ln w="12700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23">
            <a:extLst>
              <a:ext uri="{FF2B5EF4-FFF2-40B4-BE49-F238E27FC236}">
                <a16:creationId xmlns:a16="http://schemas.microsoft.com/office/drawing/2014/main" id="{6C67AA15-5B19-B385-AC51-E34B5D186ECC}"/>
              </a:ext>
            </a:extLst>
          </p:cNvPr>
          <p:cNvGrpSpPr>
            <a:grpSpLocks/>
          </p:cNvGrpSpPr>
          <p:nvPr/>
        </p:nvGrpSpPr>
        <p:grpSpPr bwMode="auto">
          <a:xfrm>
            <a:off x="2933700" y="4572000"/>
            <a:ext cx="1066800" cy="1752600"/>
            <a:chOff x="1848" y="2880"/>
            <a:chExt cx="672" cy="1104"/>
          </a:xfrm>
        </p:grpSpPr>
        <p:sp>
          <p:nvSpPr>
            <p:cNvPr id="20496" name="Line 7">
              <a:extLst>
                <a:ext uri="{FF2B5EF4-FFF2-40B4-BE49-F238E27FC236}">
                  <a16:creationId xmlns:a16="http://schemas.microsoft.com/office/drawing/2014/main" id="{E93547BD-98BA-D7D1-9349-0577DABD60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8" y="2880"/>
              <a:ext cx="672" cy="672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97" name="Group 19">
              <a:extLst>
                <a:ext uri="{FF2B5EF4-FFF2-40B4-BE49-F238E27FC236}">
                  <a16:creationId xmlns:a16="http://schemas.microsoft.com/office/drawing/2014/main" id="{7BD0F33B-D887-F5F6-23D6-AB5000A731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92" y="3715"/>
              <a:ext cx="384" cy="269"/>
              <a:chOff x="1776" y="3456"/>
              <a:chExt cx="384" cy="269"/>
            </a:xfrm>
          </p:grpSpPr>
          <p:sp>
            <p:nvSpPr>
              <p:cNvPr id="20498" name="Text Box 8">
                <a:extLst>
                  <a:ext uri="{FF2B5EF4-FFF2-40B4-BE49-F238E27FC236}">
                    <a16:creationId xmlns:a16="http://schemas.microsoft.com/office/drawing/2014/main" id="{B9AFD948-5494-6A4D-4106-CB01B5DA47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6" y="3456"/>
                <a:ext cx="379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9A3344"/>
                    </a:solidFill>
                  </a:rPr>
                  <a:t>2 A</a:t>
                </a:r>
              </a:p>
            </p:txBody>
          </p:sp>
          <p:sp>
            <p:nvSpPr>
              <p:cNvPr id="20499" name="Line 9">
                <a:extLst>
                  <a:ext uri="{FF2B5EF4-FFF2-40B4-BE49-F238E27FC236}">
                    <a16:creationId xmlns:a16="http://schemas.microsoft.com/office/drawing/2014/main" id="{FFE481EE-350C-31DC-2C5C-AE3A21B02F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3456"/>
                <a:ext cx="144" cy="0"/>
              </a:xfrm>
              <a:prstGeom prst="line">
                <a:avLst/>
              </a:prstGeom>
              <a:noFill/>
              <a:ln w="12700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836A13A7-25D6-736C-2CF9-6273E1BC6C99}"/>
              </a:ext>
            </a:extLst>
          </p:cNvPr>
          <p:cNvGrpSpPr>
            <a:grpSpLocks/>
          </p:cNvGrpSpPr>
          <p:nvPr/>
        </p:nvGrpSpPr>
        <p:grpSpPr bwMode="auto">
          <a:xfrm>
            <a:off x="6561138" y="5181600"/>
            <a:ext cx="1135062" cy="1143000"/>
            <a:chOff x="4133" y="3264"/>
            <a:chExt cx="715" cy="720"/>
          </a:xfrm>
        </p:grpSpPr>
        <p:sp>
          <p:nvSpPr>
            <p:cNvPr id="20492" name="Line 13">
              <a:extLst>
                <a:ext uri="{FF2B5EF4-FFF2-40B4-BE49-F238E27FC236}">
                  <a16:creationId xmlns:a16="http://schemas.microsoft.com/office/drawing/2014/main" id="{2F1BF9F1-920A-D27A-35AB-35DE737AB5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4" y="3264"/>
              <a:ext cx="192" cy="192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93" name="Group 21">
              <a:extLst>
                <a:ext uri="{FF2B5EF4-FFF2-40B4-BE49-F238E27FC236}">
                  <a16:creationId xmlns:a16="http://schemas.microsoft.com/office/drawing/2014/main" id="{35330B44-5622-1145-5F26-FB746E77FA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33" y="3715"/>
              <a:ext cx="715" cy="269"/>
              <a:chOff x="4133" y="3504"/>
              <a:chExt cx="715" cy="269"/>
            </a:xfrm>
          </p:grpSpPr>
          <p:sp>
            <p:nvSpPr>
              <p:cNvPr id="20494" name="Text Box 14">
                <a:extLst>
                  <a:ext uri="{FF2B5EF4-FFF2-40B4-BE49-F238E27FC236}">
                    <a16:creationId xmlns:a16="http://schemas.microsoft.com/office/drawing/2014/main" id="{00407996-F3A1-1F6C-B11D-D34B191C59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33" y="3504"/>
                <a:ext cx="71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9A3344"/>
                    </a:solidFill>
                  </a:rPr>
                  <a:t>1/2 A</a:t>
                </a:r>
              </a:p>
            </p:txBody>
          </p:sp>
          <p:sp>
            <p:nvSpPr>
              <p:cNvPr id="20495" name="Line 15">
                <a:extLst>
                  <a:ext uri="{FF2B5EF4-FFF2-40B4-BE49-F238E27FC236}">
                    <a16:creationId xmlns:a16="http://schemas.microsoft.com/office/drawing/2014/main" id="{CCDBB316-D732-9163-763C-B127FD93BA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8" y="3504"/>
                <a:ext cx="144" cy="0"/>
              </a:xfrm>
              <a:prstGeom prst="line">
                <a:avLst/>
              </a:prstGeom>
              <a:noFill/>
              <a:ln w="12700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27">
            <a:extLst>
              <a:ext uri="{FF2B5EF4-FFF2-40B4-BE49-F238E27FC236}">
                <a16:creationId xmlns:a16="http://schemas.microsoft.com/office/drawing/2014/main" id="{06A56210-594B-3E1E-81AE-DB9242FB8087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648200"/>
            <a:ext cx="1066800" cy="1676400"/>
            <a:chOff x="2688" y="2928"/>
            <a:chExt cx="672" cy="1056"/>
          </a:xfrm>
        </p:grpSpPr>
        <p:grpSp>
          <p:nvGrpSpPr>
            <p:cNvPr id="20488" name="Group 26">
              <a:extLst>
                <a:ext uri="{FF2B5EF4-FFF2-40B4-BE49-F238E27FC236}">
                  <a16:creationId xmlns:a16="http://schemas.microsoft.com/office/drawing/2014/main" id="{7A5A9604-607C-0150-F377-D6FB69FE18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2" y="3715"/>
              <a:ext cx="485" cy="269"/>
              <a:chOff x="2805" y="3715"/>
              <a:chExt cx="485" cy="269"/>
            </a:xfrm>
          </p:grpSpPr>
          <p:sp>
            <p:nvSpPr>
              <p:cNvPr id="20490" name="Text Box 11">
                <a:extLst>
                  <a:ext uri="{FF2B5EF4-FFF2-40B4-BE49-F238E27FC236}">
                    <a16:creationId xmlns:a16="http://schemas.microsoft.com/office/drawing/2014/main" id="{ED0FA7D7-D594-DFCF-F3F8-5929D34D58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05" y="3715"/>
                <a:ext cx="48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9A3344"/>
                    </a:solidFill>
                  </a:rPr>
                  <a:t>–2 A</a:t>
                </a:r>
              </a:p>
            </p:txBody>
          </p:sp>
          <p:sp>
            <p:nvSpPr>
              <p:cNvPr id="20491" name="Line 12">
                <a:extLst>
                  <a:ext uri="{FF2B5EF4-FFF2-40B4-BE49-F238E27FC236}">
                    <a16:creationId xmlns:a16="http://schemas.microsoft.com/office/drawing/2014/main" id="{CC502E87-44E4-3288-ABC7-D2A6DCF78D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41" y="3715"/>
                <a:ext cx="144" cy="0"/>
              </a:xfrm>
              <a:prstGeom prst="line">
                <a:avLst/>
              </a:prstGeom>
              <a:noFill/>
              <a:ln w="12700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489" name="Line 18">
              <a:extLst>
                <a:ext uri="{FF2B5EF4-FFF2-40B4-BE49-F238E27FC236}">
                  <a16:creationId xmlns:a16="http://schemas.microsoft.com/office/drawing/2014/main" id="{F3021A44-49DD-8A41-BCD6-28D6AFDF10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88" y="2928"/>
              <a:ext cx="672" cy="672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8E348AB-0F3F-AE36-DB16-702987D2B92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Scalar Multiplication</a:t>
            </a:r>
            <a:endParaRPr lang="en-US" altLang="en-US"/>
          </a:p>
        </p:txBody>
      </p:sp>
      <p:sp>
        <p:nvSpPr>
          <p:cNvPr id="246787" name="Rectangle 3">
            <a:extLst>
              <a:ext uri="{FF2B5EF4-FFF2-40B4-BE49-F238E27FC236}">
                <a16:creationId xmlns:a16="http://schemas.microsoft.com/office/drawing/2014/main" id="{716E43AE-CBD7-84A3-75D8-FF7E99B1FC0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eaLnBrk="1" hangingPunct="1"/>
            <a:r>
              <a:rPr lang="en-US" altLang="en-US" dirty="0"/>
              <a:t>By components: multiply each component by the scalar</a:t>
            </a:r>
          </a:p>
        </p:txBody>
      </p:sp>
      <p:grpSp>
        <p:nvGrpSpPr>
          <p:cNvPr id="2" name="Group 25">
            <a:extLst>
              <a:ext uri="{FF2B5EF4-FFF2-40B4-BE49-F238E27FC236}">
                <a16:creationId xmlns:a16="http://schemas.microsoft.com/office/drawing/2014/main" id="{7A1080C1-8984-9BFA-303B-B835CDE5DA03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4876800"/>
            <a:ext cx="533400" cy="1447800"/>
            <a:chOff x="912" y="3072"/>
            <a:chExt cx="336" cy="912"/>
          </a:xfrm>
        </p:grpSpPr>
        <p:sp>
          <p:nvSpPr>
            <p:cNvPr id="20500" name="Line 4">
              <a:extLst>
                <a:ext uri="{FF2B5EF4-FFF2-40B4-BE49-F238E27FC236}">
                  <a16:creationId xmlns:a16="http://schemas.microsoft.com/office/drawing/2014/main" id="{F1E05228-5FF9-EAEA-F0A6-9023BE995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3072"/>
              <a:ext cx="336" cy="336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01" name="Group 16">
              <a:extLst>
                <a:ext uri="{FF2B5EF4-FFF2-40B4-BE49-F238E27FC236}">
                  <a16:creationId xmlns:a16="http://schemas.microsoft.com/office/drawing/2014/main" id="{77A8799C-1438-E19A-9DDD-EEABE8BF98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7" y="3715"/>
              <a:ext cx="192" cy="269"/>
              <a:chOff x="917" y="3504"/>
              <a:chExt cx="192" cy="269"/>
            </a:xfrm>
          </p:grpSpPr>
          <p:sp>
            <p:nvSpPr>
              <p:cNvPr id="20502" name="Text Box 5">
                <a:extLst>
                  <a:ext uri="{FF2B5EF4-FFF2-40B4-BE49-F238E27FC236}">
                    <a16:creationId xmlns:a16="http://schemas.microsoft.com/office/drawing/2014/main" id="{913B1E24-641F-EA90-8D90-3BC8AF918A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7" y="3504"/>
                <a:ext cx="19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9A3344"/>
                    </a:solidFill>
                  </a:rPr>
                  <a:t>A</a:t>
                </a:r>
              </a:p>
            </p:txBody>
          </p:sp>
          <p:sp>
            <p:nvSpPr>
              <p:cNvPr id="20503" name="Line 6">
                <a:extLst>
                  <a:ext uri="{FF2B5EF4-FFF2-40B4-BE49-F238E27FC236}">
                    <a16:creationId xmlns:a16="http://schemas.microsoft.com/office/drawing/2014/main" id="{FFD86E45-0A71-7BCB-41E2-8C1B22F9E3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2" y="3504"/>
                <a:ext cx="144" cy="0"/>
              </a:xfrm>
              <a:prstGeom prst="line">
                <a:avLst/>
              </a:prstGeom>
              <a:noFill/>
              <a:ln w="12700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23">
            <a:extLst>
              <a:ext uri="{FF2B5EF4-FFF2-40B4-BE49-F238E27FC236}">
                <a16:creationId xmlns:a16="http://schemas.microsoft.com/office/drawing/2014/main" id="{6C67AA15-5B19-B385-AC51-E34B5D186ECC}"/>
              </a:ext>
            </a:extLst>
          </p:cNvPr>
          <p:cNvGrpSpPr>
            <a:grpSpLocks/>
          </p:cNvGrpSpPr>
          <p:nvPr/>
        </p:nvGrpSpPr>
        <p:grpSpPr bwMode="auto">
          <a:xfrm>
            <a:off x="2933700" y="4572000"/>
            <a:ext cx="1066800" cy="1752600"/>
            <a:chOff x="1848" y="2880"/>
            <a:chExt cx="672" cy="1104"/>
          </a:xfrm>
        </p:grpSpPr>
        <p:sp>
          <p:nvSpPr>
            <p:cNvPr id="20496" name="Line 7">
              <a:extLst>
                <a:ext uri="{FF2B5EF4-FFF2-40B4-BE49-F238E27FC236}">
                  <a16:creationId xmlns:a16="http://schemas.microsoft.com/office/drawing/2014/main" id="{E93547BD-98BA-D7D1-9349-0577DABD60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8" y="2880"/>
              <a:ext cx="672" cy="672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97" name="Group 19">
              <a:extLst>
                <a:ext uri="{FF2B5EF4-FFF2-40B4-BE49-F238E27FC236}">
                  <a16:creationId xmlns:a16="http://schemas.microsoft.com/office/drawing/2014/main" id="{7BD0F33B-D887-F5F6-23D6-AB5000A731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92" y="3715"/>
              <a:ext cx="384" cy="269"/>
              <a:chOff x="1776" y="3456"/>
              <a:chExt cx="384" cy="269"/>
            </a:xfrm>
          </p:grpSpPr>
          <p:sp>
            <p:nvSpPr>
              <p:cNvPr id="20498" name="Text Box 8">
                <a:extLst>
                  <a:ext uri="{FF2B5EF4-FFF2-40B4-BE49-F238E27FC236}">
                    <a16:creationId xmlns:a16="http://schemas.microsoft.com/office/drawing/2014/main" id="{B9AFD948-5494-6A4D-4106-CB01B5DA47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6" y="3456"/>
                <a:ext cx="379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9A3344"/>
                    </a:solidFill>
                  </a:rPr>
                  <a:t>2 A</a:t>
                </a:r>
              </a:p>
            </p:txBody>
          </p:sp>
          <p:sp>
            <p:nvSpPr>
              <p:cNvPr id="20499" name="Line 9">
                <a:extLst>
                  <a:ext uri="{FF2B5EF4-FFF2-40B4-BE49-F238E27FC236}">
                    <a16:creationId xmlns:a16="http://schemas.microsoft.com/office/drawing/2014/main" id="{FFE481EE-350C-31DC-2C5C-AE3A21B02F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3456"/>
                <a:ext cx="144" cy="0"/>
              </a:xfrm>
              <a:prstGeom prst="line">
                <a:avLst/>
              </a:prstGeom>
              <a:noFill/>
              <a:ln w="12700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836A13A7-25D6-736C-2CF9-6273E1BC6C99}"/>
              </a:ext>
            </a:extLst>
          </p:cNvPr>
          <p:cNvGrpSpPr>
            <a:grpSpLocks/>
          </p:cNvGrpSpPr>
          <p:nvPr/>
        </p:nvGrpSpPr>
        <p:grpSpPr bwMode="auto">
          <a:xfrm>
            <a:off x="6561138" y="5181600"/>
            <a:ext cx="1135062" cy="1143000"/>
            <a:chOff x="4133" y="3264"/>
            <a:chExt cx="715" cy="720"/>
          </a:xfrm>
        </p:grpSpPr>
        <p:sp>
          <p:nvSpPr>
            <p:cNvPr id="20492" name="Line 13">
              <a:extLst>
                <a:ext uri="{FF2B5EF4-FFF2-40B4-BE49-F238E27FC236}">
                  <a16:creationId xmlns:a16="http://schemas.microsoft.com/office/drawing/2014/main" id="{2F1BF9F1-920A-D27A-35AB-35DE737AB5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4" y="3264"/>
              <a:ext cx="192" cy="192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93" name="Group 21">
              <a:extLst>
                <a:ext uri="{FF2B5EF4-FFF2-40B4-BE49-F238E27FC236}">
                  <a16:creationId xmlns:a16="http://schemas.microsoft.com/office/drawing/2014/main" id="{35330B44-5622-1145-5F26-FB746E77FA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33" y="3715"/>
              <a:ext cx="715" cy="269"/>
              <a:chOff x="4133" y="3504"/>
              <a:chExt cx="715" cy="269"/>
            </a:xfrm>
          </p:grpSpPr>
          <p:sp>
            <p:nvSpPr>
              <p:cNvPr id="20494" name="Text Box 14">
                <a:extLst>
                  <a:ext uri="{FF2B5EF4-FFF2-40B4-BE49-F238E27FC236}">
                    <a16:creationId xmlns:a16="http://schemas.microsoft.com/office/drawing/2014/main" id="{00407996-F3A1-1F6C-B11D-D34B191C59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33" y="3504"/>
                <a:ext cx="71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9A3344"/>
                    </a:solidFill>
                  </a:rPr>
                  <a:t>1/2 A</a:t>
                </a:r>
              </a:p>
            </p:txBody>
          </p:sp>
          <p:sp>
            <p:nvSpPr>
              <p:cNvPr id="20495" name="Line 15">
                <a:extLst>
                  <a:ext uri="{FF2B5EF4-FFF2-40B4-BE49-F238E27FC236}">
                    <a16:creationId xmlns:a16="http://schemas.microsoft.com/office/drawing/2014/main" id="{CCDBB316-D732-9163-763C-B127FD93BA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8" y="3504"/>
                <a:ext cx="144" cy="0"/>
              </a:xfrm>
              <a:prstGeom prst="line">
                <a:avLst/>
              </a:prstGeom>
              <a:noFill/>
              <a:ln w="12700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27">
            <a:extLst>
              <a:ext uri="{FF2B5EF4-FFF2-40B4-BE49-F238E27FC236}">
                <a16:creationId xmlns:a16="http://schemas.microsoft.com/office/drawing/2014/main" id="{06A56210-594B-3E1E-81AE-DB9242FB8087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648200"/>
            <a:ext cx="1066800" cy="1676400"/>
            <a:chOff x="2688" y="2928"/>
            <a:chExt cx="672" cy="1056"/>
          </a:xfrm>
        </p:grpSpPr>
        <p:grpSp>
          <p:nvGrpSpPr>
            <p:cNvPr id="20488" name="Group 26">
              <a:extLst>
                <a:ext uri="{FF2B5EF4-FFF2-40B4-BE49-F238E27FC236}">
                  <a16:creationId xmlns:a16="http://schemas.microsoft.com/office/drawing/2014/main" id="{7A5A9604-607C-0150-F377-D6FB69FE18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2" y="3715"/>
              <a:ext cx="485" cy="269"/>
              <a:chOff x="2805" y="3715"/>
              <a:chExt cx="485" cy="269"/>
            </a:xfrm>
          </p:grpSpPr>
          <p:sp>
            <p:nvSpPr>
              <p:cNvPr id="20490" name="Text Box 11">
                <a:extLst>
                  <a:ext uri="{FF2B5EF4-FFF2-40B4-BE49-F238E27FC236}">
                    <a16:creationId xmlns:a16="http://schemas.microsoft.com/office/drawing/2014/main" id="{ED0FA7D7-D594-DFCF-F3F8-5929D34D58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05" y="3715"/>
                <a:ext cx="48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9A3344"/>
                    </a:solidFill>
                  </a:rPr>
                  <a:t>–2 A</a:t>
                </a:r>
              </a:p>
            </p:txBody>
          </p:sp>
          <p:sp>
            <p:nvSpPr>
              <p:cNvPr id="20491" name="Line 12">
                <a:extLst>
                  <a:ext uri="{FF2B5EF4-FFF2-40B4-BE49-F238E27FC236}">
                    <a16:creationId xmlns:a16="http://schemas.microsoft.com/office/drawing/2014/main" id="{CC502E87-44E4-3288-ABC7-D2A6DCF78D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41" y="3715"/>
                <a:ext cx="144" cy="0"/>
              </a:xfrm>
              <a:prstGeom prst="line">
                <a:avLst/>
              </a:prstGeom>
              <a:noFill/>
              <a:ln w="12700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489" name="Line 18">
              <a:extLst>
                <a:ext uri="{FF2B5EF4-FFF2-40B4-BE49-F238E27FC236}">
                  <a16:creationId xmlns:a16="http://schemas.microsoft.com/office/drawing/2014/main" id="{F3021A44-49DD-8A41-BCD6-28D6AFDF10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88" y="2928"/>
              <a:ext cx="672" cy="672"/>
            </a:xfrm>
            <a:prstGeom prst="line">
              <a:avLst/>
            </a:prstGeom>
            <a:noFill/>
            <a:ln w="38100">
              <a:solidFill>
                <a:srgbClr val="9A334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3">
                <a:extLst>
                  <a:ext uri="{FF2B5EF4-FFF2-40B4-BE49-F238E27FC236}">
                    <a16:creationId xmlns:a16="http://schemas.microsoft.com/office/drawing/2014/main" id="{B60BF33E-4F57-65C7-9699-032FF5DB19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2743200"/>
                <a:ext cx="5867400" cy="15700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eaLnBrk="1" hangingPunct="1">
                  <a:buClr>
                    <a:schemeClr val="tx2"/>
                  </a:buClr>
                </a:pPr>
                <a:r>
                  <a:rPr lang="en-US" altLang="en-US" b="0" i="1" kern="0" dirty="0">
                    <a:solidFill>
                      <a:schemeClr val="accent2"/>
                    </a:solidFill>
                  </a:rPr>
                  <a:t>c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en-US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en-US" b="0" i="1" kern="0" smtClean="0">
                            <a:solidFill>
                              <a:schemeClr val="accent2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en-US" altLang="en-US" b="0" kern="0" dirty="0"/>
                  <a:t> = (</a:t>
                </a:r>
                <a:r>
                  <a:rPr lang="en-US" altLang="en-US" b="0" i="1" kern="0" dirty="0" err="1">
                    <a:solidFill>
                      <a:schemeClr val="accent2"/>
                    </a:solidFill>
                  </a:rPr>
                  <a:t>cA</a:t>
                </a:r>
                <a:r>
                  <a:rPr lang="en-US" altLang="en-US" b="0" i="1" kern="0" baseline="-25000" dirty="0" err="1">
                    <a:solidFill>
                      <a:schemeClr val="accent2"/>
                    </a:solidFill>
                  </a:rPr>
                  <a:t>x</a:t>
                </a:r>
                <a:r>
                  <a:rPr lang="en-US" altLang="en-US" b="0" kern="0" dirty="0"/>
                  <a:t>, </a:t>
                </a:r>
                <a:r>
                  <a:rPr lang="en-US" altLang="en-US" b="0" i="1" kern="0" dirty="0" err="1">
                    <a:solidFill>
                      <a:schemeClr val="accent2"/>
                    </a:solidFill>
                  </a:rPr>
                  <a:t>cA</a:t>
                </a:r>
                <a:r>
                  <a:rPr lang="en-US" altLang="en-US" b="0" i="1" kern="0" baseline="-25000" dirty="0" err="1">
                    <a:solidFill>
                      <a:schemeClr val="accent2"/>
                    </a:solidFill>
                  </a:rPr>
                  <a:t>y</a:t>
                </a:r>
                <a:r>
                  <a:rPr lang="en-US" altLang="en-US" b="0" kern="0" dirty="0"/>
                  <a:t>, </a:t>
                </a:r>
                <a:r>
                  <a:rPr lang="en-US" altLang="en-US" b="0" i="1" kern="0" dirty="0" err="1">
                    <a:solidFill>
                      <a:schemeClr val="accent2"/>
                    </a:solidFill>
                  </a:rPr>
                  <a:t>cA</a:t>
                </a:r>
                <a:r>
                  <a:rPr lang="en-US" altLang="en-US" b="0" i="1" kern="0" baseline="-25000" dirty="0" err="1">
                    <a:solidFill>
                      <a:schemeClr val="accent2"/>
                    </a:solidFill>
                  </a:rPr>
                  <a:t>z</a:t>
                </a:r>
                <a:r>
                  <a:rPr lang="en-US" altLang="en-US" b="0" kern="0" dirty="0"/>
                  <a:t>)</a:t>
                </a:r>
              </a:p>
              <a:p>
                <a:pPr eaLnBrk="1" hangingPunct="1">
                  <a:buClr>
                    <a:schemeClr val="tx2"/>
                  </a:buClr>
                </a:pPr>
                <a14:m>
                  <m:oMath xmlns:m="http://schemas.openxmlformats.org/officeDocument/2006/math">
                    <m:r>
                      <a:rPr lang="en-US" altLang="en-US" b="0" i="1" kern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⃑"/>
                        <m:ctrlPr>
                          <a:rPr lang="en-US" altLang="en-US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altLang="en-US" b="0" i="1" kern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en-US" b="0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en-US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en-US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altLang="en-US" b="0" i="1" kern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en-US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en-US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en-US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  <m:r>
                          <a:rPr lang="en-US" altLang="en-US" b="0" i="1" kern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en-US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en-US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en-US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sub>
                        </m:sSub>
                      </m:e>
                    </m:d>
                  </m:oMath>
                </a14:m>
                <a:endParaRPr lang="en-US" altLang="en-US" b="0" kern="0" dirty="0"/>
              </a:p>
            </p:txBody>
          </p:sp>
        </mc:Choice>
        <mc:Fallback xmlns="">
          <p:sp>
            <p:nvSpPr>
              <p:cNvPr id="3" name="Rectangle 3">
                <a:extLst>
                  <a:ext uri="{FF2B5EF4-FFF2-40B4-BE49-F238E27FC236}">
                    <a16:creationId xmlns:a16="http://schemas.microsoft.com/office/drawing/2014/main" id="{B60BF33E-4F57-65C7-9699-032FF5DB1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743200"/>
                <a:ext cx="5867400" cy="1570037"/>
              </a:xfrm>
              <a:prstGeom prst="rect">
                <a:avLst/>
              </a:prstGeom>
              <a:blipFill>
                <a:blip r:embed="rId2"/>
                <a:stretch>
                  <a:fillRect l="-238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403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7" grpId="0" build="p" autoUpdateAnimBg="0"/>
      <p:bldP spid="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82EE67B-78A7-76D6-A3F9-069763B82C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 of Vectors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726F008-72E2-84DA-38C3-519C68702E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0" y="3124200"/>
            <a:ext cx="3886200" cy="685800"/>
          </a:xfrm>
        </p:spPr>
        <p:txBody>
          <a:bodyPr/>
          <a:lstStyle/>
          <a:p>
            <a:pPr>
              <a:buClr>
                <a:srgbClr val="003366"/>
              </a:buClr>
              <a:buFontTx/>
              <a:buNone/>
            </a:pPr>
            <a:r>
              <a:rPr lang="en-US" altLang="en-US" i="1">
                <a:solidFill>
                  <a:srgbClr val="008901"/>
                </a:solidFill>
              </a:rPr>
              <a:t>a</a:t>
            </a:r>
            <a:r>
              <a:rPr lang="en-US" altLang="en-US">
                <a:cs typeface="Arial" panose="020B0604020202020204" pitchFamily="34" charset="0"/>
              </a:rPr>
              <a:t>·</a:t>
            </a:r>
            <a:r>
              <a:rPr lang="en-US" altLang="en-US" i="1">
                <a:solidFill>
                  <a:srgbClr val="008901"/>
                </a:solidFill>
                <a:cs typeface="Arial" panose="020B0604020202020204" pitchFamily="34" charset="0"/>
              </a:rPr>
              <a:t>b</a:t>
            </a:r>
            <a:r>
              <a:rPr lang="en-US" altLang="en-US">
                <a:cs typeface="Arial" panose="020B0604020202020204" pitchFamily="34" charset="0"/>
              </a:rPr>
              <a:t> = </a:t>
            </a:r>
            <a:r>
              <a:rPr lang="en-US" altLang="en-US" i="1">
                <a:solidFill>
                  <a:srgbClr val="800000"/>
                </a:solidFill>
                <a:cs typeface="Arial" panose="020B0604020202020204" pitchFamily="34" charset="0"/>
              </a:rPr>
              <a:t>ab</a:t>
            </a:r>
            <a:r>
              <a:rPr lang="en-US" altLang="en-US">
                <a:solidFill>
                  <a:srgbClr val="800000"/>
                </a:solidFill>
                <a:cs typeface="Arial" panose="020B0604020202020204" pitchFamily="34" charset="0"/>
              </a:rPr>
              <a:t> cos </a:t>
            </a:r>
            <a:r>
              <a:rPr lang="en-US" altLang="en-US" i="1">
                <a:solidFill>
                  <a:srgbClr val="8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f</a:t>
            </a:r>
          </a:p>
        </p:txBody>
      </p:sp>
      <p:sp>
        <p:nvSpPr>
          <p:cNvPr id="21508" name="Line 4">
            <a:extLst>
              <a:ext uri="{FF2B5EF4-FFF2-40B4-BE49-F238E27FC236}">
                <a16:creationId xmlns:a16="http://schemas.microsoft.com/office/drawing/2014/main" id="{83FF5C3C-83B6-49D3-9EAA-FC7815013A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2667000"/>
            <a:ext cx="2133600" cy="15240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5">
            <a:extLst>
              <a:ext uri="{FF2B5EF4-FFF2-40B4-BE49-F238E27FC236}">
                <a16:creationId xmlns:a16="http://schemas.microsoft.com/office/drawing/2014/main" id="{CA032B1B-E5C0-0AE4-B312-32521DD60F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191000"/>
            <a:ext cx="3581400" cy="4572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id="{F908584B-D3F6-A7A5-836B-C8ECE7975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3" y="33385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a</a:t>
            </a:r>
          </a:p>
        </p:txBody>
      </p:sp>
      <p:sp>
        <p:nvSpPr>
          <p:cNvPr id="21511" name="Line 7">
            <a:extLst>
              <a:ext uri="{FF2B5EF4-FFF2-40B4-BE49-F238E27FC236}">
                <a16:creationId xmlns:a16="http://schemas.microsoft.com/office/drawing/2014/main" id="{09F98F3E-2313-9AFC-937E-6BA27ED988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6525" y="3395663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56BA5126-69C3-FF4B-3A6A-AFD3B0E88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4063" y="40211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b</a:t>
            </a:r>
          </a:p>
        </p:txBody>
      </p:sp>
      <p:sp>
        <p:nvSpPr>
          <p:cNvPr id="21513" name="Line 9">
            <a:extLst>
              <a:ext uri="{FF2B5EF4-FFF2-40B4-BE49-F238E27FC236}">
                <a16:creationId xmlns:a16="http://schemas.microsoft.com/office/drawing/2014/main" id="{FF8B3AA3-E90D-779E-8559-3C98B6082F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125" y="4078288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Text Box 10">
            <a:extLst>
              <a:ext uri="{FF2B5EF4-FFF2-40B4-BE49-F238E27FC236}">
                <a16:creationId xmlns:a16="http://schemas.microsoft.com/office/drawing/2014/main" id="{451D1C26-80CF-2042-C7CD-DF544A0FC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971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1515" name="Text Box 11">
            <a:extLst>
              <a:ext uri="{FF2B5EF4-FFF2-40B4-BE49-F238E27FC236}">
                <a16:creationId xmlns:a16="http://schemas.microsoft.com/office/drawing/2014/main" id="{F667C343-47AE-1879-6B7C-049C4FA20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495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1516" name="Line 12">
            <a:extLst>
              <a:ext uri="{FF2B5EF4-FFF2-40B4-BE49-F238E27FC236}">
                <a16:creationId xmlns:a16="http://schemas.microsoft.com/office/drawing/2014/main" id="{E854D8E0-05CF-63F7-582E-B8DEF62B10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42672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>
            <a:extLst>
              <a:ext uri="{FF2B5EF4-FFF2-40B4-BE49-F238E27FC236}">
                <a16:creationId xmlns:a16="http://schemas.microsoft.com/office/drawing/2014/main" id="{CB7AAA0A-0D68-9E42-A4A3-40B37D5B4A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14888" y="47244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>
            <a:extLst>
              <a:ext uri="{FF2B5EF4-FFF2-40B4-BE49-F238E27FC236}">
                <a16:creationId xmlns:a16="http://schemas.microsoft.com/office/drawing/2014/main" id="{371D8030-B649-1F1A-716A-A6AA5D36D7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6800" y="3886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>
            <a:extLst>
              <a:ext uri="{FF2B5EF4-FFF2-40B4-BE49-F238E27FC236}">
                <a16:creationId xmlns:a16="http://schemas.microsoft.com/office/drawing/2014/main" id="{F817B4E5-04D9-01BC-829E-870A8A387F2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63888" y="23685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>
            <a:extLst>
              <a:ext uri="{FF2B5EF4-FFF2-40B4-BE49-F238E27FC236}">
                <a16:creationId xmlns:a16="http://schemas.microsoft.com/office/drawing/2014/main" id="{5514BA73-FF6D-CDA3-C65C-E32CBFB9A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724400"/>
            <a:ext cx="1570038" cy="195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>
            <a:extLst>
              <a:ext uri="{FF2B5EF4-FFF2-40B4-BE49-F238E27FC236}">
                <a16:creationId xmlns:a16="http://schemas.microsoft.com/office/drawing/2014/main" id="{3E8222CE-6CA3-6579-AA79-3756E1EE50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08088" y="3321050"/>
            <a:ext cx="893762" cy="671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>
            <a:extLst>
              <a:ext uri="{FF2B5EF4-FFF2-40B4-BE49-F238E27FC236}">
                <a16:creationId xmlns:a16="http://schemas.microsoft.com/office/drawing/2014/main" id="{20BCD60A-4252-6A2A-52FD-49E86FD2D79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33500" y="4451350"/>
            <a:ext cx="15875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>
            <a:extLst>
              <a:ext uri="{FF2B5EF4-FFF2-40B4-BE49-F238E27FC236}">
                <a16:creationId xmlns:a16="http://schemas.microsoft.com/office/drawing/2014/main" id="{D3FE14F6-A1CE-B8EA-AE02-7075125506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87600" y="2470150"/>
            <a:ext cx="876300" cy="628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Freeform 20">
            <a:extLst>
              <a:ext uri="{FF2B5EF4-FFF2-40B4-BE49-F238E27FC236}">
                <a16:creationId xmlns:a16="http://schemas.microsoft.com/office/drawing/2014/main" id="{3E3B3698-87F9-AE80-C95D-5D122C1EFD8A}"/>
              </a:ext>
            </a:extLst>
          </p:cNvPr>
          <p:cNvSpPr>
            <a:spLocks/>
          </p:cNvSpPr>
          <p:nvPr/>
        </p:nvSpPr>
        <p:spPr bwMode="auto">
          <a:xfrm>
            <a:off x="1968500" y="3778250"/>
            <a:ext cx="171450" cy="488950"/>
          </a:xfrm>
          <a:custGeom>
            <a:avLst/>
            <a:gdLst>
              <a:gd name="T0" fmla="*/ 0 w 108"/>
              <a:gd name="T1" fmla="*/ 0 h 308"/>
              <a:gd name="T2" fmla="*/ 2147483646 w 108"/>
              <a:gd name="T3" fmla="*/ 2147483646 h 308"/>
              <a:gd name="T4" fmla="*/ 0 60000 65536"/>
              <a:gd name="T5" fmla="*/ 0 60000 65536"/>
              <a:gd name="T6" fmla="*/ 0 w 108"/>
              <a:gd name="T7" fmla="*/ 0 h 308"/>
              <a:gd name="T8" fmla="*/ 108 w 108"/>
              <a:gd name="T9" fmla="*/ 308 h 3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308">
                <a:moveTo>
                  <a:pt x="0" y="0"/>
                </a:moveTo>
                <a:cubicBezTo>
                  <a:pt x="48" y="40"/>
                  <a:pt x="108" y="192"/>
                  <a:pt x="104" y="3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Text Box 21">
            <a:extLst>
              <a:ext uri="{FF2B5EF4-FFF2-40B4-BE49-F238E27FC236}">
                <a16:creationId xmlns:a16="http://schemas.microsoft.com/office/drawing/2014/main" id="{D68E4A46-EFCC-E0C5-DD16-F77F373A1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0" y="3708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f</a:t>
            </a:r>
          </a:p>
        </p:txBody>
      </p:sp>
      <p:sp>
        <p:nvSpPr>
          <p:cNvPr id="21526" name="Line 22">
            <a:extLst>
              <a:ext uri="{FF2B5EF4-FFF2-40B4-BE49-F238E27FC236}">
                <a16:creationId xmlns:a16="http://schemas.microsoft.com/office/drawing/2014/main" id="{CBCA1D23-92DC-FE3D-2DBD-9D489539C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200400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23">
            <a:extLst>
              <a:ext uri="{FF2B5EF4-FFF2-40B4-BE49-F238E27FC236}">
                <a16:creationId xmlns:a16="http://schemas.microsoft.com/office/drawing/2014/main" id="{A4171A54-350A-C0B6-578F-CCDEFB5BA0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200400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56" name="Text Box 24">
            <a:extLst>
              <a:ext uri="{FF2B5EF4-FFF2-40B4-BE49-F238E27FC236}">
                <a16:creationId xmlns:a16="http://schemas.microsoft.com/office/drawing/2014/main" id="{B0FB9615-57CF-4937-52F0-8DA16A3DF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886200"/>
            <a:ext cx="2282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Commutative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755904" presetClass="entr" presetSubtype="3814873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78FA835-3C50-CD84-A476-B745A921E53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Vectors and Scalars</a:t>
            </a:r>
          </a:p>
        </p:txBody>
      </p:sp>
      <p:sp>
        <p:nvSpPr>
          <p:cNvPr id="259075" name="Rectangle 3">
            <a:extLst>
              <a:ext uri="{FF2B5EF4-FFF2-40B4-BE49-F238E27FC236}">
                <a16:creationId xmlns:a16="http://schemas.microsoft.com/office/drawing/2014/main" id="{FC3813A2-A1A7-11EA-12C2-190950CB3A1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133600"/>
            <a:ext cx="8229600" cy="2133600"/>
          </a:xfrm>
        </p:spPr>
        <p:txBody>
          <a:bodyPr/>
          <a:lstStyle/>
          <a:p>
            <a:pPr>
              <a:spcBef>
                <a:spcPct val="30000"/>
              </a:spcBef>
              <a:buClr>
                <a:schemeClr val="tx2"/>
              </a:buClr>
            </a:pPr>
            <a:r>
              <a:rPr lang="en-US" altLang="en-US">
                <a:solidFill>
                  <a:srgbClr val="800000"/>
                </a:solidFill>
              </a:rPr>
              <a:t>Vector</a:t>
            </a:r>
            <a:r>
              <a:rPr lang="en-US" altLang="en-US"/>
              <a:t>: quantity needing a </a:t>
            </a:r>
            <a:r>
              <a:rPr lang="en-US" altLang="en-US">
                <a:solidFill>
                  <a:schemeClr val="accent2"/>
                </a:solidFill>
              </a:rPr>
              <a:t>direction</a:t>
            </a:r>
            <a:r>
              <a:rPr lang="en-US" altLang="en-US"/>
              <a:t> to fully specify (direction + magnitude)</a:t>
            </a:r>
          </a:p>
          <a:p>
            <a:pPr>
              <a:spcBef>
                <a:spcPct val="30000"/>
              </a:spcBef>
              <a:buClr>
                <a:schemeClr val="tx2"/>
              </a:buClr>
            </a:pPr>
            <a:r>
              <a:rPr lang="en-US" altLang="en-US">
                <a:solidFill>
                  <a:srgbClr val="800000"/>
                </a:solidFill>
              </a:rPr>
              <a:t>Scalar</a:t>
            </a:r>
            <a:r>
              <a:rPr lang="en-US" altLang="en-US"/>
              <a:t>: directionless quantity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7917648-4075-D832-4B8B-C114B40EC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 Geometrically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F6C29F9D-661B-8B3D-9244-A3EFB5985ED6}"/>
              </a:ext>
            </a:extLst>
          </p:cNvPr>
          <p:cNvGrpSpPr>
            <a:grpSpLocks/>
          </p:cNvGrpSpPr>
          <p:nvPr/>
        </p:nvGrpSpPr>
        <p:grpSpPr bwMode="auto">
          <a:xfrm>
            <a:off x="5478463" y="2446338"/>
            <a:ext cx="1912937" cy="2735262"/>
            <a:chOff x="2928" y="1541"/>
            <a:chExt cx="1205" cy="1723"/>
          </a:xfrm>
        </p:grpSpPr>
        <p:sp>
          <p:nvSpPr>
            <p:cNvPr id="22559" name="Rectangle 4">
              <a:extLst>
                <a:ext uri="{FF2B5EF4-FFF2-40B4-BE49-F238E27FC236}">
                  <a16:creationId xmlns:a16="http://schemas.microsoft.com/office/drawing/2014/main" id="{D082396C-E3E6-E181-5A61-93191F4BAF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207388">
              <a:off x="3186" y="2016"/>
              <a:ext cx="96" cy="9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2560" name="Line 5">
              <a:extLst>
                <a:ext uri="{FF2B5EF4-FFF2-40B4-BE49-F238E27FC236}">
                  <a16:creationId xmlns:a16="http://schemas.microsoft.com/office/drawing/2014/main" id="{A877FB7A-DA57-5455-6D10-A12FA6E24E6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2669" y="1800"/>
              <a:ext cx="1723" cy="12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">
            <a:extLst>
              <a:ext uri="{FF2B5EF4-FFF2-40B4-BE49-F238E27FC236}">
                <a16:creationId xmlns:a16="http://schemas.microsoft.com/office/drawing/2014/main" id="{BE558EE2-DC6C-02CC-A7EC-F834C262DF84}"/>
              </a:ext>
            </a:extLst>
          </p:cNvPr>
          <p:cNvGrpSpPr>
            <a:grpSpLocks/>
          </p:cNvGrpSpPr>
          <p:nvPr/>
        </p:nvGrpSpPr>
        <p:grpSpPr bwMode="auto">
          <a:xfrm>
            <a:off x="5589588" y="3208338"/>
            <a:ext cx="355600" cy="2590800"/>
            <a:chOff x="2998" y="2021"/>
            <a:chExt cx="224" cy="1632"/>
          </a:xfrm>
        </p:grpSpPr>
        <p:sp>
          <p:nvSpPr>
            <p:cNvPr id="22557" name="Rectangle 7">
              <a:extLst>
                <a:ext uri="{FF2B5EF4-FFF2-40B4-BE49-F238E27FC236}">
                  <a16:creationId xmlns:a16="http://schemas.microsoft.com/office/drawing/2014/main" id="{87311E54-E966-8234-14D7-9042757009A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39094">
              <a:off x="2998" y="3024"/>
              <a:ext cx="96" cy="9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2558" name="Line 8">
              <a:extLst>
                <a:ext uri="{FF2B5EF4-FFF2-40B4-BE49-F238E27FC236}">
                  <a16:creationId xmlns:a16="http://schemas.microsoft.com/office/drawing/2014/main" id="{8AC8DA05-0955-55B9-3E14-6E11D2981CF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307" y="2738"/>
              <a:ext cx="1632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265" name="Rectangle 9">
            <a:extLst>
              <a:ext uri="{FF2B5EF4-FFF2-40B4-BE49-F238E27FC236}">
                <a16:creationId xmlns:a16="http://schemas.microsoft.com/office/drawing/2014/main" id="{22A70B10-E5E6-C222-A0ED-3AE695405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1676400"/>
          </a:xfrm>
        </p:spPr>
        <p:txBody>
          <a:bodyPr/>
          <a:lstStyle/>
          <a:p>
            <a:r>
              <a:rPr lang="en-US" altLang="en-US" sz="2800" dirty="0"/>
              <a:t>Product of the projection of one vector onto another with the other</a:t>
            </a:r>
          </a:p>
          <a:p>
            <a:r>
              <a:rPr lang="en-US" altLang="en-US" sz="2800" dirty="0"/>
              <a:t>“Overlap”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0438BA91-EEA7-0A08-E392-981CB2973FB5}"/>
              </a:ext>
            </a:extLst>
          </p:cNvPr>
          <p:cNvGrpSpPr>
            <a:grpSpLocks/>
          </p:cNvGrpSpPr>
          <p:nvPr/>
        </p:nvGrpSpPr>
        <p:grpSpPr bwMode="auto">
          <a:xfrm>
            <a:off x="3394075" y="2590800"/>
            <a:ext cx="2160588" cy="1684338"/>
            <a:chOff x="1615" y="1661"/>
            <a:chExt cx="1357" cy="1032"/>
          </a:xfrm>
        </p:grpSpPr>
        <p:sp>
          <p:nvSpPr>
            <p:cNvPr id="22554" name="Text Box 11">
              <a:extLst>
                <a:ext uri="{FF2B5EF4-FFF2-40B4-BE49-F238E27FC236}">
                  <a16:creationId xmlns:a16="http://schemas.microsoft.com/office/drawing/2014/main" id="{AD7D64CF-717A-4982-7D87-2C3A402453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352731">
              <a:off x="1911" y="2034"/>
              <a:ext cx="768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b </a:t>
              </a:r>
              <a:r>
                <a:rPr lang="en-US" altLang="en-US" sz="2400" b="0">
                  <a:solidFill>
                    <a:schemeClr val="tx1"/>
                  </a:solidFill>
                </a:rPr>
                <a:t>cos</a:t>
              </a:r>
              <a:r>
                <a:rPr lang="en-US" altLang="en-US" sz="2400" b="0" i="1">
                  <a:solidFill>
                    <a:schemeClr val="tx1"/>
                  </a:solidFill>
                </a:rPr>
                <a:t> </a:t>
              </a:r>
              <a:r>
                <a:rPr lang="en-US" altLang="en-US" sz="2400" b="0" i="1">
                  <a:solidFill>
                    <a:schemeClr val="tx1"/>
                  </a:solidFill>
                  <a:latin typeface="Symbol" panose="05050102010706020507" pitchFamily="18" charset="2"/>
                </a:rPr>
                <a:t>f</a:t>
              </a:r>
              <a:endParaRPr lang="en-US" altLang="en-US" sz="2400" b="0" i="1">
                <a:solidFill>
                  <a:schemeClr val="tx1"/>
                </a:solidFill>
              </a:endParaRPr>
            </a:p>
          </p:txBody>
        </p:sp>
        <p:sp>
          <p:nvSpPr>
            <p:cNvPr id="22555" name="Line 12">
              <a:extLst>
                <a:ext uri="{FF2B5EF4-FFF2-40B4-BE49-F238E27FC236}">
                  <a16:creationId xmlns:a16="http://schemas.microsoft.com/office/drawing/2014/main" id="{C7AF3F0B-70AE-6B61-EE73-91EFB902EA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15" y="2384"/>
              <a:ext cx="424" cy="3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Line 13">
              <a:extLst>
                <a:ext uri="{FF2B5EF4-FFF2-40B4-BE49-F238E27FC236}">
                  <a16:creationId xmlns:a16="http://schemas.microsoft.com/office/drawing/2014/main" id="{2CE7A907-A5DD-3842-F414-090E549E52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0" y="1661"/>
              <a:ext cx="372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4">
            <a:extLst>
              <a:ext uri="{FF2B5EF4-FFF2-40B4-BE49-F238E27FC236}">
                <a16:creationId xmlns:a16="http://schemas.microsoft.com/office/drawing/2014/main" id="{1CD33FD3-6803-8158-6EB7-E808CE3A90F2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5257800"/>
            <a:ext cx="1931987" cy="457200"/>
            <a:chOff x="1824" y="3312"/>
            <a:chExt cx="1181" cy="288"/>
          </a:xfrm>
        </p:grpSpPr>
        <p:sp>
          <p:nvSpPr>
            <p:cNvPr id="22551" name="Text Box 15">
              <a:extLst>
                <a:ext uri="{FF2B5EF4-FFF2-40B4-BE49-F238E27FC236}">
                  <a16:creationId xmlns:a16="http://schemas.microsoft.com/office/drawing/2014/main" id="{E5B5B4CA-6BAE-B53B-62CD-832815EF88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444609">
              <a:off x="2016" y="3312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a </a:t>
              </a:r>
              <a:r>
                <a:rPr lang="en-US" altLang="en-US" sz="2400" b="0">
                  <a:solidFill>
                    <a:schemeClr val="tx1"/>
                  </a:solidFill>
                </a:rPr>
                <a:t>cos</a:t>
              </a:r>
              <a:r>
                <a:rPr lang="en-US" altLang="en-US" sz="2400" b="0" i="1">
                  <a:solidFill>
                    <a:schemeClr val="tx1"/>
                  </a:solidFill>
                </a:rPr>
                <a:t> </a:t>
              </a:r>
              <a:r>
                <a:rPr lang="en-US" altLang="en-US" sz="2400" b="0" i="1">
                  <a:solidFill>
                    <a:schemeClr val="tx1"/>
                  </a:solidFill>
                  <a:latin typeface="Symbol" panose="05050102010706020507" pitchFamily="18" charset="2"/>
                </a:rPr>
                <a:t>f</a:t>
              </a:r>
              <a:endParaRPr lang="en-US" altLang="en-US" sz="2400" b="0" i="1">
                <a:solidFill>
                  <a:schemeClr val="tx1"/>
                </a:solidFill>
              </a:endParaRPr>
            </a:p>
          </p:txBody>
        </p:sp>
        <p:sp>
          <p:nvSpPr>
            <p:cNvPr id="22552" name="Line 16">
              <a:extLst>
                <a:ext uri="{FF2B5EF4-FFF2-40B4-BE49-F238E27FC236}">
                  <a16:creationId xmlns:a16="http://schemas.microsoft.com/office/drawing/2014/main" id="{753AB421-AA02-D3A6-63A2-083B23739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9" y="3509"/>
              <a:ext cx="226" cy="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Line 17">
              <a:extLst>
                <a:ext uri="{FF2B5EF4-FFF2-40B4-BE49-F238E27FC236}">
                  <a16:creationId xmlns:a16="http://schemas.microsoft.com/office/drawing/2014/main" id="{57E7DEF9-C0B1-9EB1-503F-5B4A627302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24" y="3360"/>
              <a:ext cx="249" cy="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36" name="Group 18">
            <a:extLst>
              <a:ext uri="{FF2B5EF4-FFF2-40B4-BE49-F238E27FC236}">
                <a16:creationId xmlns:a16="http://schemas.microsoft.com/office/drawing/2014/main" id="{80F53130-2964-FCC0-0373-AA41C9D6E1AC}"/>
              </a:ext>
            </a:extLst>
          </p:cNvPr>
          <p:cNvGrpSpPr>
            <a:grpSpLocks/>
          </p:cNvGrpSpPr>
          <p:nvPr/>
        </p:nvGrpSpPr>
        <p:grpSpPr bwMode="auto">
          <a:xfrm>
            <a:off x="3268663" y="2882900"/>
            <a:ext cx="4114800" cy="2611438"/>
            <a:chOff x="1536" y="1816"/>
            <a:chExt cx="2592" cy="1645"/>
          </a:xfrm>
        </p:grpSpPr>
        <p:sp>
          <p:nvSpPr>
            <p:cNvPr id="22538" name="Line 19">
              <a:extLst>
                <a:ext uri="{FF2B5EF4-FFF2-40B4-BE49-F238E27FC236}">
                  <a16:creationId xmlns:a16="http://schemas.microsoft.com/office/drawing/2014/main" id="{CE1260E8-0DC1-17A7-8423-EC4D630353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24" y="3024"/>
              <a:ext cx="48" cy="4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20">
              <a:extLst>
                <a:ext uri="{FF2B5EF4-FFF2-40B4-BE49-F238E27FC236}">
                  <a16:creationId xmlns:a16="http://schemas.microsoft.com/office/drawing/2014/main" id="{55B20B81-270C-B62C-A0D1-AAD6D1D9E5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36" y="2645"/>
              <a:ext cx="288" cy="2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21">
              <a:extLst>
                <a:ext uri="{FF2B5EF4-FFF2-40B4-BE49-F238E27FC236}">
                  <a16:creationId xmlns:a16="http://schemas.microsoft.com/office/drawing/2014/main" id="{067C8105-6848-D552-DACB-29C9A844DDF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28407" flipH="1" flipV="1">
              <a:off x="3025" y="1816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22">
              <a:extLst>
                <a:ext uri="{FF2B5EF4-FFF2-40B4-BE49-F238E27FC236}">
                  <a16:creationId xmlns:a16="http://schemas.microsoft.com/office/drawing/2014/main" id="{97EA03E4-10E0-E9A2-E191-A55784E833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2" y="2016"/>
              <a:ext cx="1344" cy="96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23">
              <a:extLst>
                <a:ext uri="{FF2B5EF4-FFF2-40B4-BE49-F238E27FC236}">
                  <a16:creationId xmlns:a16="http://schemas.microsoft.com/office/drawing/2014/main" id="{AE726B87-1F11-9D73-BA66-0262841443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976"/>
              <a:ext cx="2256" cy="288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Text Box 24">
              <a:extLst>
                <a:ext uri="{FF2B5EF4-FFF2-40B4-BE49-F238E27FC236}">
                  <a16:creationId xmlns:a16="http://schemas.microsoft.com/office/drawing/2014/main" id="{36CEDA91-084E-3E2D-5399-E92D8AEC17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20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2544" name="Text Box 25">
              <a:extLst>
                <a:ext uri="{FF2B5EF4-FFF2-40B4-BE49-F238E27FC236}">
                  <a16:creationId xmlns:a16="http://schemas.microsoft.com/office/drawing/2014/main" id="{34AA4035-B9BA-1C96-4458-324D177CF6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16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2545" name="Line 26">
              <a:extLst>
                <a:ext uri="{FF2B5EF4-FFF2-40B4-BE49-F238E27FC236}">
                  <a16:creationId xmlns:a16="http://schemas.microsoft.com/office/drawing/2014/main" id="{25EB308C-C72B-EE34-9FD9-351E1C6F7A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3312"/>
              <a:ext cx="1046" cy="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Line 27">
              <a:extLst>
                <a:ext uri="{FF2B5EF4-FFF2-40B4-BE49-F238E27FC236}">
                  <a16:creationId xmlns:a16="http://schemas.microsoft.com/office/drawing/2014/main" id="{8DDD4601-2E98-B5FE-9432-9ED1ADD3D2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9" y="2428"/>
              <a:ext cx="563" cy="4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7" name="Line 28">
              <a:extLst>
                <a:ext uri="{FF2B5EF4-FFF2-40B4-BE49-F238E27FC236}">
                  <a16:creationId xmlns:a16="http://schemas.microsoft.com/office/drawing/2014/main" id="{8C01C244-0F3D-57C6-4A96-DFEB426A08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48" y="3140"/>
              <a:ext cx="1000" cy="1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29">
              <a:extLst>
                <a:ext uri="{FF2B5EF4-FFF2-40B4-BE49-F238E27FC236}">
                  <a16:creationId xmlns:a16="http://schemas.microsoft.com/office/drawing/2014/main" id="{3F4AD6F7-3343-5A00-9E30-D9DFB70A42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2" y="1880"/>
              <a:ext cx="572" cy="4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Freeform 30">
              <a:extLst>
                <a:ext uri="{FF2B5EF4-FFF2-40B4-BE49-F238E27FC236}">
                  <a16:creationId xmlns:a16="http://schemas.microsoft.com/office/drawing/2014/main" id="{BED7D8EA-6B39-9449-E192-EBB312BA57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8" y="2716"/>
              <a:ext cx="108" cy="308"/>
            </a:xfrm>
            <a:custGeom>
              <a:avLst/>
              <a:gdLst>
                <a:gd name="T0" fmla="*/ 0 w 108"/>
                <a:gd name="T1" fmla="*/ 0 h 308"/>
                <a:gd name="T2" fmla="*/ 104 w 108"/>
                <a:gd name="T3" fmla="*/ 308 h 308"/>
                <a:gd name="T4" fmla="*/ 0 60000 65536"/>
                <a:gd name="T5" fmla="*/ 0 60000 65536"/>
                <a:gd name="T6" fmla="*/ 0 w 108"/>
                <a:gd name="T7" fmla="*/ 0 h 308"/>
                <a:gd name="T8" fmla="*/ 108 w 108"/>
                <a:gd name="T9" fmla="*/ 308 h 3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8" h="308">
                  <a:moveTo>
                    <a:pt x="0" y="0"/>
                  </a:moveTo>
                  <a:cubicBezTo>
                    <a:pt x="48" y="40"/>
                    <a:pt x="108" y="192"/>
                    <a:pt x="104" y="3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Text Box 31">
              <a:extLst>
                <a:ext uri="{FF2B5EF4-FFF2-40B4-BE49-F238E27FC236}">
                  <a16:creationId xmlns:a16="http://schemas.microsoft.com/office/drawing/2014/main" id="{F52B6F44-97AD-DC28-CB74-CBE6F70F3B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6" y="26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  <a:latin typeface="Symbol" panose="05050102010706020507" pitchFamily="18" charset="2"/>
                </a:rPr>
                <a:t>f</a:t>
              </a:r>
            </a:p>
          </p:txBody>
        </p:sp>
      </p:grpSp>
      <p:sp>
        <p:nvSpPr>
          <p:cNvPr id="96288" name="Rectangle 32">
            <a:extLst>
              <a:ext uri="{FF2B5EF4-FFF2-40B4-BE49-F238E27FC236}">
                <a16:creationId xmlns:a16="http://schemas.microsoft.com/office/drawing/2014/main" id="{2E0E4C51-5FAB-6272-406A-64428EC2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419600"/>
            <a:ext cx="1981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3366"/>
              </a:buClr>
              <a:buFontTx/>
              <a:buNone/>
            </a:pPr>
            <a:r>
              <a:rPr lang="en-US" altLang="en-US" b="0" i="1">
                <a:solidFill>
                  <a:srgbClr val="800000"/>
                </a:solidFill>
                <a:cs typeface="Arial" panose="020B0604020202020204" pitchFamily="34" charset="0"/>
              </a:rPr>
              <a:t>ab</a:t>
            </a:r>
            <a:r>
              <a:rPr lang="en-US" altLang="en-US" b="0">
                <a:solidFill>
                  <a:srgbClr val="800000"/>
                </a:solidFill>
                <a:cs typeface="Arial" panose="020B0604020202020204" pitchFamily="34" charset="0"/>
              </a:rPr>
              <a:t> cos </a:t>
            </a:r>
            <a:r>
              <a:rPr lang="en-US" altLang="en-US" b="0" i="1">
                <a:solidFill>
                  <a:srgbClr val="8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5" grpId="0" build="p" autoUpdateAnimBg="0"/>
      <p:bldP spid="96288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1837E17-2689-6620-7A8D-83139EB107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 by Components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D8E9E06-274A-8343-5498-E63C55CCEB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i="1"/>
              <a:t>A</a:t>
            </a:r>
            <a:r>
              <a:rPr lang="en-US" altLang="en-US"/>
              <a:t>·</a:t>
            </a:r>
            <a:r>
              <a:rPr lang="en-US" altLang="en-US" i="1"/>
              <a:t>B</a:t>
            </a:r>
            <a:r>
              <a:rPr lang="en-US" altLang="en-US"/>
              <a:t> = (</a:t>
            </a:r>
            <a:r>
              <a:rPr lang="en-US" altLang="en-US" i="1"/>
              <a:t>A</a:t>
            </a:r>
            <a:r>
              <a:rPr lang="en-US" altLang="en-US" i="1" baseline="-25000"/>
              <a:t>x</a:t>
            </a:r>
            <a:r>
              <a:rPr lang="en-US" altLang="en-US" i="1"/>
              <a:t>B</a:t>
            </a:r>
            <a:r>
              <a:rPr lang="en-US" altLang="en-US" i="1" baseline="-25000"/>
              <a:t>x</a:t>
            </a:r>
            <a:r>
              <a:rPr lang="en-US" altLang="en-US"/>
              <a:t> +</a:t>
            </a:r>
            <a:r>
              <a:rPr lang="en-US" altLang="en-US" i="1"/>
              <a:t> A</a:t>
            </a:r>
            <a:r>
              <a:rPr lang="en-US" altLang="en-US" i="1" baseline="-25000"/>
              <a:t>y</a:t>
            </a:r>
            <a:r>
              <a:rPr lang="en-US" altLang="en-US" i="1"/>
              <a:t>B</a:t>
            </a:r>
            <a:r>
              <a:rPr lang="en-US" altLang="en-US" i="1" baseline="-25000"/>
              <a:t>y</a:t>
            </a:r>
            <a:r>
              <a:rPr lang="en-US" altLang="en-US"/>
              <a:t> + </a:t>
            </a:r>
            <a:r>
              <a:rPr lang="en-US" altLang="en-US" i="1"/>
              <a:t>A</a:t>
            </a:r>
            <a:r>
              <a:rPr lang="en-US" altLang="en-US" i="1" baseline="-25000"/>
              <a:t>z</a:t>
            </a:r>
            <a:r>
              <a:rPr lang="en-US" altLang="en-US" i="1"/>
              <a:t>B</a:t>
            </a:r>
            <a:r>
              <a:rPr lang="en-US" altLang="en-US" i="1" baseline="-25000"/>
              <a:t>z</a:t>
            </a:r>
            <a:r>
              <a:rPr lang="en-US" altLang="en-US"/>
              <a:t>)</a:t>
            </a:r>
          </a:p>
        </p:txBody>
      </p:sp>
      <p:sp>
        <p:nvSpPr>
          <p:cNvPr id="23556" name="Line 5">
            <a:extLst>
              <a:ext uri="{FF2B5EF4-FFF2-40B4-BE49-F238E27FC236}">
                <a16:creationId xmlns:a16="http://schemas.microsoft.com/office/drawing/2014/main" id="{4525191B-65E8-C0D5-4A4E-FE8B31D71C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7950" y="16764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6">
            <a:extLst>
              <a:ext uri="{FF2B5EF4-FFF2-40B4-BE49-F238E27FC236}">
                <a16:creationId xmlns:a16="http://schemas.microsoft.com/office/drawing/2014/main" id="{F38619E6-45E4-C23B-4372-F67ACD81EF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764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717DF14-B8F4-0805-6521-DA8248C607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 Product of Vectors 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9FBFB4EC-680A-0550-5F26-9C8690CDA9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772400" cy="1981200"/>
          </a:xfrm>
        </p:spPr>
        <p:txBody>
          <a:bodyPr/>
          <a:lstStyle/>
          <a:p>
            <a:r>
              <a:rPr lang="en-US" altLang="en-US"/>
              <a:t>Operation symbol </a:t>
            </a:r>
            <a:r>
              <a:rPr lang="en-US" altLang="en-US">
                <a:solidFill>
                  <a:schemeClr val="accent2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endParaRPr lang="en-US" altLang="en-US">
              <a:solidFill>
                <a:schemeClr val="accent2"/>
              </a:solidFill>
              <a:cs typeface="Arial" panose="020B0604020202020204" pitchFamily="34" charset="0"/>
            </a:endParaRPr>
          </a:p>
          <a:p>
            <a:r>
              <a:rPr lang="en-US" altLang="en-US"/>
              <a:t>Another way to multiply two vectors</a:t>
            </a:r>
          </a:p>
          <a:p>
            <a:r>
              <a:rPr lang="en-US" altLang="en-US"/>
              <a:t>Product is a </a:t>
            </a:r>
            <a:r>
              <a:rPr lang="en-US" altLang="en-US">
                <a:solidFill>
                  <a:schemeClr val="accent2"/>
                </a:solidFill>
              </a:rPr>
              <a:t>vector</a:t>
            </a:r>
            <a:r>
              <a:rPr lang="en-US" altLang="en-US"/>
              <a:t>!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6927140F-F7EF-46E1-E8E1-3AB85100E5D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352800"/>
            <a:ext cx="7772400" cy="1219200"/>
            <a:chOff x="288" y="2112"/>
            <a:chExt cx="4896" cy="768"/>
          </a:xfrm>
        </p:grpSpPr>
        <p:sp>
          <p:nvSpPr>
            <p:cNvPr id="24581" name="Rectangle 5">
              <a:extLst>
                <a:ext uri="{FF2B5EF4-FFF2-40B4-BE49-F238E27FC236}">
                  <a16:creationId xmlns:a16="http://schemas.microsoft.com/office/drawing/2014/main" id="{9E490B15-D8D3-E937-C0AE-3F7602CA3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112"/>
              <a:ext cx="4896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Clr>
                  <a:schemeClr val="tx1"/>
                </a:buClr>
              </a:pPr>
              <a:r>
                <a:rPr lang="en-US" altLang="en-US" b="0">
                  <a:solidFill>
                    <a:schemeClr val="accent2"/>
                  </a:solidFill>
                </a:rPr>
                <a:t>Direction</a:t>
              </a:r>
              <a:r>
                <a:rPr lang="en-US" altLang="en-US" b="0"/>
                <a:t> of </a:t>
              </a:r>
              <a:r>
                <a:rPr lang="en-US" altLang="en-US" b="0" i="1">
                  <a:solidFill>
                    <a:srgbClr val="008901"/>
                  </a:solidFill>
                </a:rPr>
                <a:t>A</a:t>
              </a:r>
              <a:r>
                <a:rPr lang="en-US" altLang="en-US" b="0">
                  <a:cs typeface="Arial" panose="020B0604020202020204" pitchFamily="34" charset="0"/>
                  <a:sym typeface="Symbol" panose="05050102010706020507" pitchFamily="18" charset="2"/>
                </a:rPr>
                <a:t></a:t>
              </a:r>
              <a:r>
                <a:rPr lang="en-US" altLang="en-US" b="0" i="1">
                  <a:solidFill>
                    <a:srgbClr val="008901"/>
                  </a:solidFill>
                  <a:cs typeface="Arial" panose="020B0604020202020204" pitchFamily="34" charset="0"/>
                </a:rPr>
                <a:t>B</a:t>
              </a:r>
              <a:r>
                <a:rPr lang="en-US" altLang="en-US" b="0">
                  <a:cs typeface="Arial" panose="020B0604020202020204" pitchFamily="34" charset="0"/>
                </a:rPr>
                <a:t> </a:t>
              </a:r>
              <a:r>
                <a:rPr lang="en-US" altLang="en-US" b="0"/>
                <a:t>is perpendicular to both </a:t>
              </a:r>
              <a:r>
                <a:rPr lang="en-US" altLang="en-US" b="0" i="1">
                  <a:solidFill>
                    <a:srgbClr val="008901"/>
                  </a:solidFill>
                </a:rPr>
                <a:t>A</a:t>
              </a:r>
              <a:r>
                <a:rPr lang="en-US" altLang="en-US" b="0"/>
                <a:t> and </a:t>
              </a:r>
              <a:r>
                <a:rPr lang="en-US" altLang="en-US" b="0" i="1">
                  <a:solidFill>
                    <a:srgbClr val="008901"/>
                  </a:solidFill>
                </a:rPr>
                <a:t>B</a:t>
              </a:r>
            </a:p>
          </p:txBody>
        </p:sp>
        <p:sp>
          <p:nvSpPr>
            <p:cNvPr id="24582" name="Line 6">
              <a:extLst>
                <a:ext uri="{FF2B5EF4-FFF2-40B4-BE49-F238E27FC236}">
                  <a16:creationId xmlns:a16="http://schemas.microsoft.com/office/drawing/2014/main" id="{E30047E0-A814-BBB8-502E-56C29F817B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46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3" name="Line 7">
              <a:extLst>
                <a:ext uri="{FF2B5EF4-FFF2-40B4-BE49-F238E27FC236}">
                  <a16:creationId xmlns:a16="http://schemas.microsoft.com/office/drawing/2014/main" id="{C88AD909-992C-4107-16AF-A378A8D15C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8" y="246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Line 8">
              <a:extLst>
                <a:ext uri="{FF2B5EF4-FFF2-40B4-BE49-F238E27FC236}">
                  <a16:creationId xmlns:a16="http://schemas.microsoft.com/office/drawing/2014/main" id="{CCE0455A-10F3-977C-5AA2-C9FDA9C9F8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0" y="2160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Line 9">
              <a:extLst>
                <a:ext uri="{FF2B5EF4-FFF2-40B4-BE49-F238E27FC236}">
                  <a16:creationId xmlns:a16="http://schemas.microsoft.com/office/drawing/2014/main" id="{06411D90-6E32-5A05-660E-11CB2CC771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160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B3739F4-9173-B21E-F017-19F18B1F62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 Product Magnitude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174D01D-AED9-022E-9375-393E4F6D56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0" y="3124200"/>
            <a:ext cx="3886200" cy="685800"/>
          </a:xfrm>
        </p:spPr>
        <p:txBody>
          <a:bodyPr/>
          <a:lstStyle/>
          <a:p>
            <a:pPr>
              <a:buClr>
                <a:srgbClr val="003366"/>
              </a:buClr>
              <a:buFontTx/>
              <a:buNone/>
            </a:pPr>
            <a:r>
              <a:rPr lang="en-US" altLang="en-US">
                <a:solidFill>
                  <a:srgbClr val="008901"/>
                </a:solidFill>
                <a:sym typeface="Symbol" panose="05050102010706020507" pitchFamily="18" charset="2"/>
              </a:rPr>
              <a:t></a:t>
            </a:r>
            <a:r>
              <a:rPr lang="en-US" altLang="en-US" i="1">
                <a:solidFill>
                  <a:srgbClr val="008901"/>
                </a:solidFill>
              </a:rPr>
              <a:t>A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 </a:t>
            </a:r>
            <a:r>
              <a:rPr lang="en-US" altLang="en-US" i="1">
                <a:solidFill>
                  <a:srgbClr val="008901"/>
                </a:solidFill>
                <a:cs typeface="Arial" panose="020B0604020202020204" pitchFamily="34" charset="0"/>
              </a:rPr>
              <a:t>B</a:t>
            </a:r>
            <a:r>
              <a:rPr lang="en-US" altLang="en-US">
                <a:solidFill>
                  <a:srgbClr val="00890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</a:t>
            </a:r>
            <a:r>
              <a:rPr lang="en-US" altLang="en-US">
                <a:cs typeface="Arial" panose="020B0604020202020204" pitchFamily="34" charset="0"/>
              </a:rPr>
              <a:t> = </a:t>
            </a:r>
            <a:r>
              <a:rPr lang="en-US" altLang="en-US" i="1">
                <a:solidFill>
                  <a:srgbClr val="800000"/>
                </a:solidFill>
                <a:cs typeface="Arial" panose="020B0604020202020204" pitchFamily="34" charset="0"/>
              </a:rPr>
              <a:t>AB</a:t>
            </a:r>
            <a:r>
              <a:rPr lang="en-US" altLang="en-US">
                <a:solidFill>
                  <a:srgbClr val="800000"/>
                </a:solidFill>
                <a:cs typeface="Arial" panose="020B0604020202020204" pitchFamily="34" charset="0"/>
              </a:rPr>
              <a:t> sin </a:t>
            </a:r>
            <a:r>
              <a:rPr lang="en-US" altLang="en-US" i="1">
                <a:solidFill>
                  <a:srgbClr val="8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</a:p>
        </p:txBody>
      </p:sp>
      <p:sp>
        <p:nvSpPr>
          <p:cNvPr id="26628" name="Line 4">
            <a:extLst>
              <a:ext uri="{FF2B5EF4-FFF2-40B4-BE49-F238E27FC236}">
                <a16:creationId xmlns:a16="http://schemas.microsoft.com/office/drawing/2014/main" id="{665F4796-BDE4-762A-FACF-56AA3B9C47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667000"/>
            <a:ext cx="2133600" cy="15240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id="{0FA032E0-E6D8-6ED9-C91E-3A339855DFBD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191000"/>
            <a:ext cx="3581400" cy="4572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Text Box 6">
            <a:extLst>
              <a:ext uri="{FF2B5EF4-FFF2-40B4-BE49-F238E27FC236}">
                <a16:creationId xmlns:a16="http://schemas.microsoft.com/office/drawing/2014/main" id="{9636ECC4-2F39-0EF0-6A4A-179C28103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6463" y="33385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A</a:t>
            </a:r>
          </a:p>
        </p:txBody>
      </p:sp>
      <p:sp>
        <p:nvSpPr>
          <p:cNvPr id="26631" name="Line 7">
            <a:extLst>
              <a:ext uri="{FF2B5EF4-FFF2-40B4-BE49-F238E27FC236}">
                <a16:creationId xmlns:a16="http://schemas.microsoft.com/office/drawing/2014/main" id="{CD821538-63DF-8625-8B3E-E81489EC73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95525" y="3395663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Text Box 8">
            <a:extLst>
              <a:ext uri="{FF2B5EF4-FFF2-40B4-BE49-F238E27FC236}">
                <a16:creationId xmlns:a16="http://schemas.microsoft.com/office/drawing/2014/main" id="{62989089-2D2B-A88A-217D-6C0CFF8D3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3" y="40211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B</a:t>
            </a:r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8525FBCD-53A0-2431-8668-DF69034654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2125" y="4078288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>
            <a:extLst>
              <a:ext uri="{FF2B5EF4-FFF2-40B4-BE49-F238E27FC236}">
                <a16:creationId xmlns:a16="http://schemas.microsoft.com/office/drawing/2014/main" id="{5CFE41E3-0B03-5846-92E1-6FCF3C321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71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6635" name="Text Box 11">
            <a:extLst>
              <a:ext uri="{FF2B5EF4-FFF2-40B4-BE49-F238E27FC236}">
                <a16:creationId xmlns:a16="http://schemas.microsoft.com/office/drawing/2014/main" id="{9529B39B-7BF6-516B-BC4D-DC0EA7197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495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F3A46B7D-8867-42A6-B901-F35DA85F9F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42672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200357B7-DCA1-4F1F-BDE7-5FCAD3BA7F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33888" y="47244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E3DB70F6-DE68-E0E6-5BDF-322121F016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3886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>
            <a:extLst>
              <a:ext uri="{FF2B5EF4-FFF2-40B4-BE49-F238E27FC236}">
                <a16:creationId xmlns:a16="http://schemas.microsoft.com/office/drawing/2014/main" id="{F7788C76-1808-D20A-10F6-DFC994B8C69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82888" y="23685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6A7291B1-EEB0-2878-E083-461ABBC2C4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724400"/>
            <a:ext cx="1570038" cy="195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0D845331-DCA5-8984-09C0-663AFED170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7088" y="3321050"/>
            <a:ext cx="893762" cy="671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>
            <a:extLst>
              <a:ext uri="{FF2B5EF4-FFF2-40B4-BE49-F238E27FC236}">
                <a16:creationId xmlns:a16="http://schemas.microsoft.com/office/drawing/2014/main" id="{656FF9AF-76E7-44F7-45DE-D30CC71117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52500" y="4451350"/>
            <a:ext cx="15875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>
            <a:extLst>
              <a:ext uri="{FF2B5EF4-FFF2-40B4-BE49-F238E27FC236}">
                <a16:creationId xmlns:a16="http://schemas.microsoft.com/office/drawing/2014/main" id="{5F152188-072A-72F7-F391-FD8EF6C22D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06600" y="2470150"/>
            <a:ext cx="876300" cy="628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Freeform 20">
            <a:extLst>
              <a:ext uri="{FF2B5EF4-FFF2-40B4-BE49-F238E27FC236}">
                <a16:creationId xmlns:a16="http://schemas.microsoft.com/office/drawing/2014/main" id="{834A6CD0-375E-9AF2-B20A-35B7DDE304F4}"/>
              </a:ext>
            </a:extLst>
          </p:cNvPr>
          <p:cNvSpPr>
            <a:spLocks/>
          </p:cNvSpPr>
          <p:nvPr/>
        </p:nvSpPr>
        <p:spPr bwMode="auto">
          <a:xfrm>
            <a:off x="1587500" y="3778250"/>
            <a:ext cx="171450" cy="488950"/>
          </a:xfrm>
          <a:custGeom>
            <a:avLst/>
            <a:gdLst>
              <a:gd name="T0" fmla="*/ 0 w 108"/>
              <a:gd name="T1" fmla="*/ 0 h 308"/>
              <a:gd name="T2" fmla="*/ 2147483646 w 108"/>
              <a:gd name="T3" fmla="*/ 2147483646 h 308"/>
              <a:gd name="T4" fmla="*/ 0 60000 65536"/>
              <a:gd name="T5" fmla="*/ 0 60000 65536"/>
              <a:gd name="T6" fmla="*/ 0 w 108"/>
              <a:gd name="T7" fmla="*/ 0 h 308"/>
              <a:gd name="T8" fmla="*/ 108 w 108"/>
              <a:gd name="T9" fmla="*/ 308 h 3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308">
                <a:moveTo>
                  <a:pt x="0" y="0"/>
                </a:moveTo>
                <a:cubicBezTo>
                  <a:pt x="48" y="40"/>
                  <a:pt x="108" y="192"/>
                  <a:pt x="104" y="3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Text Box 21">
            <a:extLst>
              <a:ext uri="{FF2B5EF4-FFF2-40B4-BE49-F238E27FC236}">
                <a16:creationId xmlns:a16="http://schemas.microsoft.com/office/drawing/2014/main" id="{33FAEA55-6470-2B7E-F08D-CDC56FE5C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3708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</a:p>
        </p:txBody>
      </p:sp>
      <p:sp>
        <p:nvSpPr>
          <p:cNvPr id="26646" name="Line 22">
            <a:extLst>
              <a:ext uri="{FF2B5EF4-FFF2-40B4-BE49-F238E27FC236}">
                <a16:creationId xmlns:a16="http://schemas.microsoft.com/office/drawing/2014/main" id="{249F7CAF-2559-6082-FD4A-B0C00DA261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7488" y="3157538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7" name="Line 23">
            <a:extLst>
              <a:ext uri="{FF2B5EF4-FFF2-40B4-BE49-F238E27FC236}">
                <a16:creationId xmlns:a16="http://schemas.microsoft.com/office/drawing/2014/main" id="{6E8C542D-8732-462D-8441-370E1EF440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5350" y="3157538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8" name="Text Box 24">
            <a:extLst>
              <a:ext uri="{FF2B5EF4-FFF2-40B4-BE49-F238E27FC236}">
                <a16:creationId xmlns:a16="http://schemas.microsoft.com/office/drawing/2014/main" id="{33FCCE50-0427-3BD4-B3CA-68702B2C8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81438"/>
            <a:ext cx="34718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dirty="0">
                <a:solidFill>
                  <a:schemeClr val="accent2"/>
                </a:solidFill>
              </a:rPr>
              <a:t>Maximum</a:t>
            </a:r>
            <a:r>
              <a:rPr lang="en-US" altLang="en-US" sz="2800" b="0" dirty="0">
                <a:solidFill>
                  <a:schemeClr val="tx1"/>
                </a:solidFill>
              </a:rPr>
              <a:t> at </a:t>
            </a:r>
            <a:r>
              <a:rPr lang="en-US" altLang="en-US" sz="2800" b="0" i="1" dirty="0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2800" b="0" dirty="0">
                <a:solidFill>
                  <a:schemeClr val="tx1"/>
                </a:solidFill>
              </a:rPr>
              <a:t> = </a:t>
            </a:r>
            <a:r>
              <a:rPr lang="en-US" altLang="en-US" sz="2800" b="0" dirty="0">
                <a:solidFill>
                  <a:schemeClr val="accent2"/>
                </a:solidFill>
              </a:rPr>
              <a:t>90</a:t>
            </a:r>
            <a:r>
              <a:rPr lang="en-US" altLang="en-US" sz="2800" b="0" dirty="0">
                <a:solidFill>
                  <a:schemeClr val="accent2"/>
                </a:solidFill>
                <a:cs typeface="Arial" panose="020B0604020202020204" pitchFamily="34" charset="0"/>
              </a:rPr>
              <a:t>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dirty="0">
                <a:solidFill>
                  <a:schemeClr val="accent2"/>
                </a:solidFill>
                <a:cs typeface="Arial" panose="020B0604020202020204" pitchFamily="34" charset="0"/>
              </a:rPr>
              <a:t>Zero</a:t>
            </a:r>
            <a:r>
              <a:rPr lang="en-US" altLang="en-US" sz="2800" b="0" dirty="0">
                <a:solidFill>
                  <a:schemeClr val="tx1"/>
                </a:solidFill>
                <a:cs typeface="Arial" panose="020B0604020202020204" pitchFamily="34" charset="0"/>
              </a:rPr>
              <a:t> at </a:t>
            </a:r>
            <a:r>
              <a:rPr lang="en-US" altLang="en-US" sz="2800" b="0" i="1" dirty="0">
                <a:solidFill>
                  <a:schemeClr val="tx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  <a:r>
              <a:rPr lang="en-US" altLang="en-US" sz="2800" b="0" dirty="0">
                <a:solidFill>
                  <a:schemeClr val="tx1"/>
                </a:solidFill>
                <a:cs typeface="Arial" panose="020B0604020202020204" pitchFamily="34" charset="0"/>
              </a:rPr>
              <a:t> = </a:t>
            </a:r>
            <a:r>
              <a:rPr lang="en-US" altLang="en-US" sz="2800" b="0" dirty="0">
                <a:solidFill>
                  <a:schemeClr val="accent2"/>
                </a:solidFill>
                <a:cs typeface="Arial" panose="020B0604020202020204" pitchFamily="34" charset="0"/>
              </a:rPr>
              <a:t>0</a:t>
            </a:r>
            <a:r>
              <a:rPr lang="en-US" altLang="en-US" sz="2800" b="0" dirty="0">
                <a:solidFill>
                  <a:schemeClr val="accent2"/>
                </a:solidFill>
              </a:rPr>
              <a:t>°</a:t>
            </a:r>
            <a:r>
              <a:rPr lang="en-US" altLang="en-US" sz="2800" b="0" dirty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en-US" altLang="en-US" sz="2800" b="0" dirty="0">
                <a:solidFill>
                  <a:schemeClr val="accent2"/>
                </a:solidFill>
                <a:cs typeface="Arial" panose="020B0604020202020204" pitchFamily="34" charset="0"/>
              </a:rPr>
              <a:t>180</a:t>
            </a:r>
            <a:r>
              <a:rPr lang="en-US" altLang="en-US" sz="2800" b="0" dirty="0">
                <a:solidFill>
                  <a:schemeClr val="accent2"/>
                </a:solidFill>
              </a:rPr>
              <a:t>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8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28" grpId="0" build="p" autoUpdateAnimBg="0" advAuto="100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AutoShape 2">
            <a:extLst>
              <a:ext uri="{FF2B5EF4-FFF2-40B4-BE49-F238E27FC236}">
                <a16:creationId xmlns:a16="http://schemas.microsoft.com/office/drawing/2014/main" id="{2841CDF4-EA73-C66D-DD3F-E447FB7AADBA}"/>
              </a:ext>
            </a:extLst>
          </p:cNvPr>
          <p:cNvSpPr>
            <a:spLocks noChangeArrowheads="1"/>
          </p:cNvSpPr>
          <p:nvPr/>
        </p:nvSpPr>
        <p:spPr bwMode="auto">
          <a:xfrm rot="442189">
            <a:off x="1514475" y="2151063"/>
            <a:ext cx="5437188" cy="1766887"/>
          </a:xfrm>
          <a:prstGeom prst="parallelogram">
            <a:avLst>
              <a:gd name="adj" fmla="val 107035"/>
            </a:avLst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0DE65BD-16B3-2A84-6160-5D675F2E2D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Magnitude Geometrically</a:t>
            </a:r>
          </a:p>
        </p:txBody>
      </p:sp>
      <p:sp>
        <p:nvSpPr>
          <p:cNvPr id="27652" name="Line 4">
            <a:extLst>
              <a:ext uri="{FF2B5EF4-FFF2-40B4-BE49-F238E27FC236}">
                <a16:creationId xmlns:a16="http://schemas.microsoft.com/office/drawing/2014/main" id="{C36CCAB5-A36B-CD2A-28A7-0AF5712F0A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2051050"/>
            <a:ext cx="2133600" cy="15240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5">
            <a:extLst>
              <a:ext uri="{FF2B5EF4-FFF2-40B4-BE49-F238E27FC236}">
                <a16:creationId xmlns:a16="http://schemas.microsoft.com/office/drawing/2014/main" id="{2EDA223A-628E-B4DF-8C96-5BCEAFB1EB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575050"/>
            <a:ext cx="3581400" cy="4572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Text Box 6">
            <a:extLst>
              <a:ext uri="{FF2B5EF4-FFF2-40B4-BE49-F238E27FC236}">
                <a16:creationId xmlns:a16="http://schemas.microsoft.com/office/drawing/2014/main" id="{C3A39CDF-B74D-93B1-59AA-50EC9B413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3" y="272256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A</a:t>
            </a:r>
          </a:p>
        </p:txBody>
      </p:sp>
      <p:sp>
        <p:nvSpPr>
          <p:cNvPr id="27655" name="Line 7">
            <a:extLst>
              <a:ext uri="{FF2B5EF4-FFF2-40B4-BE49-F238E27FC236}">
                <a16:creationId xmlns:a16="http://schemas.microsoft.com/office/drawing/2014/main" id="{9F058DFC-43E9-19FB-C89B-10908D541D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6525" y="2779713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92F0F9A9-995F-E1D1-6EC6-357FDE1E3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4063" y="340518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B</a:t>
            </a:r>
          </a:p>
        </p:txBody>
      </p:sp>
      <p:sp>
        <p:nvSpPr>
          <p:cNvPr id="27657" name="Line 9">
            <a:extLst>
              <a:ext uri="{FF2B5EF4-FFF2-40B4-BE49-F238E27FC236}">
                <a16:creationId xmlns:a16="http://schemas.microsoft.com/office/drawing/2014/main" id="{2D080CE8-41F9-095D-CE6A-70975E6C3C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125" y="3462338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Text Box 10">
            <a:extLst>
              <a:ext uri="{FF2B5EF4-FFF2-40B4-BE49-F238E27FC236}">
                <a16:creationId xmlns:a16="http://schemas.microsoft.com/office/drawing/2014/main" id="{7209512A-AEE0-0AD5-67B1-1A1B8AE9E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35585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7659" name="Text Box 11">
            <a:extLst>
              <a:ext uri="{FF2B5EF4-FFF2-40B4-BE49-F238E27FC236}">
                <a16:creationId xmlns:a16="http://schemas.microsoft.com/office/drawing/2014/main" id="{32BD5F01-04FD-62C8-2B77-5683D1AFE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87985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7660" name="Line 12">
            <a:extLst>
              <a:ext uri="{FF2B5EF4-FFF2-40B4-BE49-F238E27FC236}">
                <a16:creationId xmlns:a16="http://schemas.microsoft.com/office/drawing/2014/main" id="{95B0B26D-1633-F46B-0556-A86E685627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365125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13">
            <a:extLst>
              <a:ext uri="{FF2B5EF4-FFF2-40B4-BE49-F238E27FC236}">
                <a16:creationId xmlns:a16="http://schemas.microsoft.com/office/drawing/2014/main" id="{8A4807C8-32F9-6FFE-EB00-DF558B8F8F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14888" y="410845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4">
            <a:extLst>
              <a:ext uri="{FF2B5EF4-FFF2-40B4-BE49-F238E27FC236}">
                <a16:creationId xmlns:a16="http://schemas.microsoft.com/office/drawing/2014/main" id="{6238F326-A384-6F46-F00F-9BFF5F25090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6800" y="32702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5">
            <a:extLst>
              <a:ext uri="{FF2B5EF4-FFF2-40B4-BE49-F238E27FC236}">
                <a16:creationId xmlns:a16="http://schemas.microsoft.com/office/drawing/2014/main" id="{786C8572-3DAE-C70B-9494-C17E443836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63888" y="1752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>
            <a:extLst>
              <a:ext uri="{FF2B5EF4-FFF2-40B4-BE49-F238E27FC236}">
                <a16:creationId xmlns:a16="http://schemas.microsoft.com/office/drawing/2014/main" id="{9BAC764C-DF1D-5CE9-7B1B-8FBB613BC2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108450"/>
            <a:ext cx="1570038" cy="195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Line 17">
            <a:extLst>
              <a:ext uri="{FF2B5EF4-FFF2-40B4-BE49-F238E27FC236}">
                <a16:creationId xmlns:a16="http://schemas.microsoft.com/office/drawing/2014/main" id="{B31CF98A-ABF9-6877-6847-8BFBAD20BB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08088" y="2705100"/>
            <a:ext cx="893762" cy="671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18">
            <a:extLst>
              <a:ext uri="{FF2B5EF4-FFF2-40B4-BE49-F238E27FC236}">
                <a16:creationId xmlns:a16="http://schemas.microsoft.com/office/drawing/2014/main" id="{4ADF9590-AAC9-12E8-944B-62B0609D101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33500" y="3835400"/>
            <a:ext cx="15875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19">
            <a:extLst>
              <a:ext uri="{FF2B5EF4-FFF2-40B4-BE49-F238E27FC236}">
                <a16:creationId xmlns:a16="http://schemas.microsoft.com/office/drawing/2014/main" id="{D5C690F6-BBBA-7E86-FE24-65D34E49E2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87600" y="1854200"/>
            <a:ext cx="876300" cy="628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Freeform 20">
            <a:extLst>
              <a:ext uri="{FF2B5EF4-FFF2-40B4-BE49-F238E27FC236}">
                <a16:creationId xmlns:a16="http://schemas.microsoft.com/office/drawing/2014/main" id="{F46CF3EB-6C5C-F287-E03B-5010582DF1D2}"/>
              </a:ext>
            </a:extLst>
          </p:cNvPr>
          <p:cNvSpPr>
            <a:spLocks/>
          </p:cNvSpPr>
          <p:nvPr/>
        </p:nvSpPr>
        <p:spPr bwMode="auto">
          <a:xfrm>
            <a:off x="1968500" y="3162300"/>
            <a:ext cx="171450" cy="488950"/>
          </a:xfrm>
          <a:custGeom>
            <a:avLst/>
            <a:gdLst>
              <a:gd name="T0" fmla="*/ 0 w 108"/>
              <a:gd name="T1" fmla="*/ 0 h 308"/>
              <a:gd name="T2" fmla="*/ 2147483646 w 108"/>
              <a:gd name="T3" fmla="*/ 2147483646 h 308"/>
              <a:gd name="T4" fmla="*/ 0 60000 65536"/>
              <a:gd name="T5" fmla="*/ 0 60000 65536"/>
              <a:gd name="T6" fmla="*/ 0 w 108"/>
              <a:gd name="T7" fmla="*/ 0 h 308"/>
              <a:gd name="T8" fmla="*/ 108 w 108"/>
              <a:gd name="T9" fmla="*/ 308 h 3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308">
                <a:moveTo>
                  <a:pt x="0" y="0"/>
                </a:moveTo>
                <a:cubicBezTo>
                  <a:pt x="48" y="40"/>
                  <a:pt x="108" y="192"/>
                  <a:pt x="104" y="3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Text Box 21">
            <a:extLst>
              <a:ext uri="{FF2B5EF4-FFF2-40B4-BE49-F238E27FC236}">
                <a16:creationId xmlns:a16="http://schemas.microsoft.com/office/drawing/2014/main" id="{A5274532-3F62-1992-FB23-E27BC5530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0" y="309245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</a:p>
        </p:txBody>
      </p:sp>
      <p:sp>
        <p:nvSpPr>
          <p:cNvPr id="27670" name="Line 22">
            <a:extLst>
              <a:ext uri="{FF2B5EF4-FFF2-40B4-BE49-F238E27FC236}">
                <a16:creationId xmlns:a16="http://schemas.microsoft.com/office/drawing/2014/main" id="{8771CE07-96DE-FE7F-2052-39E45AD644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2497138"/>
            <a:ext cx="2133600" cy="1524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Line 23">
            <a:extLst>
              <a:ext uri="{FF2B5EF4-FFF2-40B4-BE49-F238E27FC236}">
                <a16:creationId xmlns:a16="http://schemas.microsoft.com/office/drawing/2014/main" id="{8E7CA7D1-1D0C-E5BF-97F4-B35491ABD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3775" y="2046288"/>
            <a:ext cx="3581400" cy="4572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B5ABA78-C621-5A44-BAFE-217C1E938369}"/>
              </a:ext>
            </a:extLst>
          </p:cNvPr>
          <p:cNvGrpSpPr/>
          <p:nvPr/>
        </p:nvGrpSpPr>
        <p:grpSpPr>
          <a:xfrm>
            <a:off x="1047750" y="4902200"/>
            <a:ext cx="6067425" cy="685800"/>
            <a:chOff x="1047750" y="4902200"/>
            <a:chExt cx="6067425" cy="685800"/>
          </a:xfrm>
        </p:grpSpPr>
        <p:sp>
          <p:nvSpPr>
            <p:cNvPr id="27672" name="Line 24">
              <a:extLst>
                <a:ext uri="{FF2B5EF4-FFF2-40B4-BE49-F238E27FC236}">
                  <a16:creationId xmlns:a16="http://schemas.microsoft.com/office/drawing/2014/main" id="{0BC091FA-67B9-C6DB-23ED-91236961A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8750" y="4924425"/>
              <a:ext cx="228600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5">
              <a:extLst>
                <a:ext uri="{FF2B5EF4-FFF2-40B4-BE49-F238E27FC236}">
                  <a16:creationId xmlns:a16="http://schemas.microsoft.com/office/drawing/2014/main" id="{059A1468-8905-9B25-C86E-5638675F53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2625" y="4914900"/>
              <a:ext cx="228600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Rectangle 26">
              <a:extLst>
                <a:ext uri="{FF2B5EF4-FFF2-40B4-BE49-F238E27FC236}">
                  <a16:creationId xmlns:a16="http://schemas.microsoft.com/office/drawing/2014/main" id="{E5BB677C-6321-87E0-49FE-27BFA02CC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750" y="4902200"/>
              <a:ext cx="6067425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b="0" dirty="0">
                  <a:cs typeface="Arial" panose="020B0604020202020204" pitchFamily="34" charset="0"/>
                  <a:sym typeface="Symbol" panose="05050102010706020507" pitchFamily="18" charset="2"/>
                </a:rPr>
                <a:t></a:t>
              </a:r>
              <a:r>
                <a:rPr lang="en-US" altLang="en-US" b="0" i="1" dirty="0">
                  <a:solidFill>
                    <a:srgbClr val="008901"/>
                  </a:solidFill>
                </a:rPr>
                <a:t>A</a:t>
              </a:r>
              <a:r>
                <a:rPr lang="en-US" altLang="en-US" b="0" dirty="0">
                  <a:cs typeface="Arial" panose="020B0604020202020204" pitchFamily="34" charset="0"/>
                  <a:sym typeface="Symbol" panose="05050102010706020507" pitchFamily="18" charset="2"/>
                </a:rPr>
                <a:t></a:t>
              </a:r>
              <a:r>
                <a:rPr lang="en-US" altLang="en-US" b="0" i="1" dirty="0">
                  <a:solidFill>
                    <a:srgbClr val="008901"/>
                  </a:solidFill>
                  <a:cs typeface="Arial" panose="020B0604020202020204" pitchFamily="34" charset="0"/>
                </a:rPr>
                <a:t>B</a:t>
              </a:r>
              <a:r>
                <a:rPr lang="en-US" altLang="en-US" b="0" dirty="0">
                  <a:cs typeface="Arial" panose="020B0604020202020204" pitchFamily="34" charset="0"/>
                  <a:sym typeface="Symbol" panose="05050102010706020507" pitchFamily="18" charset="2"/>
                </a:rPr>
                <a:t></a:t>
              </a:r>
              <a:r>
                <a:rPr lang="en-US" altLang="en-US" b="0" dirty="0">
                  <a:cs typeface="Arial" panose="020B0604020202020204" pitchFamily="34" charset="0"/>
                </a:rPr>
                <a:t> = </a:t>
              </a:r>
              <a:r>
                <a:rPr lang="en-US" altLang="en-US" b="0" dirty="0">
                  <a:solidFill>
                    <a:schemeClr val="accent2"/>
                  </a:solidFill>
                  <a:cs typeface="Arial" panose="020B0604020202020204" pitchFamily="34" charset="0"/>
                </a:rPr>
                <a:t>area</a:t>
              </a:r>
              <a:r>
                <a:rPr lang="en-US" altLang="en-US" b="0" dirty="0">
                  <a:cs typeface="Arial" panose="020B0604020202020204" pitchFamily="34" charset="0"/>
                </a:rPr>
                <a:t> of parallelogram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31616264-6537-C645-9147-A5D7BC9A2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638800"/>
            <a:ext cx="2209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 dirty="0">
                <a:cs typeface="Arial" panose="020B0604020202020204" pitchFamily="34" charset="0"/>
              </a:rPr>
              <a:t> = </a:t>
            </a:r>
            <a:r>
              <a:rPr lang="en-US" altLang="en-US" b="0" i="1" dirty="0">
                <a:solidFill>
                  <a:schemeClr val="accent2"/>
                </a:solidFill>
                <a:cs typeface="Arial" panose="020B0604020202020204" pitchFamily="34" charset="0"/>
              </a:rPr>
              <a:t>AB</a:t>
            </a:r>
            <a:r>
              <a:rPr lang="en-US" altLang="en-US" b="0" dirty="0">
                <a:solidFill>
                  <a:schemeClr val="accent2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chemeClr val="accent2"/>
                </a:solidFill>
                <a:cs typeface="Arial" panose="020B0604020202020204" pitchFamily="34" charset="0"/>
              </a:rPr>
              <a:t>sin</a:t>
            </a:r>
            <a:r>
              <a:rPr lang="en-US" altLang="en-US" b="0" i="1" dirty="0" err="1">
                <a:solidFill>
                  <a:schemeClr val="accent2"/>
                </a:solidFill>
                <a:latin typeface="Symbol" pitchFamily="2" charset="2"/>
                <a:cs typeface="Arial" panose="020B0604020202020204" pitchFamily="34" charset="0"/>
              </a:rPr>
              <a:t>q</a:t>
            </a:r>
            <a:endParaRPr lang="en-US" altLang="en-US" b="0" i="1" dirty="0">
              <a:latin typeface="Symbol" pitchFamily="2" charset="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C839822-6FC1-25A1-64DA-B25F9EC0A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 Product Direction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DA65B2D4-BA8A-3C63-73C3-07862F0B15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48200" y="2254249"/>
            <a:ext cx="4114800" cy="2774951"/>
          </a:xfrm>
        </p:spPr>
        <p:txBody>
          <a:bodyPr/>
          <a:lstStyle/>
          <a:p>
            <a:pPr>
              <a:buClr>
                <a:srgbClr val="003366"/>
              </a:buClr>
            </a:pP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Curl </a:t>
            </a:r>
            <a:r>
              <a:rPr lang="en-US" altLang="en-US" sz="2400" dirty="0">
                <a:solidFill>
                  <a:schemeClr val="accent2"/>
                </a:solidFill>
                <a:cs typeface="Arial" panose="020B0604020202020204" pitchFamily="34" charset="0"/>
              </a:rPr>
              <a:t>right-hand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fingers in direction of </a:t>
            </a:r>
            <a:r>
              <a:rPr lang="en-US" altLang="en-US" sz="2400" i="1" dirty="0">
                <a:solidFill>
                  <a:schemeClr val="tx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</a:p>
          <a:p>
            <a:pPr>
              <a:buClr>
                <a:srgbClr val="003366"/>
              </a:buClr>
            </a:pP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Right-hand </a:t>
            </a:r>
            <a:r>
              <a:rPr lang="en-US" altLang="en-US" sz="2400" dirty="0">
                <a:solidFill>
                  <a:schemeClr val="accent2"/>
                </a:solidFill>
                <a:cs typeface="Arial" panose="020B0604020202020204" pitchFamily="34" charset="0"/>
              </a:rPr>
              <a:t>thumb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points in direction of cross-product</a:t>
            </a:r>
          </a:p>
          <a:p>
            <a:pPr>
              <a:buClr>
                <a:srgbClr val="003366"/>
              </a:buClr>
            </a:pPr>
            <a:r>
              <a:rPr lang="en-US" altLang="en-US" sz="2400" i="1" dirty="0">
                <a:solidFill>
                  <a:schemeClr val="accent2"/>
                </a:solidFill>
              </a:rPr>
              <a:t>Not</a:t>
            </a:r>
            <a:r>
              <a:rPr lang="en-US" altLang="en-US" sz="2400" dirty="0">
                <a:solidFill>
                  <a:schemeClr val="tx1"/>
                </a:solidFill>
              </a:rPr>
              <a:t> commutative</a:t>
            </a:r>
          </a:p>
        </p:txBody>
      </p:sp>
      <p:grpSp>
        <p:nvGrpSpPr>
          <p:cNvPr id="28676" name="Group 4">
            <a:extLst>
              <a:ext uri="{FF2B5EF4-FFF2-40B4-BE49-F238E27FC236}">
                <a16:creationId xmlns:a16="http://schemas.microsoft.com/office/drawing/2014/main" id="{011A8491-CB69-2975-8B71-69FDAAC09A0C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1981200"/>
            <a:ext cx="3886200" cy="2736850"/>
            <a:chOff x="672" y="1492"/>
            <a:chExt cx="2448" cy="1724"/>
          </a:xfrm>
        </p:grpSpPr>
        <p:sp>
          <p:nvSpPr>
            <p:cNvPr id="28683" name="Line 5">
              <a:extLst>
                <a:ext uri="{FF2B5EF4-FFF2-40B4-BE49-F238E27FC236}">
                  <a16:creationId xmlns:a16="http://schemas.microsoft.com/office/drawing/2014/main" id="{142F4840-0335-E677-77BF-E8E48B9CEB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1680"/>
              <a:ext cx="1344" cy="96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6">
              <a:extLst>
                <a:ext uri="{FF2B5EF4-FFF2-40B4-BE49-F238E27FC236}">
                  <a16:creationId xmlns:a16="http://schemas.microsoft.com/office/drawing/2014/main" id="{5A629340-0FA7-35E2-3958-F012241433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640"/>
              <a:ext cx="2256" cy="288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Text Box 7">
              <a:extLst>
                <a:ext uri="{FF2B5EF4-FFF2-40B4-BE49-F238E27FC236}">
                  <a16:creationId xmlns:a16="http://schemas.microsoft.com/office/drawing/2014/main" id="{150BD8C6-94F2-AD66-0066-946A3FC559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1" y="2103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rgbClr val="008901"/>
                  </a:solidFill>
                </a:rPr>
                <a:t>A</a:t>
              </a:r>
            </a:p>
          </p:txBody>
        </p:sp>
        <p:sp>
          <p:nvSpPr>
            <p:cNvPr id="28686" name="Line 8">
              <a:extLst>
                <a:ext uri="{FF2B5EF4-FFF2-40B4-BE49-F238E27FC236}">
                  <a16:creationId xmlns:a16="http://schemas.microsoft.com/office/drawing/2014/main" id="{7BBC21D8-BD1E-0A42-FAC7-F47C6A364C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6" y="2139"/>
              <a:ext cx="144" cy="0"/>
            </a:xfrm>
            <a:prstGeom prst="line">
              <a:avLst/>
            </a:prstGeom>
            <a:noFill/>
            <a:ln w="127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Text Box 9">
              <a:extLst>
                <a:ext uri="{FF2B5EF4-FFF2-40B4-BE49-F238E27FC236}">
                  <a16:creationId xmlns:a16="http://schemas.microsoft.com/office/drawing/2014/main" id="{C7F2028D-5E26-FDAB-4C80-495540E620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75" y="2533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rgbClr val="008901"/>
                  </a:solidFill>
                </a:rPr>
                <a:t>B</a:t>
              </a:r>
            </a:p>
          </p:txBody>
        </p:sp>
        <p:sp>
          <p:nvSpPr>
            <p:cNvPr id="28688" name="Line 10">
              <a:extLst>
                <a:ext uri="{FF2B5EF4-FFF2-40B4-BE49-F238E27FC236}">
                  <a16:creationId xmlns:a16="http://schemas.microsoft.com/office/drawing/2014/main" id="{635D2F9D-1770-639A-8142-5BAC33F842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0" y="2569"/>
              <a:ext cx="144" cy="0"/>
            </a:xfrm>
            <a:prstGeom prst="line">
              <a:avLst/>
            </a:prstGeom>
            <a:noFill/>
            <a:ln w="127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Text Box 11">
              <a:extLst>
                <a:ext uri="{FF2B5EF4-FFF2-40B4-BE49-F238E27FC236}">
                  <a16:creationId xmlns:a16="http://schemas.microsoft.com/office/drawing/2014/main" id="{C6D6E639-AFC8-C394-8AE1-818FF1B659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8690" name="Text Box 12">
              <a:extLst>
                <a:ext uri="{FF2B5EF4-FFF2-40B4-BE49-F238E27FC236}">
                  <a16:creationId xmlns:a16="http://schemas.microsoft.com/office/drawing/2014/main" id="{B136B43D-6ECD-C287-D21A-48F1D1F09E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83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8691" name="Line 13">
              <a:extLst>
                <a:ext uri="{FF2B5EF4-FFF2-40B4-BE49-F238E27FC236}">
                  <a16:creationId xmlns:a16="http://schemas.microsoft.com/office/drawing/2014/main" id="{D46C36A6-A50B-63C8-097F-661B8E98F9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6" y="2688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Line 14">
              <a:extLst>
                <a:ext uri="{FF2B5EF4-FFF2-40B4-BE49-F238E27FC236}">
                  <a16:creationId xmlns:a16="http://schemas.microsoft.com/office/drawing/2014/main" id="{023B759A-5C03-CE09-F000-33337147CE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3" y="2976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Line 15">
              <a:extLst>
                <a:ext uri="{FF2B5EF4-FFF2-40B4-BE49-F238E27FC236}">
                  <a16:creationId xmlns:a16="http://schemas.microsoft.com/office/drawing/2014/main" id="{92B3BF59-1E48-EC8B-62F3-5372793DF0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72" y="244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16">
              <a:extLst>
                <a:ext uri="{FF2B5EF4-FFF2-40B4-BE49-F238E27FC236}">
                  <a16:creationId xmlns:a16="http://schemas.microsoft.com/office/drawing/2014/main" id="{67F8CC22-540D-C3D2-D6A6-D48EFFD584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93" y="1492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17">
              <a:extLst>
                <a:ext uri="{FF2B5EF4-FFF2-40B4-BE49-F238E27FC236}">
                  <a16:creationId xmlns:a16="http://schemas.microsoft.com/office/drawing/2014/main" id="{A342EBB9-2B31-392D-326A-479AF79B8A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976"/>
              <a:ext cx="989" cy="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Line 18">
              <a:extLst>
                <a:ext uri="{FF2B5EF4-FFF2-40B4-BE49-F238E27FC236}">
                  <a16:creationId xmlns:a16="http://schemas.microsoft.com/office/drawing/2014/main" id="{AB0A6CF9-A275-ECFD-79EE-DA7E08ACCF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1" y="2092"/>
              <a:ext cx="563" cy="4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Line 19">
              <a:extLst>
                <a:ext uri="{FF2B5EF4-FFF2-40B4-BE49-F238E27FC236}">
                  <a16:creationId xmlns:a16="http://schemas.microsoft.com/office/drawing/2014/main" id="{642D8FCC-1CEC-3A64-4238-DFCC3C3153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40" y="2804"/>
              <a:ext cx="1000" cy="1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20">
              <a:extLst>
                <a:ext uri="{FF2B5EF4-FFF2-40B4-BE49-F238E27FC236}">
                  <a16:creationId xmlns:a16="http://schemas.microsoft.com/office/drawing/2014/main" id="{96A8BE10-2403-5A8D-95B8-838FDE79CB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556"/>
              <a:ext cx="552" cy="3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Freeform 21">
              <a:extLst>
                <a:ext uri="{FF2B5EF4-FFF2-40B4-BE49-F238E27FC236}">
                  <a16:creationId xmlns:a16="http://schemas.microsoft.com/office/drawing/2014/main" id="{AEB38EEB-B0EC-8134-CBD1-AAA32F2321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0" y="2380"/>
              <a:ext cx="108" cy="308"/>
            </a:xfrm>
            <a:custGeom>
              <a:avLst/>
              <a:gdLst>
                <a:gd name="T0" fmla="*/ 0 w 108"/>
                <a:gd name="T1" fmla="*/ 0 h 308"/>
                <a:gd name="T2" fmla="*/ 104 w 108"/>
                <a:gd name="T3" fmla="*/ 308 h 308"/>
                <a:gd name="T4" fmla="*/ 0 60000 65536"/>
                <a:gd name="T5" fmla="*/ 0 60000 65536"/>
                <a:gd name="T6" fmla="*/ 0 w 108"/>
                <a:gd name="T7" fmla="*/ 0 h 308"/>
                <a:gd name="T8" fmla="*/ 108 w 108"/>
                <a:gd name="T9" fmla="*/ 308 h 3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8" h="308">
                  <a:moveTo>
                    <a:pt x="0" y="0"/>
                  </a:moveTo>
                  <a:cubicBezTo>
                    <a:pt x="48" y="40"/>
                    <a:pt x="108" y="192"/>
                    <a:pt x="104" y="3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Text Box 22">
              <a:extLst>
                <a:ext uri="{FF2B5EF4-FFF2-40B4-BE49-F238E27FC236}">
                  <a16:creationId xmlns:a16="http://schemas.microsoft.com/office/drawing/2014/main" id="{83423CC6-BACE-CDB6-BCD8-81C4D6B48A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8" y="233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  <a:latin typeface="Symbol" panose="05050102010706020507" pitchFamily="18" charset="2"/>
                </a:rPr>
                <a:t>q</a:t>
              </a:r>
            </a:p>
          </p:txBody>
        </p:sp>
      </p:grpSp>
      <p:grpSp>
        <p:nvGrpSpPr>
          <p:cNvPr id="3" name="Group 23">
            <a:extLst>
              <a:ext uri="{FF2B5EF4-FFF2-40B4-BE49-F238E27FC236}">
                <a16:creationId xmlns:a16="http://schemas.microsoft.com/office/drawing/2014/main" id="{A489340B-F36E-4738-F8AC-C6598E8A5EAC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5410200"/>
            <a:ext cx="3581400" cy="641350"/>
            <a:chOff x="1680" y="3504"/>
            <a:chExt cx="2256" cy="404"/>
          </a:xfrm>
        </p:grpSpPr>
        <p:sp>
          <p:nvSpPr>
            <p:cNvPr id="28678" name="Text Box 24">
              <a:extLst>
                <a:ext uri="{FF2B5EF4-FFF2-40B4-BE49-F238E27FC236}">
                  <a16:creationId xmlns:a16="http://schemas.microsoft.com/office/drawing/2014/main" id="{448F598B-68F5-339A-EFE2-28EA6CFE25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3504"/>
              <a:ext cx="22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="0" i="1">
                  <a:solidFill>
                    <a:srgbClr val="008901"/>
                  </a:solidFill>
                </a:rPr>
                <a:t>A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  <a:sym typeface="Symbol" panose="05050102010706020507" pitchFamily="18" charset="2"/>
                </a:rPr>
                <a:t></a:t>
              </a:r>
              <a:r>
                <a:rPr lang="en-US" altLang="en-US" sz="3600" b="0" i="1">
                  <a:solidFill>
                    <a:srgbClr val="008901"/>
                  </a:solidFill>
                  <a:cs typeface="Arial" panose="020B0604020202020204" pitchFamily="34" charset="0"/>
                </a:rPr>
                <a:t>B</a:t>
              </a:r>
              <a:r>
                <a:rPr lang="en-US" altLang="en-US" sz="3600" b="0" i="1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</a:rPr>
                <a:t>=</a:t>
              </a:r>
              <a:r>
                <a:rPr lang="en-US" altLang="en-US" sz="3600" b="0" i="1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sz="3600" b="0">
                  <a:solidFill>
                    <a:schemeClr val="accent2"/>
                  </a:solidFill>
                  <a:cs typeface="Arial" panose="020B0604020202020204" pitchFamily="34" charset="0"/>
                </a:rPr>
                <a:t>–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</a:rPr>
                <a:t>(</a:t>
              </a:r>
              <a:r>
                <a:rPr lang="en-US" altLang="en-US" sz="3600" b="0" i="1">
                  <a:solidFill>
                    <a:srgbClr val="008901"/>
                  </a:solidFill>
                  <a:cs typeface="Arial" panose="020B0604020202020204" pitchFamily="34" charset="0"/>
                </a:rPr>
                <a:t>B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  <a:sym typeface="Symbol" panose="05050102010706020507" pitchFamily="18" charset="2"/>
                </a:rPr>
                <a:t></a:t>
              </a:r>
              <a:r>
                <a:rPr lang="en-US" altLang="en-US" sz="3600" b="0" i="1">
                  <a:solidFill>
                    <a:srgbClr val="008901"/>
                  </a:solidFill>
                  <a:cs typeface="Arial" panose="020B0604020202020204" pitchFamily="34" charset="0"/>
                </a:rPr>
                <a:t>A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28679" name="Line 25">
              <a:extLst>
                <a:ext uri="{FF2B5EF4-FFF2-40B4-BE49-F238E27FC236}">
                  <a16:creationId xmlns:a16="http://schemas.microsoft.com/office/drawing/2014/main" id="{0CE2EACE-869C-F25B-D347-06E983448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5" y="3547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Line 26">
              <a:extLst>
                <a:ext uri="{FF2B5EF4-FFF2-40B4-BE49-F238E27FC236}">
                  <a16:creationId xmlns:a16="http://schemas.microsoft.com/office/drawing/2014/main" id="{17D3A6FC-40E7-FEE1-1610-282D9BAD0B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5" y="354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Line 27">
              <a:extLst>
                <a:ext uri="{FF2B5EF4-FFF2-40B4-BE49-F238E27FC236}">
                  <a16:creationId xmlns:a16="http://schemas.microsoft.com/office/drawing/2014/main" id="{9567848A-5393-D50C-3561-7F7491B3DD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354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28">
              <a:extLst>
                <a:ext uri="{FF2B5EF4-FFF2-40B4-BE49-F238E27FC236}">
                  <a16:creationId xmlns:a16="http://schemas.microsoft.com/office/drawing/2014/main" id="{FCE1FF8B-C306-D07C-0A2C-64E0FFD3A5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5" y="354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9D584B6-7A91-EE49-B917-28C8FDFB4787}"/>
              </a:ext>
            </a:extLst>
          </p:cNvPr>
          <p:cNvSpPr txBox="1"/>
          <p:nvPr/>
        </p:nvSpPr>
        <p:spPr>
          <a:xfrm>
            <a:off x="4588401" y="1417638"/>
            <a:ext cx="30315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>
                <a:solidFill>
                  <a:srgbClr val="C00000"/>
                </a:solidFill>
              </a:rPr>
              <a:t>Right Hand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 autoUpdateAnimBg="0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16DDC7DB-0B4E-247E-91A1-E7FF6D96A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 Product by Components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1759F9D-9F0E-251C-E2C4-8B05EFA45F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685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Determinant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B53470B-B11D-8760-93D2-3F36AA1974D7}"/>
                  </a:ext>
                </a:extLst>
              </p:cNvPr>
              <p:cNvSpPr txBox="1"/>
              <p:nvPr/>
            </p:nvSpPr>
            <p:spPr>
              <a:xfrm>
                <a:off x="222610" y="3048000"/>
                <a:ext cx="8616590" cy="213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e>
                      </m:acc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acc>
                              </m:e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acc>
                              </m:e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acc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800" b="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  <m:d>
                        <m:dPr>
                          <m:ctrlPr>
                            <a:rPr lang="en-US" sz="2800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2800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d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800" b="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  <m:d>
                        <m:dPr>
                          <m:ctrlPr>
                            <a:rPr lang="en-US" sz="2800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en-US" sz="2800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B53470B-B11D-8760-93D2-3F36AA197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610" y="3048000"/>
                <a:ext cx="8616590" cy="2138727"/>
              </a:xfrm>
              <a:prstGeom prst="rect">
                <a:avLst/>
              </a:prstGeom>
              <a:blipFill>
                <a:blip r:embed="rId2"/>
                <a:stretch>
                  <a:fillRect l="-295" t="-4167" b="-2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DA80FF5-2BD3-05D5-028D-F68336EF67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Represent as Arrows </a:t>
            </a:r>
          </a:p>
        </p:txBody>
      </p:sp>
      <p:sp>
        <p:nvSpPr>
          <p:cNvPr id="263171" name="Line 3">
            <a:extLst>
              <a:ext uri="{FF2B5EF4-FFF2-40B4-BE49-F238E27FC236}">
                <a16:creationId xmlns:a16="http://schemas.microsoft.com/office/drawing/2014/main" id="{CFB5D627-072B-54E4-7D85-CE89CD50BA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2057400"/>
            <a:ext cx="2819400" cy="20574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73" name="Text Box 5">
            <a:extLst>
              <a:ext uri="{FF2B5EF4-FFF2-40B4-BE49-F238E27FC236}">
                <a16:creationId xmlns:a16="http://schemas.microsoft.com/office/drawing/2014/main" id="{4C9F6679-DE1F-5FCC-BAF6-CD2E38D36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124200"/>
            <a:ext cx="40386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direction</a:t>
            </a:r>
            <a:r>
              <a:rPr lang="en-US" altLang="en-US" sz="2800" b="0">
                <a:solidFill>
                  <a:schemeClr val="tx1"/>
                </a:solidFill>
              </a:rPr>
              <a:t>: obvious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magnitude</a:t>
            </a:r>
            <a:r>
              <a:rPr lang="en-US" altLang="en-US" sz="2800" b="0">
                <a:solidFill>
                  <a:schemeClr val="tx1"/>
                </a:solidFill>
              </a:rPr>
              <a:t>: length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location is irrelevant</a:t>
            </a:r>
          </a:p>
        </p:txBody>
      </p:sp>
      <p:sp>
        <p:nvSpPr>
          <p:cNvPr id="263174" name="Line 6">
            <a:extLst>
              <a:ext uri="{FF2B5EF4-FFF2-40B4-BE49-F238E27FC236}">
                <a16:creationId xmlns:a16="http://schemas.microsoft.com/office/drawing/2014/main" id="{F6799B3A-4E26-A08C-9C17-48247065BB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3810000"/>
            <a:ext cx="2819400" cy="20574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AA8065F8-CB1D-C0AF-15E4-180DCDE9799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114800"/>
            <a:ext cx="4308475" cy="2070100"/>
            <a:chOff x="1008" y="2592"/>
            <a:chExt cx="2714" cy="1304"/>
          </a:xfrm>
        </p:grpSpPr>
        <p:sp>
          <p:nvSpPr>
            <p:cNvPr id="7175" name="Text Box 7">
              <a:extLst>
                <a:ext uri="{FF2B5EF4-FFF2-40B4-BE49-F238E27FC236}">
                  <a16:creationId xmlns:a16="http://schemas.microsoft.com/office/drawing/2014/main" id="{AE186456-3302-5594-619F-B05B4BDE1F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360"/>
              <a:ext cx="960" cy="53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chemeClr val="tx1"/>
                  </a:solidFill>
                </a:rPr>
                <a:t>these are identical</a:t>
              </a:r>
            </a:p>
          </p:txBody>
        </p:sp>
        <p:sp>
          <p:nvSpPr>
            <p:cNvPr id="7176" name="Freeform 8">
              <a:extLst>
                <a:ext uri="{FF2B5EF4-FFF2-40B4-BE49-F238E27FC236}">
                  <a16:creationId xmlns:a16="http://schemas.microsoft.com/office/drawing/2014/main" id="{4D28D778-C1E9-2877-2EAF-35177A3B19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8" y="2592"/>
              <a:ext cx="384" cy="672"/>
            </a:xfrm>
            <a:custGeom>
              <a:avLst/>
              <a:gdLst>
                <a:gd name="T0" fmla="*/ 384 w 384"/>
                <a:gd name="T1" fmla="*/ 672 h 672"/>
                <a:gd name="T2" fmla="*/ 288 w 384"/>
                <a:gd name="T3" fmla="*/ 288 h 672"/>
                <a:gd name="T4" fmla="*/ 144 w 384"/>
                <a:gd name="T5" fmla="*/ 528 h 672"/>
                <a:gd name="T6" fmla="*/ 0 w 384"/>
                <a:gd name="T7" fmla="*/ 0 h 6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672"/>
                <a:gd name="T14" fmla="*/ 384 w 384"/>
                <a:gd name="T15" fmla="*/ 672 h 6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672">
                  <a:moveTo>
                    <a:pt x="384" y="672"/>
                  </a:moveTo>
                  <a:cubicBezTo>
                    <a:pt x="356" y="492"/>
                    <a:pt x="328" y="312"/>
                    <a:pt x="288" y="288"/>
                  </a:cubicBezTo>
                  <a:cubicBezTo>
                    <a:pt x="248" y="264"/>
                    <a:pt x="192" y="576"/>
                    <a:pt x="144" y="528"/>
                  </a:cubicBezTo>
                  <a:cubicBezTo>
                    <a:pt x="96" y="480"/>
                    <a:pt x="48" y="240"/>
                    <a:pt x="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Freeform 9">
              <a:extLst>
                <a:ext uri="{FF2B5EF4-FFF2-40B4-BE49-F238E27FC236}">
                  <a16:creationId xmlns:a16="http://schemas.microsoft.com/office/drawing/2014/main" id="{03C95C0A-B7ED-D9F5-8F56-00390A9849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6" y="3298"/>
              <a:ext cx="1466" cy="260"/>
            </a:xfrm>
            <a:custGeom>
              <a:avLst/>
              <a:gdLst>
                <a:gd name="T0" fmla="*/ 0 w 1466"/>
                <a:gd name="T1" fmla="*/ 206 h 260"/>
                <a:gd name="T2" fmla="*/ 617 w 1466"/>
                <a:gd name="T3" fmla="*/ 8 h 260"/>
                <a:gd name="T4" fmla="*/ 634 w 1466"/>
                <a:gd name="T5" fmla="*/ 253 h 260"/>
                <a:gd name="T6" fmla="*/ 1466 w 1466"/>
                <a:gd name="T7" fmla="*/ 49 h 2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66"/>
                <a:gd name="T13" fmla="*/ 0 h 260"/>
                <a:gd name="T14" fmla="*/ 1466 w 1466"/>
                <a:gd name="T15" fmla="*/ 260 h 2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66" h="260">
                  <a:moveTo>
                    <a:pt x="0" y="206"/>
                  </a:moveTo>
                  <a:cubicBezTo>
                    <a:pt x="103" y="173"/>
                    <a:pt x="511" y="0"/>
                    <a:pt x="617" y="8"/>
                  </a:cubicBezTo>
                  <a:cubicBezTo>
                    <a:pt x="723" y="16"/>
                    <a:pt x="493" y="246"/>
                    <a:pt x="634" y="253"/>
                  </a:cubicBezTo>
                  <a:cubicBezTo>
                    <a:pt x="775" y="260"/>
                    <a:pt x="1293" y="91"/>
                    <a:pt x="1466" y="49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2828032" presetClass="entr" presetSubtype="3752780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14CB321-F9E1-4E69-8549-50FE01D8730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Represent as Components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EDF6E1E-633E-8EC4-5B28-55D9C7C80C1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>
                <a:solidFill>
                  <a:schemeClr val="accent2"/>
                </a:solidFill>
              </a:rPr>
              <a:t>Components</a:t>
            </a:r>
            <a:r>
              <a:rPr lang="en-US" altLang="en-US" dirty="0"/>
              <a:t>: extent in </a:t>
            </a:r>
            <a:r>
              <a:rPr lang="en-US" altLang="en-US" i="1" dirty="0"/>
              <a:t>x</a:t>
            </a:r>
            <a:r>
              <a:rPr lang="en-US" altLang="en-US" dirty="0"/>
              <a:t> and </a:t>
            </a:r>
            <a:r>
              <a:rPr lang="en-US" altLang="en-US" i="1" dirty="0"/>
              <a:t>y </a:t>
            </a:r>
            <a:r>
              <a:rPr lang="en-US" altLang="en-US" dirty="0"/>
              <a:t>(maybe</a:t>
            </a:r>
            <a:r>
              <a:rPr lang="en-US" altLang="en-US" i="1" dirty="0"/>
              <a:t> z</a:t>
            </a:r>
            <a:r>
              <a:rPr lang="en-US" altLang="en-US" dirty="0"/>
              <a:t>) directions</a:t>
            </a:r>
          </a:p>
        </p:txBody>
      </p:sp>
      <p:grpSp>
        <p:nvGrpSpPr>
          <p:cNvPr id="8196" name="Group 24">
            <a:extLst>
              <a:ext uri="{FF2B5EF4-FFF2-40B4-BE49-F238E27FC236}">
                <a16:creationId xmlns:a16="http://schemas.microsoft.com/office/drawing/2014/main" id="{AC6B71B4-9EE6-20AE-4300-C147454E73EB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124200"/>
            <a:ext cx="1828800" cy="1828800"/>
            <a:chOff x="576" y="2160"/>
            <a:chExt cx="1152" cy="1152"/>
          </a:xfrm>
        </p:grpSpPr>
        <p:sp>
          <p:nvSpPr>
            <p:cNvPr id="8216" name="Rectangle 4">
              <a:extLst>
                <a:ext uri="{FF2B5EF4-FFF2-40B4-BE49-F238E27FC236}">
                  <a16:creationId xmlns:a16="http://schemas.microsoft.com/office/drawing/2014/main" id="{C00A399B-A92E-220B-A32C-00561833D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17" name="Rectangle 5">
              <a:extLst>
                <a:ext uri="{FF2B5EF4-FFF2-40B4-BE49-F238E27FC236}">
                  <a16:creationId xmlns:a16="http://schemas.microsoft.com/office/drawing/2014/main" id="{EE491889-2CDB-0533-01B2-18D4B7298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18" name="Rectangle 6">
              <a:extLst>
                <a:ext uri="{FF2B5EF4-FFF2-40B4-BE49-F238E27FC236}">
                  <a16:creationId xmlns:a16="http://schemas.microsoft.com/office/drawing/2014/main" id="{33DB31C6-CD7B-27AD-5A02-EF7B39A51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19" name="Rectangle 7">
              <a:extLst>
                <a:ext uri="{FF2B5EF4-FFF2-40B4-BE49-F238E27FC236}">
                  <a16:creationId xmlns:a16="http://schemas.microsoft.com/office/drawing/2014/main" id="{E1A5AC97-C22A-3859-D47A-EBF5AB78F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0" name="Rectangle 8">
              <a:extLst>
                <a:ext uri="{FF2B5EF4-FFF2-40B4-BE49-F238E27FC236}">
                  <a16:creationId xmlns:a16="http://schemas.microsoft.com/office/drawing/2014/main" id="{987DAF6F-7016-3213-85D8-18761CA8B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1" name="Rectangle 9">
              <a:extLst>
                <a:ext uri="{FF2B5EF4-FFF2-40B4-BE49-F238E27FC236}">
                  <a16:creationId xmlns:a16="http://schemas.microsoft.com/office/drawing/2014/main" id="{47DF7D56-BF17-650E-76F1-442C9B3B0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2" name="Rectangle 10">
              <a:extLst>
                <a:ext uri="{FF2B5EF4-FFF2-40B4-BE49-F238E27FC236}">
                  <a16:creationId xmlns:a16="http://schemas.microsoft.com/office/drawing/2014/main" id="{8285B2E1-A8FE-0750-00AC-944C773DB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3" name="Rectangle 11">
              <a:extLst>
                <a:ext uri="{FF2B5EF4-FFF2-40B4-BE49-F238E27FC236}">
                  <a16:creationId xmlns:a16="http://schemas.microsoft.com/office/drawing/2014/main" id="{5C09C018-2BFE-0254-D2A7-60F2731D1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4" name="Rectangle 16">
              <a:extLst>
                <a:ext uri="{FF2B5EF4-FFF2-40B4-BE49-F238E27FC236}">
                  <a16:creationId xmlns:a16="http://schemas.microsoft.com/office/drawing/2014/main" id="{0A01A558-0C0D-7021-BD44-9369DAF184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5" name="Rectangle 17">
              <a:extLst>
                <a:ext uri="{FF2B5EF4-FFF2-40B4-BE49-F238E27FC236}">
                  <a16:creationId xmlns:a16="http://schemas.microsoft.com/office/drawing/2014/main" id="{F854DA09-46E3-50A2-B8E5-31810BA6F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6" name="Rectangle 18">
              <a:extLst>
                <a:ext uri="{FF2B5EF4-FFF2-40B4-BE49-F238E27FC236}">
                  <a16:creationId xmlns:a16="http://schemas.microsoft.com/office/drawing/2014/main" id="{0EB54003-B96A-B84C-CD7B-4C876E2A4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7" name="Rectangle 19">
              <a:extLst>
                <a:ext uri="{FF2B5EF4-FFF2-40B4-BE49-F238E27FC236}">
                  <a16:creationId xmlns:a16="http://schemas.microsoft.com/office/drawing/2014/main" id="{8A7E27F2-9A21-03FA-8B67-AC9BF3658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8" name="Rectangle 20">
              <a:extLst>
                <a:ext uri="{FF2B5EF4-FFF2-40B4-BE49-F238E27FC236}">
                  <a16:creationId xmlns:a16="http://schemas.microsoft.com/office/drawing/2014/main" id="{794FCAAA-C590-D255-D4CF-E5918B23F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29" name="Rectangle 21">
              <a:extLst>
                <a:ext uri="{FF2B5EF4-FFF2-40B4-BE49-F238E27FC236}">
                  <a16:creationId xmlns:a16="http://schemas.microsoft.com/office/drawing/2014/main" id="{9939C6FF-C8D7-C792-F0FF-9B81DC24A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30" name="Rectangle 22">
              <a:extLst>
                <a:ext uri="{FF2B5EF4-FFF2-40B4-BE49-F238E27FC236}">
                  <a16:creationId xmlns:a16="http://schemas.microsoft.com/office/drawing/2014/main" id="{FF7AF61E-AEE0-50EA-09AD-BC01087209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  <p:sp>
          <p:nvSpPr>
            <p:cNvPr id="8231" name="Rectangle 23">
              <a:extLst>
                <a:ext uri="{FF2B5EF4-FFF2-40B4-BE49-F238E27FC236}">
                  <a16:creationId xmlns:a16="http://schemas.microsoft.com/office/drawing/2014/main" id="{8189169F-FCE4-3929-7818-CAADB3C7F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</p:grpSp>
      <p:sp>
        <p:nvSpPr>
          <p:cNvPr id="8197" name="Line 25">
            <a:extLst>
              <a:ext uri="{FF2B5EF4-FFF2-40B4-BE49-F238E27FC236}">
                <a16:creationId xmlns:a16="http://schemas.microsoft.com/office/drawing/2014/main" id="{6D331C76-315D-7214-7AFE-59B5F50601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3581400"/>
            <a:ext cx="1828800" cy="1371600"/>
          </a:xfrm>
          <a:prstGeom prst="line">
            <a:avLst/>
          </a:prstGeom>
          <a:noFill/>
          <a:ln w="381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Line 26">
            <a:extLst>
              <a:ext uri="{FF2B5EF4-FFF2-40B4-BE49-F238E27FC236}">
                <a16:creationId xmlns:a16="http://schemas.microsoft.com/office/drawing/2014/main" id="{AF66A17A-439B-85E5-711B-7C9A7BF47D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581400"/>
            <a:ext cx="0" cy="914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31">
            <a:extLst>
              <a:ext uri="{FF2B5EF4-FFF2-40B4-BE49-F238E27FC236}">
                <a16:creationId xmlns:a16="http://schemas.microsoft.com/office/drawing/2014/main" id="{9CB6757F-658C-FDE6-B002-52D9BABD6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0000"/>
            <a:ext cx="30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chemeClr val="hlink"/>
                </a:solidFill>
              </a:rPr>
              <a:t>B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8200" name="Line 32">
            <a:extLst>
              <a:ext uri="{FF2B5EF4-FFF2-40B4-BE49-F238E27FC236}">
                <a16:creationId xmlns:a16="http://schemas.microsoft.com/office/drawing/2014/main" id="{075EF728-DBFC-7514-BA9F-9C76385EE7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7500" y="3819525"/>
            <a:ext cx="2286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Text Box 38">
            <a:extLst>
              <a:ext uri="{FF2B5EF4-FFF2-40B4-BE49-F238E27FC236}">
                <a16:creationId xmlns:a16="http://schemas.microsoft.com/office/drawing/2014/main" id="{F2F08A1D-A143-CB38-C4E2-E9C167E3E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114800"/>
            <a:ext cx="30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rgbClr val="008901"/>
                </a:solidFill>
              </a:rPr>
              <a:t>A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8202" name="Line 39">
            <a:extLst>
              <a:ext uri="{FF2B5EF4-FFF2-40B4-BE49-F238E27FC236}">
                <a16:creationId xmlns:a16="http://schemas.microsoft.com/office/drawing/2014/main" id="{DB83C00A-9A66-B570-35AD-42344692B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9700" y="4124325"/>
            <a:ext cx="228600" cy="0"/>
          </a:xfrm>
          <a:prstGeom prst="line">
            <a:avLst/>
          </a:prstGeom>
          <a:noFill/>
          <a:ln w="9525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64">
            <a:extLst>
              <a:ext uri="{FF2B5EF4-FFF2-40B4-BE49-F238E27FC236}">
                <a16:creationId xmlns:a16="http://schemas.microsoft.com/office/drawing/2014/main" id="{09ADE513-16BB-0D41-3190-7899012945B4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3048000"/>
            <a:ext cx="1447800" cy="365125"/>
            <a:chOff x="2208" y="2112"/>
            <a:chExt cx="912" cy="230"/>
          </a:xfrm>
        </p:grpSpPr>
        <p:sp>
          <p:nvSpPr>
            <p:cNvPr id="8214" name="Text Box 51">
              <a:extLst>
                <a:ext uri="{FF2B5EF4-FFF2-40B4-BE49-F238E27FC236}">
                  <a16:creationId xmlns:a16="http://schemas.microsoft.com/office/drawing/2014/main" id="{2548C2B2-1946-AB1E-D4C2-D0338C07A4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112"/>
              <a:ext cx="9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rgbClr val="008901"/>
                  </a:solidFill>
                </a:rPr>
                <a:t>A </a:t>
              </a:r>
              <a:r>
                <a:rPr lang="en-US" altLang="en-US" sz="2400" b="0">
                  <a:solidFill>
                    <a:schemeClr val="tx1"/>
                  </a:solidFill>
                </a:rPr>
                <a:t>= (4, 3)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8215" name="Line 52">
              <a:extLst>
                <a:ext uri="{FF2B5EF4-FFF2-40B4-BE49-F238E27FC236}">
                  <a16:creationId xmlns:a16="http://schemas.microsoft.com/office/drawing/2014/main" id="{4DE11FFB-426C-9659-FBE9-D74DBC66F3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112"/>
              <a:ext cx="144" cy="1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65">
            <a:extLst>
              <a:ext uri="{FF2B5EF4-FFF2-40B4-BE49-F238E27FC236}">
                <a16:creationId xmlns:a16="http://schemas.microsoft.com/office/drawing/2014/main" id="{BCFED2EC-41D3-D0F9-2C6C-0C41954D22FC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4000500"/>
            <a:ext cx="1447800" cy="365125"/>
            <a:chOff x="2208" y="2448"/>
            <a:chExt cx="912" cy="230"/>
          </a:xfrm>
        </p:grpSpPr>
        <p:sp>
          <p:nvSpPr>
            <p:cNvPr id="8212" name="Text Box 60">
              <a:extLst>
                <a:ext uri="{FF2B5EF4-FFF2-40B4-BE49-F238E27FC236}">
                  <a16:creationId xmlns:a16="http://schemas.microsoft.com/office/drawing/2014/main" id="{0C642276-2217-B315-72E8-E8846E8CCB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448"/>
              <a:ext cx="9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chemeClr val="hlink"/>
                  </a:solidFill>
                </a:rPr>
                <a:t>B</a:t>
              </a:r>
              <a:r>
                <a:rPr lang="en-US" altLang="en-US" sz="2400" b="0">
                  <a:solidFill>
                    <a:srgbClr val="008901"/>
                  </a:solidFill>
                </a:rPr>
                <a:t> </a:t>
              </a:r>
              <a:r>
                <a:rPr lang="en-US" altLang="en-US" sz="2400" b="0">
                  <a:solidFill>
                    <a:schemeClr val="tx1"/>
                  </a:solidFill>
                </a:rPr>
                <a:t>= (0, –2)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8213" name="Line 61">
              <a:extLst>
                <a:ext uri="{FF2B5EF4-FFF2-40B4-BE49-F238E27FC236}">
                  <a16:creationId xmlns:a16="http://schemas.microsoft.com/office/drawing/2014/main" id="{8E714581-72BF-76BD-E37A-B4B148098E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448"/>
              <a:ext cx="144" cy="1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76">
            <a:extLst>
              <a:ext uri="{FF2B5EF4-FFF2-40B4-BE49-F238E27FC236}">
                <a16:creationId xmlns:a16="http://schemas.microsoft.com/office/drawing/2014/main" id="{988F2513-331A-24FD-9AB4-C0205416C526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514600"/>
            <a:ext cx="1981200" cy="1371600"/>
            <a:chOff x="3792" y="1584"/>
            <a:chExt cx="1248" cy="864"/>
          </a:xfrm>
        </p:grpSpPr>
        <p:grpSp>
          <p:nvGrpSpPr>
            <p:cNvPr id="8206" name="Group 75">
              <a:extLst>
                <a:ext uri="{FF2B5EF4-FFF2-40B4-BE49-F238E27FC236}">
                  <a16:creationId xmlns:a16="http://schemas.microsoft.com/office/drawing/2014/main" id="{7FDCBCF8-795C-2059-2518-9B3C98A4EC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6" y="2160"/>
              <a:ext cx="864" cy="192"/>
              <a:chOff x="4176" y="2160"/>
              <a:chExt cx="864" cy="192"/>
            </a:xfrm>
          </p:grpSpPr>
          <p:sp>
            <p:nvSpPr>
              <p:cNvPr id="8210" name="Line 69">
                <a:extLst>
                  <a:ext uri="{FF2B5EF4-FFF2-40B4-BE49-F238E27FC236}">
                    <a16:creationId xmlns:a16="http://schemas.microsoft.com/office/drawing/2014/main" id="{05EA54D8-5E66-7E3E-748C-7F9063CDD1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4608" y="1920"/>
                <a:ext cx="0" cy="86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1" name="Text Box 70">
                <a:extLst>
                  <a:ext uri="{FF2B5EF4-FFF2-40B4-BE49-F238E27FC236}">
                    <a16:creationId xmlns:a16="http://schemas.microsoft.com/office/drawing/2014/main" id="{E96CA282-6E12-AA62-71B3-BD82013901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56" y="2160"/>
                <a:ext cx="15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0" i="1">
                    <a:solidFill>
                      <a:schemeClr val="tx1"/>
                    </a:solidFill>
                  </a:rPr>
                  <a:t>x</a:t>
                </a:r>
              </a:p>
            </p:txBody>
          </p:sp>
        </p:grpSp>
        <p:grpSp>
          <p:nvGrpSpPr>
            <p:cNvPr id="8207" name="Group 74">
              <a:extLst>
                <a:ext uri="{FF2B5EF4-FFF2-40B4-BE49-F238E27FC236}">
                  <a16:creationId xmlns:a16="http://schemas.microsoft.com/office/drawing/2014/main" id="{F7C8451C-8DCB-CD6E-EBE4-BF48AB5663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1584"/>
              <a:ext cx="192" cy="864"/>
              <a:chOff x="3792" y="1584"/>
              <a:chExt cx="192" cy="864"/>
            </a:xfrm>
          </p:grpSpPr>
          <p:sp>
            <p:nvSpPr>
              <p:cNvPr id="8208" name="Line 68">
                <a:extLst>
                  <a:ext uri="{FF2B5EF4-FFF2-40B4-BE49-F238E27FC236}">
                    <a16:creationId xmlns:a16="http://schemas.microsoft.com/office/drawing/2014/main" id="{59D54549-549D-D28C-72D4-5D53F11733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84" y="1584"/>
                <a:ext cx="0" cy="86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9" name="Text Box 73">
                <a:extLst>
                  <a:ext uri="{FF2B5EF4-FFF2-40B4-BE49-F238E27FC236}">
                    <a16:creationId xmlns:a16="http://schemas.microsoft.com/office/drawing/2014/main" id="{ECEC07AD-57A1-4CF8-DD5C-C7D445689D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2" y="1987"/>
                <a:ext cx="15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0" i="1">
                    <a:solidFill>
                      <a:schemeClr val="tx1"/>
                    </a:solidFill>
                  </a:rPr>
                  <a:t>y</a:t>
                </a:r>
              </a:p>
            </p:txBody>
          </p:sp>
        </p:grpSp>
      </p:grpSp>
      <p:sp>
        <p:nvSpPr>
          <p:cNvPr id="40" name="Rectangle 3">
            <a:extLst>
              <a:ext uri="{FF2B5EF4-FFF2-40B4-BE49-F238E27FC236}">
                <a16:creationId xmlns:a16="http://schemas.microsoft.com/office/drawing/2014/main" id="{657FB81B-4BBD-6E43-A891-43172BAA0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257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b="0" kern="0" dirty="0"/>
              <a:t>Represent as ordered </a:t>
            </a:r>
            <a:r>
              <a:rPr lang="en-US" altLang="en-US" b="0" kern="0" dirty="0">
                <a:solidFill>
                  <a:schemeClr val="accent2"/>
                </a:solidFill>
              </a:rPr>
              <a:t>pairs</a:t>
            </a:r>
            <a:r>
              <a:rPr lang="en-US" altLang="en-US" b="0" kern="0" dirty="0"/>
              <a:t> or </a:t>
            </a:r>
            <a:r>
              <a:rPr lang="en-US" altLang="en-US" b="0" kern="0" dirty="0">
                <a:solidFill>
                  <a:schemeClr val="accent2"/>
                </a:solidFill>
              </a:rPr>
              <a:t>triples</a:t>
            </a:r>
            <a:r>
              <a:rPr lang="en-US" altLang="en-US" b="0" kern="0" dirty="0"/>
              <a:t> (one component for each dimension)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3F8F6F8-B923-DF64-366F-27BE8AED182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en-US" altLang="en-US"/>
              <a:t>Represent as Polar Coordinates</a:t>
            </a:r>
          </a:p>
        </p:txBody>
      </p:sp>
      <p:sp>
        <p:nvSpPr>
          <p:cNvPr id="9219" name="Line 69">
            <a:extLst>
              <a:ext uri="{FF2B5EF4-FFF2-40B4-BE49-F238E27FC236}">
                <a16:creationId xmlns:a16="http://schemas.microsoft.com/office/drawing/2014/main" id="{17441F4F-4C9C-4CFE-3EE2-043C9ABEB4F9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4521994" y="2882665"/>
            <a:ext cx="0" cy="36052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70">
            <a:extLst>
              <a:ext uri="{FF2B5EF4-FFF2-40B4-BE49-F238E27FC236}">
                <a16:creationId xmlns:a16="http://schemas.microsoft.com/office/drawing/2014/main" id="{A10AEA66-2262-54E7-AFB8-28C13EA3A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248708"/>
            <a:ext cx="3095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9221" name="Arc 1029">
            <a:extLst>
              <a:ext uri="{FF2B5EF4-FFF2-40B4-BE49-F238E27FC236}">
                <a16:creationId xmlns:a16="http://schemas.microsoft.com/office/drawing/2014/main" id="{7E5E51A4-340E-4369-EED3-FF199FE02DC6}"/>
              </a:ext>
            </a:extLst>
          </p:cNvPr>
          <p:cNvSpPr>
            <a:spLocks/>
          </p:cNvSpPr>
          <p:nvPr/>
        </p:nvSpPr>
        <p:spPr bwMode="auto">
          <a:xfrm flipH="1">
            <a:off x="2767013" y="3897871"/>
            <a:ext cx="801687" cy="776287"/>
          </a:xfrm>
          <a:custGeom>
            <a:avLst/>
            <a:gdLst>
              <a:gd name="T0" fmla="*/ 2147483646 w 21600"/>
              <a:gd name="T1" fmla="*/ 2147483646 h 20857"/>
              <a:gd name="T2" fmla="*/ 2147483646 w 21600"/>
              <a:gd name="T3" fmla="*/ 0 h 20857"/>
              <a:gd name="T4" fmla="*/ 2147483646 w 21600"/>
              <a:gd name="T5" fmla="*/ 2147483646 h 20857"/>
              <a:gd name="T6" fmla="*/ 0 60000 65536"/>
              <a:gd name="T7" fmla="*/ 0 60000 65536"/>
              <a:gd name="T8" fmla="*/ 0 60000 65536"/>
              <a:gd name="T9" fmla="*/ 0 w 21600"/>
              <a:gd name="T10" fmla="*/ 0 h 20857"/>
              <a:gd name="T11" fmla="*/ 21600 w 21600"/>
              <a:gd name="T12" fmla="*/ 20857 h 208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857" fill="none" extrusionOk="0">
                <a:moveTo>
                  <a:pt x="46" y="20857"/>
                </a:moveTo>
                <a:cubicBezTo>
                  <a:pt x="15" y="20388"/>
                  <a:pt x="0" y="19918"/>
                  <a:pt x="0" y="19448"/>
                </a:cubicBezTo>
                <a:cubicBezTo>
                  <a:pt x="-1" y="11161"/>
                  <a:pt x="4740" y="3605"/>
                  <a:pt x="12201" y="-1"/>
                </a:cubicBezTo>
              </a:path>
              <a:path w="21600" h="20857" stroke="0" extrusionOk="0">
                <a:moveTo>
                  <a:pt x="46" y="20857"/>
                </a:moveTo>
                <a:cubicBezTo>
                  <a:pt x="15" y="20388"/>
                  <a:pt x="0" y="19918"/>
                  <a:pt x="0" y="19448"/>
                </a:cubicBezTo>
                <a:cubicBezTo>
                  <a:pt x="-1" y="11161"/>
                  <a:pt x="4740" y="3605"/>
                  <a:pt x="12201" y="-1"/>
                </a:cubicBezTo>
                <a:lnTo>
                  <a:pt x="21600" y="19448"/>
                </a:lnTo>
                <a:lnTo>
                  <a:pt x="46" y="20857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1030">
            <a:extLst>
              <a:ext uri="{FF2B5EF4-FFF2-40B4-BE49-F238E27FC236}">
                <a16:creationId xmlns:a16="http://schemas.microsoft.com/office/drawing/2014/main" id="{664B629A-884D-5BE7-BA6B-97E650085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791508"/>
            <a:ext cx="365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rgbClr val="FF0000"/>
                </a:solidFill>
                <a:latin typeface="Symbol" panose="05050102010706020507" pitchFamily="18" charset="2"/>
              </a:rPr>
              <a:t>f</a:t>
            </a:r>
            <a:endParaRPr lang="en-US" altLang="en-US" sz="2000" b="0" i="1">
              <a:solidFill>
                <a:srgbClr val="FF0000"/>
              </a:solidFill>
              <a:latin typeface="Symbol" panose="05050102010706020507" pitchFamily="18" charset="2"/>
            </a:endParaRPr>
          </a:p>
        </p:txBody>
      </p:sp>
      <p:sp>
        <p:nvSpPr>
          <p:cNvPr id="9223" name="Line 1031">
            <a:extLst>
              <a:ext uri="{FF2B5EF4-FFF2-40B4-BE49-F238E27FC236}">
                <a16:creationId xmlns:a16="http://schemas.microsoft.com/office/drawing/2014/main" id="{63BC6D60-E890-A49E-42BC-08D075E525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19388" y="2081771"/>
            <a:ext cx="1201737" cy="2603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AutoShape 1032">
            <a:extLst>
              <a:ext uri="{FF2B5EF4-FFF2-40B4-BE49-F238E27FC236}">
                <a16:creationId xmlns:a16="http://schemas.microsoft.com/office/drawing/2014/main" id="{0C268638-675F-71FC-2E52-D77D41432EB9}"/>
              </a:ext>
            </a:extLst>
          </p:cNvPr>
          <p:cNvSpPr>
            <a:spLocks/>
          </p:cNvSpPr>
          <p:nvPr/>
        </p:nvSpPr>
        <p:spPr bwMode="auto">
          <a:xfrm rot="1516685">
            <a:off x="2962275" y="1889683"/>
            <a:ext cx="200025" cy="2803525"/>
          </a:xfrm>
          <a:prstGeom prst="leftBrace">
            <a:avLst>
              <a:gd name="adj1" fmla="val 11679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225" name="Text Box 1033">
            <a:extLst>
              <a:ext uri="{FF2B5EF4-FFF2-40B4-BE49-F238E27FC236}">
                <a16:creationId xmlns:a16="http://schemas.microsoft.com/office/drawing/2014/main" id="{BD4D4C8C-4FE3-86BC-F197-92B4EC5DD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953308"/>
            <a:ext cx="3032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rgbClr val="FF0000"/>
                </a:solidFill>
              </a:rPr>
              <a:t>r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39CB99-73DD-2443-87D8-A1B3E783B7B4}"/>
              </a:ext>
            </a:extLst>
          </p:cNvPr>
          <p:cNvSpPr txBox="1"/>
          <p:nvPr/>
        </p:nvSpPr>
        <p:spPr>
          <a:xfrm>
            <a:off x="2209800" y="5124744"/>
            <a:ext cx="43220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solidFill>
                  <a:srgbClr val="C00000"/>
                </a:solidFill>
              </a:rPr>
              <a:t>r</a:t>
            </a:r>
            <a:r>
              <a:rPr lang="en-US" sz="2800" b="0" dirty="0"/>
              <a:t> = magnitude</a:t>
            </a:r>
          </a:p>
          <a:p>
            <a:r>
              <a:rPr lang="en-US" sz="2800" b="0" i="1" dirty="0">
                <a:solidFill>
                  <a:srgbClr val="C00000"/>
                </a:solidFill>
                <a:latin typeface="Symbol" pitchFamily="2" charset="2"/>
              </a:rPr>
              <a:t>f</a:t>
            </a:r>
            <a:r>
              <a:rPr lang="en-US" sz="2800" b="0" dirty="0"/>
              <a:t> = trigonometric direction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74954EC6-50C0-F639-DFA7-45BD2D2EB2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Unit 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Rectangle 1027">
                <a:extLst>
                  <a:ext uri="{FF2B5EF4-FFF2-40B4-BE49-F238E27FC236}">
                    <a16:creationId xmlns:a16="http://schemas.microsoft.com/office/drawing/2014/main" id="{1D5CFA04-A6D4-1E59-5054-7610915C8369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2044700"/>
              </a:xfrm>
            </p:spPr>
            <p:txBody>
              <a:bodyPr/>
              <a:lstStyle/>
              <a:p>
                <a:pPr>
                  <a:lnSpc>
                    <a:spcPct val="90000"/>
                  </a:lnSpc>
                  <a:buClr>
                    <a:schemeClr val="tx2"/>
                  </a:buClr>
                </a:pPr>
                <a:r>
                  <a:rPr lang="en-US" altLang="en-US" dirty="0"/>
                  <a:t>Essentially direction-only vectors</a:t>
                </a:r>
              </a:p>
              <a:p>
                <a:pPr>
                  <a:lnSpc>
                    <a:spcPct val="90000"/>
                  </a:lnSpc>
                  <a:buClr>
                    <a:schemeClr val="tx2"/>
                  </a:buClr>
                </a:pPr>
                <a:r>
                  <a:rPr lang="en-US" altLang="en-US" dirty="0"/>
                  <a:t>Magnitude is unitless 1</a:t>
                </a:r>
              </a:p>
              <a:p>
                <a:pPr>
                  <a:lnSpc>
                    <a:spcPct val="90000"/>
                  </a:lnSpc>
                  <a:buClr>
                    <a:schemeClr val="tx2"/>
                  </a:buClr>
                </a:pPr>
                <a:r>
                  <a:rPr lang="en-US" altLang="en-US" dirty="0"/>
                  <a:t>Special vectors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𝚤</m:t>
                        </m:r>
                      </m:e>
                    </m:acc>
                    <m:r>
                      <a:rPr lang="en-US" alt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acc>
                    <m:r>
                      <a:rPr lang="en-US" alt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r>
                  <a:rPr lang="en-US" altLang="en-US" dirty="0"/>
                  <a:t> along axes are the </a:t>
                </a:r>
                <a:r>
                  <a:rPr lang="en-US" altLang="en-US" dirty="0">
                    <a:solidFill>
                      <a:schemeClr val="accent2"/>
                    </a:solidFill>
                  </a:rPr>
                  <a:t>basis vectors</a:t>
                </a:r>
                <a:r>
                  <a:rPr lang="en-US" altLang="en-US" dirty="0"/>
                  <a:t> in Euclidean 3-space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en-US" dirty="0"/>
              </a:p>
              <a:p>
                <a:pPr>
                  <a:lnSpc>
                    <a:spcPct val="90000"/>
                  </a:lnSpc>
                  <a:buClr>
                    <a:schemeClr val="tx2"/>
                  </a:buClr>
                </a:pPr>
                <a:r>
                  <a:rPr lang="en-US" altLang="en-US" dirty="0"/>
                  <a:t> </a:t>
                </a:r>
              </a:p>
            </p:txBody>
          </p:sp>
        </mc:Choice>
        <mc:Fallback xmlns="">
          <p:sp>
            <p:nvSpPr>
              <p:cNvPr id="10243" name="Rectangle 1027">
                <a:extLst>
                  <a:ext uri="{FF2B5EF4-FFF2-40B4-BE49-F238E27FC236}">
                    <a16:creationId xmlns:a16="http://schemas.microsoft.com/office/drawing/2014/main" id="{1D5CFA04-A6D4-1E59-5054-7610915C83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2044700"/>
              </a:xfrm>
              <a:blipFill>
                <a:blip r:embed="rId2"/>
                <a:stretch>
                  <a:fillRect l="-1852" t="-6173" b="-35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55" name="Text Box 1030">
                <a:extLst>
                  <a:ext uri="{FF2B5EF4-FFF2-40B4-BE49-F238E27FC236}">
                    <a16:creationId xmlns:a16="http://schemas.microsoft.com/office/drawing/2014/main" id="{D9E1ED1B-E935-CB1A-5F7A-6CE761D64A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3000" y="4941888"/>
                <a:ext cx="4481611" cy="546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dirty="0">
                    <a:solidFill>
                      <a:schemeClr val="tx1"/>
                    </a:solidFill>
                  </a:rPr>
                  <a:t>basis vector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r>
                  <a:rPr lang="en-US" altLang="en-US" sz="2800" b="0" dirty="0">
                    <a:solidFill>
                      <a:schemeClr val="tx1"/>
                    </a:solidFill>
                  </a:rPr>
                  <a:t>: +</a:t>
                </a:r>
                <a:r>
                  <a:rPr lang="en-US" altLang="en-US" sz="2800" b="0" i="1" dirty="0">
                    <a:solidFill>
                      <a:schemeClr val="tx1"/>
                    </a:solidFill>
                  </a:rPr>
                  <a:t>z</a:t>
                </a:r>
                <a:r>
                  <a:rPr lang="en-US" altLang="en-US" sz="2800" b="0" dirty="0">
                    <a:solidFill>
                      <a:schemeClr val="tx1"/>
                    </a:solidFill>
                  </a:rPr>
                  <a:t>-direction</a:t>
                </a:r>
                <a:endParaRPr lang="en-US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255" name="Text Box 1030">
                <a:extLst>
                  <a:ext uri="{FF2B5EF4-FFF2-40B4-BE49-F238E27FC236}">
                    <a16:creationId xmlns:a16="http://schemas.microsoft.com/office/drawing/2014/main" id="{D9E1ED1B-E935-CB1A-5F7A-6CE761D64A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43000" y="4941888"/>
                <a:ext cx="4481611" cy="546175"/>
              </a:xfrm>
              <a:prstGeom prst="rect">
                <a:avLst/>
              </a:prstGeom>
              <a:blipFill>
                <a:blip r:embed="rId3"/>
                <a:stretch>
                  <a:fillRect l="-2857" t="-7865" r="-1088" b="-3146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53" name="Text Box 1033">
                <a:extLst>
                  <a:ext uri="{FF2B5EF4-FFF2-40B4-BE49-F238E27FC236}">
                    <a16:creationId xmlns:a16="http://schemas.microsoft.com/office/drawing/2014/main" id="{F53D7043-DF72-119A-9606-776258FE34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7125" y="3862385"/>
                <a:ext cx="448725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dirty="0">
                    <a:solidFill>
                      <a:schemeClr val="tx1"/>
                    </a:solidFill>
                  </a:rPr>
                  <a:t>basis vector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</m:oMath>
                </a14:m>
                <a:r>
                  <a:rPr lang="en-US" altLang="en-US" sz="2800" b="0" dirty="0">
                    <a:solidFill>
                      <a:schemeClr val="tx1"/>
                    </a:solidFill>
                  </a:rPr>
                  <a:t> : +</a:t>
                </a:r>
                <a:r>
                  <a:rPr lang="en-US" altLang="en-US" sz="2800" b="0" i="1" dirty="0">
                    <a:solidFill>
                      <a:schemeClr val="tx1"/>
                    </a:solidFill>
                  </a:rPr>
                  <a:t>x</a:t>
                </a:r>
                <a:r>
                  <a:rPr lang="en-US" altLang="en-US" sz="2800" b="0" dirty="0">
                    <a:solidFill>
                      <a:schemeClr val="tx1"/>
                    </a:solidFill>
                  </a:rPr>
                  <a:t>-direction</a:t>
                </a:r>
                <a:endParaRPr lang="en-US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253" name="Text Box 1033">
                <a:extLst>
                  <a:ext uri="{FF2B5EF4-FFF2-40B4-BE49-F238E27FC236}">
                    <a16:creationId xmlns:a16="http://schemas.microsoft.com/office/drawing/2014/main" id="{F53D7043-DF72-119A-9606-776258FE34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27125" y="3862385"/>
                <a:ext cx="4487254" cy="523220"/>
              </a:xfrm>
              <a:prstGeom prst="rect">
                <a:avLst/>
              </a:prstGeom>
              <a:blipFill>
                <a:blip r:embed="rId4"/>
                <a:stretch>
                  <a:fillRect l="-2853" t="-12941" r="-1087" b="-329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51" name="Text Box 1036">
                <a:extLst>
                  <a:ext uri="{FF2B5EF4-FFF2-40B4-BE49-F238E27FC236}">
                    <a16:creationId xmlns:a16="http://schemas.microsoft.com/office/drawing/2014/main" id="{0E45D15F-0B77-9292-F958-9FD9BBF81D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3000" y="4429780"/>
                <a:ext cx="4405693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dirty="0">
                    <a:solidFill>
                      <a:schemeClr val="tx1"/>
                    </a:solidFill>
                  </a:rPr>
                  <a:t>basis vector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r>
                  <a:rPr lang="en-US" altLang="en-US" sz="2800" b="0" dirty="0">
                    <a:solidFill>
                      <a:schemeClr val="tx1"/>
                    </a:solidFill>
                  </a:rPr>
                  <a:t>: +</a:t>
                </a:r>
                <a:r>
                  <a:rPr lang="en-US" altLang="en-US" sz="2800" b="0" i="1" dirty="0">
                    <a:solidFill>
                      <a:schemeClr val="tx1"/>
                    </a:solidFill>
                  </a:rPr>
                  <a:t>y</a:t>
                </a:r>
                <a:r>
                  <a:rPr lang="en-US" altLang="en-US" sz="2800" b="0" dirty="0">
                    <a:solidFill>
                      <a:schemeClr val="tx1"/>
                    </a:solidFill>
                  </a:rPr>
                  <a:t>-direction</a:t>
                </a:r>
                <a:endParaRPr lang="en-US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251" name="Text Box 1036">
                <a:extLst>
                  <a:ext uri="{FF2B5EF4-FFF2-40B4-BE49-F238E27FC236}">
                    <a16:creationId xmlns:a16="http://schemas.microsoft.com/office/drawing/2014/main" id="{0E45D15F-0B77-9292-F958-9FD9BBF81D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43000" y="4429780"/>
                <a:ext cx="4405693" cy="523220"/>
              </a:xfrm>
              <a:prstGeom prst="rect">
                <a:avLst/>
              </a:prstGeom>
              <a:blipFill>
                <a:blip r:embed="rId5"/>
                <a:stretch>
                  <a:fillRect l="-2909" t="-12791" r="-1385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48" name="Rectangle 1028">
            <a:extLst>
              <a:ext uri="{FF2B5EF4-FFF2-40B4-BE49-F238E27FC236}">
                <a16:creationId xmlns:a16="http://schemas.microsoft.com/office/drawing/2014/main" id="{6A91159F-A6EC-598D-CE6A-EAC83BE96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848100"/>
            <a:ext cx="1684338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2800" b="0" dirty="0">
                <a:solidFill>
                  <a:schemeClr val="accent2"/>
                </a:solidFill>
              </a:rPr>
              <a:t>(1, 0, 0)</a:t>
            </a:r>
          </a:p>
        </p:txBody>
      </p:sp>
      <p:sp>
        <p:nvSpPr>
          <p:cNvPr id="10249" name="Rectangle 1028">
            <a:extLst>
              <a:ext uri="{FF2B5EF4-FFF2-40B4-BE49-F238E27FC236}">
                <a16:creationId xmlns:a16="http://schemas.microsoft.com/office/drawing/2014/main" id="{3D6ACA93-DB81-7EA3-8B5F-E6361F97A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4406900"/>
            <a:ext cx="1684338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2800" b="0" dirty="0">
                <a:solidFill>
                  <a:schemeClr val="accent2"/>
                </a:solidFill>
              </a:rPr>
              <a:t>(0, 1, 0)</a:t>
            </a:r>
          </a:p>
        </p:txBody>
      </p:sp>
      <p:sp>
        <p:nvSpPr>
          <p:cNvPr id="10250" name="Rectangle 1028">
            <a:extLst>
              <a:ext uri="{FF2B5EF4-FFF2-40B4-BE49-F238E27FC236}">
                <a16:creationId xmlns:a16="http://schemas.microsoft.com/office/drawing/2014/main" id="{83B3F366-6C58-14C6-777F-87B4E4CBB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4940300"/>
            <a:ext cx="1684338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2800" b="0" dirty="0">
                <a:solidFill>
                  <a:schemeClr val="accent2"/>
                </a:solidFill>
              </a:rPr>
              <a:t>(0, 0, 1)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55" grpId="0"/>
      <p:bldP spid="10253" grpId="0"/>
      <p:bldP spid="10251" grpId="0"/>
      <p:bldP spid="10248" grpId="0"/>
      <p:bldP spid="10249" grpId="0"/>
      <p:bldP spid="102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FE96223-5A41-F887-6A98-A58C1E463CD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153400" cy="1401762"/>
          </a:xfrm>
        </p:spPr>
        <p:txBody>
          <a:bodyPr/>
          <a:lstStyle/>
          <a:p>
            <a:r>
              <a:rPr lang="en-US" altLang="en-US"/>
              <a:t>Represent as Basis Combinations </a:t>
            </a:r>
          </a:p>
        </p:txBody>
      </p:sp>
      <p:grpSp>
        <p:nvGrpSpPr>
          <p:cNvPr id="2" name="Group 67">
            <a:extLst>
              <a:ext uri="{FF2B5EF4-FFF2-40B4-BE49-F238E27FC236}">
                <a16:creationId xmlns:a16="http://schemas.microsoft.com/office/drawing/2014/main" id="{87546045-FFD6-7FD0-5B96-BAC94150FC54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429000"/>
            <a:ext cx="2209800" cy="1828800"/>
            <a:chOff x="576" y="2160"/>
            <a:chExt cx="1392" cy="1152"/>
          </a:xfrm>
        </p:grpSpPr>
        <p:grpSp>
          <p:nvGrpSpPr>
            <p:cNvPr id="11283" name="Group 24">
              <a:extLst>
                <a:ext uri="{FF2B5EF4-FFF2-40B4-BE49-F238E27FC236}">
                  <a16:creationId xmlns:a16="http://schemas.microsoft.com/office/drawing/2014/main" id="{AE0CA7A0-F715-7DB7-B924-A8B3B88E6D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160"/>
              <a:ext cx="1152" cy="1152"/>
              <a:chOff x="576" y="2160"/>
              <a:chExt cx="1152" cy="1152"/>
            </a:xfrm>
          </p:grpSpPr>
          <p:sp>
            <p:nvSpPr>
              <p:cNvPr id="11293" name="Rectangle 4">
                <a:extLst>
                  <a:ext uri="{FF2B5EF4-FFF2-40B4-BE49-F238E27FC236}">
                    <a16:creationId xmlns:a16="http://schemas.microsoft.com/office/drawing/2014/main" id="{93C8E46F-B715-72B1-3BA0-8EB8E1E46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294" name="Rectangle 5">
                <a:extLst>
                  <a:ext uri="{FF2B5EF4-FFF2-40B4-BE49-F238E27FC236}">
                    <a16:creationId xmlns:a16="http://schemas.microsoft.com/office/drawing/2014/main" id="{B23FDCBF-3C83-F5A4-A0C6-51F7D6F86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295" name="Rectangle 6">
                <a:extLst>
                  <a:ext uri="{FF2B5EF4-FFF2-40B4-BE49-F238E27FC236}">
                    <a16:creationId xmlns:a16="http://schemas.microsoft.com/office/drawing/2014/main" id="{EAAA1DB4-3C76-ED7B-543B-1F0409BCA7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296" name="Rectangle 7">
                <a:extLst>
                  <a:ext uri="{FF2B5EF4-FFF2-40B4-BE49-F238E27FC236}">
                    <a16:creationId xmlns:a16="http://schemas.microsoft.com/office/drawing/2014/main" id="{706F49F8-2588-4F68-27CE-66BBAF3044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297" name="Rectangle 8">
                <a:extLst>
                  <a:ext uri="{FF2B5EF4-FFF2-40B4-BE49-F238E27FC236}">
                    <a16:creationId xmlns:a16="http://schemas.microsoft.com/office/drawing/2014/main" id="{DBCC12EA-F631-549F-4230-AC2FF8D472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298" name="Rectangle 9">
                <a:extLst>
                  <a:ext uri="{FF2B5EF4-FFF2-40B4-BE49-F238E27FC236}">
                    <a16:creationId xmlns:a16="http://schemas.microsoft.com/office/drawing/2014/main" id="{20DDFA2F-0D52-82C7-D720-BDC14D383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299" name="Rectangle 10">
                <a:extLst>
                  <a:ext uri="{FF2B5EF4-FFF2-40B4-BE49-F238E27FC236}">
                    <a16:creationId xmlns:a16="http://schemas.microsoft.com/office/drawing/2014/main" id="{050561EA-2AF3-8C90-68D8-8F0D03585C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00" name="Rectangle 11">
                <a:extLst>
                  <a:ext uri="{FF2B5EF4-FFF2-40B4-BE49-F238E27FC236}">
                    <a16:creationId xmlns:a16="http://schemas.microsoft.com/office/drawing/2014/main" id="{5EADB697-2D4A-8225-A74A-70863862B5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01" name="Rectangle 16">
                <a:extLst>
                  <a:ext uri="{FF2B5EF4-FFF2-40B4-BE49-F238E27FC236}">
                    <a16:creationId xmlns:a16="http://schemas.microsoft.com/office/drawing/2014/main" id="{67A017CD-A384-B512-E233-E3CCD83E4F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02" name="Rectangle 17">
                <a:extLst>
                  <a:ext uri="{FF2B5EF4-FFF2-40B4-BE49-F238E27FC236}">
                    <a16:creationId xmlns:a16="http://schemas.microsoft.com/office/drawing/2014/main" id="{C251D50F-89F2-2493-C863-BE0C72F6E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03" name="Rectangle 18">
                <a:extLst>
                  <a:ext uri="{FF2B5EF4-FFF2-40B4-BE49-F238E27FC236}">
                    <a16:creationId xmlns:a16="http://schemas.microsoft.com/office/drawing/2014/main" id="{FE832B46-9D90-C48F-13C2-70D5F0B7BA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04" name="Rectangle 19">
                <a:extLst>
                  <a:ext uri="{FF2B5EF4-FFF2-40B4-BE49-F238E27FC236}">
                    <a16:creationId xmlns:a16="http://schemas.microsoft.com/office/drawing/2014/main" id="{95D18404-0AC3-020F-CE74-5BDBBF500A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05" name="Rectangle 20">
                <a:extLst>
                  <a:ext uri="{FF2B5EF4-FFF2-40B4-BE49-F238E27FC236}">
                    <a16:creationId xmlns:a16="http://schemas.microsoft.com/office/drawing/2014/main" id="{0BE9028A-EF79-F0CD-2A85-C416ED5645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06" name="Rectangle 21">
                <a:extLst>
                  <a:ext uri="{FF2B5EF4-FFF2-40B4-BE49-F238E27FC236}">
                    <a16:creationId xmlns:a16="http://schemas.microsoft.com/office/drawing/2014/main" id="{48E15B55-BFE9-7766-9CEE-69EAFD404D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07" name="Rectangle 22">
                <a:extLst>
                  <a:ext uri="{FF2B5EF4-FFF2-40B4-BE49-F238E27FC236}">
                    <a16:creationId xmlns:a16="http://schemas.microsoft.com/office/drawing/2014/main" id="{4A2149B4-7543-B75A-404B-E1D5412D07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308" name="Rectangle 23">
                <a:extLst>
                  <a:ext uri="{FF2B5EF4-FFF2-40B4-BE49-F238E27FC236}">
                    <a16:creationId xmlns:a16="http://schemas.microsoft.com/office/drawing/2014/main" id="{8BDB9BA5-B1BE-FD66-9AA3-E0014394F5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 b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284" name="Line 25">
              <a:extLst>
                <a:ext uri="{FF2B5EF4-FFF2-40B4-BE49-F238E27FC236}">
                  <a16:creationId xmlns:a16="http://schemas.microsoft.com/office/drawing/2014/main" id="{B9B88144-85A9-57AC-9CBB-6DB9850BBC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" y="2448"/>
              <a:ext cx="1152" cy="864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Line 26">
              <a:extLst>
                <a:ext uri="{FF2B5EF4-FFF2-40B4-BE49-F238E27FC236}">
                  <a16:creationId xmlns:a16="http://schemas.microsoft.com/office/drawing/2014/main" id="{AB924389-97F0-621A-887D-BF70E158C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448"/>
              <a:ext cx="0" cy="57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Text Box 31">
              <a:extLst>
                <a:ext uri="{FF2B5EF4-FFF2-40B4-BE49-F238E27FC236}">
                  <a16:creationId xmlns:a16="http://schemas.microsoft.com/office/drawing/2014/main" id="{CFC2CF67-6368-3819-E2D1-A56BD4D106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592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chemeClr val="hlink"/>
                  </a:solidFill>
                </a:rPr>
                <a:t>B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290" name="Line 32">
              <a:extLst>
                <a:ext uri="{FF2B5EF4-FFF2-40B4-BE49-F238E27FC236}">
                  <a16:creationId xmlns:a16="http://schemas.microsoft.com/office/drawing/2014/main" id="{0D1B1D19-919B-CEEA-1E2D-D1A21C1960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0" y="2598"/>
              <a:ext cx="144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Text Box 38">
              <a:extLst>
                <a:ext uri="{FF2B5EF4-FFF2-40B4-BE49-F238E27FC236}">
                  <a16:creationId xmlns:a16="http://schemas.microsoft.com/office/drawing/2014/main" id="{2B57D177-7BE5-19D4-89D7-18C929E829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2784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rgbClr val="008901"/>
                  </a:solidFill>
                </a:rPr>
                <a:t>A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1292" name="Line 39">
              <a:extLst>
                <a:ext uri="{FF2B5EF4-FFF2-40B4-BE49-F238E27FC236}">
                  <a16:creationId xmlns:a16="http://schemas.microsoft.com/office/drawing/2014/main" id="{CED0CC22-D97E-1711-A2D9-099E31603D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8" y="2790"/>
              <a:ext cx="144" cy="0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8215704-BEEE-B25C-17B1-7379D42FF06A}"/>
              </a:ext>
            </a:extLst>
          </p:cNvPr>
          <p:cNvGrpSpPr/>
          <p:nvPr/>
        </p:nvGrpSpPr>
        <p:grpSpPr>
          <a:xfrm>
            <a:off x="3733800" y="3352800"/>
            <a:ext cx="1981200" cy="369332"/>
            <a:chOff x="3733800" y="3352800"/>
            <a:chExt cx="1981200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68" name="Text Box 51">
                  <a:extLst>
                    <a:ext uri="{FF2B5EF4-FFF2-40B4-BE49-F238E27FC236}">
                      <a16:creationId xmlns:a16="http://schemas.microsoft.com/office/drawing/2014/main" id="{9CCF6324-EAF9-F25B-4B5B-3CDC2278557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33800" y="3352800"/>
                  <a:ext cx="1981200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 b="0" dirty="0">
                      <a:solidFill>
                        <a:srgbClr val="008901"/>
                      </a:solidFill>
                    </a:rPr>
                    <a:t>A </a:t>
                  </a:r>
                  <a:r>
                    <a:rPr lang="en-US" altLang="en-US" sz="2400" b="0" dirty="0">
                      <a:solidFill>
                        <a:schemeClr val="tx1"/>
                      </a:solidFill>
                    </a:rPr>
                    <a:t>= 4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</m:oMath>
                  </a14:m>
                  <a:r>
                    <a:rPr lang="en-US" altLang="en-US" sz="2400" b="0" dirty="0">
                      <a:solidFill>
                        <a:schemeClr val="tx1"/>
                      </a:solidFill>
                    </a:rPr>
                    <a:t>+ 3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</m:oMath>
                  </a14:m>
                  <a:endParaRPr lang="en-US" altLang="en-US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268" name="Text Box 51">
                  <a:extLst>
                    <a:ext uri="{FF2B5EF4-FFF2-40B4-BE49-F238E27FC236}">
                      <a16:creationId xmlns:a16="http://schemas.microsoft.com/office/drawing/2014/main" id="{9CCF6324-EAF9-F25B-4B5B-3CDC2278557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33800" y="3352800"/>
                  <a:ext cx="1981200" cy="369332"/>
                </a:xfrm>
                <a:prstGeom prst="rect">
                  <a:avLst/>
                </a:prstGeom>
                <a:blipFill>
                  <a:blip r:embed="rId2"/>
                  <a:stretch>
                    <a:fillRect l="-9538" t="-22951" b="-4918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269" name="Line 52">
              <a:extLst>
                <a:ext uri="{FF2B5EF4-FFF2-40B4-BE49-F238E27FC236}">
                  <a16:creationId xmlns:a16="http://schemas.microsoft.com/office/drawing/2014/main" id="{6BD7BDFD-0A5C-14F4-36EA-AD1A57BDB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3800" y="3352800"/>
              <a:ext cx="228600" cy="1588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96D4B43-097C-8F66-500B-7DC47B852BA8}"/>
              </a:ext>
            </a:extLst>
          </p:cNvPr>
          <p:cNvGrpSpPr/>
          <p:nvPr/>
        </p:nvGrpSpPr>
        <p:grpSpPr>
          <a:xfrm>
            <a:off x="3733800" y="4305300"/>
            <a:ext cx="1447800" cy="369332"/>
            <a:chOff x="3733800" y="4305300"/>
            <a:chExt cx="1447800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70" name="Text Box 60">
                  <a:extLst>
                    <a:ext uri="{FF2B5EF4-FFF2-40B4-BE49-F238E27FC236}">
                      <a16:creationId xmlns:a16="http://schemas.microsoft.com/office/drawing/2014/main" id="{29B28556-7E73-401E-2CCF-A86F550FE5B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33800" y="4305300"/>
                  <a:ext cx="1447800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 b="0" dirty="0">
                      <a:solidFill>
                        <a:schemeClr val="hlink"/>
                      </a:solidFill>
                    </a:rPr>
                    <a:t>B</a:t>
                  </a:r>
                  <a:r>
                    <a:rPr lang="en-US" altLang="en-US" sz="2400" b="0" dirty="0">
                      <a:solidFill>
                        <a:srgbClr val="008901"/>
                      </a:solidFill>
                    </a:rPr>
                    <a:t> </a:t>
                  </a:r>
                  <a:r>
                    <a:rPr lang="en-US" altLang="en-US" sz="2400" b="0" dirty="0">
                      <a:solidFill>
                        <a:schemeClr val="tx1"/>
                      </a:solidFill>
                    </a:rPr>
                    <a:t>= –2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</m:oMath>
                  </a14:m>
                  <a:endParaRPr lang="en-US" altLang="en-US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270" name="Text Box 60">
                  <a:extLst>
                    <a:ext uri="{FF2B5EF4-FFF2-40B4-BE49-F238E27FC236}">
                      <a16:creationId xmlns:a16="http://schemas.microsoft.com/office/drawing/2014/main" id="{29B28556-7E73-401E-2CCF-A86F550FE5B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33800" y="4305300"/>
                  <a:ext cx="1447800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3080" t="-22951" r="-422" b="-5082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271" name="Line 61">
              <a:extLst>
                <a:ext uri="{FF2B5EF4-FFF2-40B4-BE49-F238E27FC236}">
                  <a16:creationId xmlns:a16="http://schemas.microsoft.com/office/drawing/2014/main" id="{33EF7173-D2B1-C48C-C847-4C47F3C3E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3800" y="4305300"/>
              <a:ext cx="228600" cy="15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5AA3AC9-767A-53B3-5810-930E42BF9F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Cartesian to Polar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F5F29E0-7925-5C64-2F3B-9300E8270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Magnitude </a:t>
            </a:r>
            <a:r>
              <a:rPr lang="en-US" altLang="en-US" i="1">
                <a:solidFill>
                  <a:srgbClr val="008000"/>
                </a:solidFill>
              </a:rPr>
              <a:t>r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tx2"/>
                </a:solidFill>
              </a:rPr>
              <a:t>of a vector</a:t>
            </a:r>
            <a:r>
              <a:rPr lang="en-US" altLang="en-US"/>
              <a:t>: use theorem of Pythagoras </a:t>
            </a:r>
            <a:r>
              <a:rPr lang="en-US" altLang="en-US" i="1">
                <a:solidFill>
                  <a:srgbClr val="008000"/>
                </a:solidFill>
              </a:rPr>
              <a:t>r</a:t>
            </a:r>
            <a:r>
              <a:rPr lang="en-US" altLang="en-US" baseline="30000">
                <a:solidFill>
                  <a:srgbClr val="008000"/>
                </a:solidFill>
              </a:rPr>
              <a:t>2</a:t>
            </a:r>
            <a:r>
              <a:rPr lang="en-US" altLang="en-US">
                <a:solidFill>
                  <a:srgbClr val="008000"/>
                </a:solidFill>
              </a:rPr>
              <a:t> =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30000">
                <a:solidFill>
                  <a:srgbClr val="008000"/>
                </a:solidFill>
              </a:rPr>
              <a:t>2</a:t>
            </a:r>
            <a:r>
              <a:rPr lang="en-US" altLang="en-US">
                <a:solidFill>
                  <a:srgbClr val="008000"/>
                </a:solidFill>
              </a:rPr>
              <a:t> + </a:t>
            </a:r>
            <a:r>
              <a:rPr lang="en-US" altLang="en-US" i="1">
                <a:solidFill>
                  <a:srgbClr val="008000"/>
                </a:solidFill>
              </a:rPr>
              <a:t>y</a:t>
            </a:r>
            <a:r>
              <a:rPr lang="en-US" altLang="en-US" baseline="30000">
                <a:solidFill>
                  <a:srgbClr val="008000"/>
                </a:solidFill>
              </a:rPr>
              <a:t>2</a:t>
            </a:r>
            <a:r>
              <a:rPr lang="en-US" altLang="en-US">
                <a:solidFill>
                  <a:srgbClr val="008000"/>
                </a:solidFill>
              </a:rPr>
              <a:t> + </a:t>
            </a:r>
            <a:r>
              <a:rPr lang="en-US" altLang="en-US" i="1">
                <a:solidFill>
                  <a:srgbClr val="008000"/>
                </a:solidFill>
              </a:rPr>
              <a:t>z</a:t>
            </a:r>
            <a:r>
              <a:rPr lang="en-US" altLang="en-US" baseline="30000">
                <a:solidFill>
                  <a:srgbClr val="008000"/>
                </a:solidFill>
              </a:rPr>
              <a:t>2</a:t>
            </a:r>
            <a:endParaRPr lang="en-US" altLang="en-US"/>
          </a:p>
        </p:txBody>
      </p:sp>
      <p:grpSp>
        <p:nvGrpSpPr>
          <p:cNvPr id="12292" name="Group 5">
            <a:extLst>
              <a:ext uri="{FF2B5EF4-FFF2-40B4-BE49-F238E27FC236}">
                <a16:creationId xmlns:a16="http://schemas.microsoft.com/office/drawing/2014/main" id="{152CF6AC-E27A-5E18-3993-D148627166E7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429000"/>
            <a:ext cx="1828800" cy="1828800"/>
            <a:chOff x="576" y="2160"/>
            <a:chExt cx="1152" cy="1152"/>
          </a:xfrm>
        </p:grpSpPr>
        <p:sp>
          <p:nvSpPr>
            <p:cNvPr id="12322" name="Rectangle 6">
              <a:extLst>
                <a:ext uri="{FF2B5EF4-FFF2-40B4-BE49-F238E27FC236}">
                  <a16:creationId xmlns:a16="http://schemas.microsoft.com/office/drawing/2014/main" id="{145E055D-3A29-2245-2099-45277A770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23" name="Rectangle 7">
              <a:extLst>
                <a:ext uri="{FF2B5EF4-FFF2-40B4-BE49-F238E27FC236}">
                  <a16:creationId xmlns:a16="http://schemas.microsoft.com/office/drawing/2014/main" id="{D7936B30-1424-C541-57E8-D59B797A1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24" name="Rectangle 8">
              <a:extLst>
                <a:ext uri="{FF2B5EF4-FFF2-40B4-BE49-F238E27FC236}">
                  <a16:creationId xmlns:a16="http://schemas.microsoft.com/office/drawing/2014/main" id="{21B32CBF-2660-C6D3-122A-69E8AC8B2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25" name="Rectangle 9">
              <a:extLst>
                <a:ext uri="{FF2B5EF4-FFF2-40B4-BE49-F238E27FC236}">
                  <a16:creationId xmlns:a16="http://schemas.microsoft.com/office/drawing/2014/main" id="{27EEEBCE-23BA-7737-1A32-441D9CF8F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02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26" name="Rectangle 10">
              <a:extLst>
                <a:ext uri="{FF2B5EF4-FFF2-40B4-BE49-F238E27FC236}">
                  <a16:creationId xmlns:a16="http://schemas.microsoft.com/office/drawing/2014/main" id="{82C2B14D-A38F-A9BC-A726-FDBAD7B65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27" name="Rectangle 11">
              <a:extLst>
                <a:ext uri="{FF2B5EF4-FFF2-40B4-BE49-F238E27FC236}">
                  <a16:creationId xmlns:a16="http://schemas.microsoft.com/office/drawing/2014/main" id="{E110675D-898B-23C7-B0F0-9D1E397A7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28" name="Rectangle 12">
              <a:extLst>
                <a:ext uri="{FF2B5EF4-FFF2-40B4-BE49-F238E27FC236}">
                  <a16:creationId xmlns:a16="http://schemas.microsoft.com/office/drawing/2014/main" id="{6665E8A3-7E76-7162-B0F6-813219DFCA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29" name="Rectangle 13">
              <a:extLst>
                <a:ext uri="{FF2B5EF4-FFF2-40B4-BE49-F238E27FC236}">
                  <a16:creationId xmlns:a16="http://schemas.microsoft.com/office/drawing/2014/main" id="{9094B624-8481-D282-DFBA-AF8FC320C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736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30" name="Rectangle 14">
              <a:extLst>
                <a:ext uri="{FF2B5EF4-FFF2-40B4-BE49-F238E27FC236}">
                  <a16:creationId xmlns:a16="http://schemas.microsoft.com/office/drawing/2014/main" id="{68149640-78AD-8E13-34E3-3F504230D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31" name="Rectangle 15">
              <a:extLst>
                <a:ext uri="{FF2B5EF4-FFF2-40B4-BE49-F238E27FC236}">
                  <a16:creationId xmlns:a16="http://schemas.microsoft.com/office/drawing/2014/main" id="{5DA47CA6-9195-B553-1314-22DD899F87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32" name="Rectangle 16">
              <a:extLst>
                <a:ext uri="{FF2B5EF4-FFF2-40B4-BE49-F238E27FC236}">
                  <a16:creationId xmlns:a16="http://schemas.microsoft.com/office/drawing/2014/main" id="{812AE540-3891-A1AD-ADC3-F765D447C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33" name="Rectangle 17">
              <a:extLst>
                <a:ext uri="{FF2B5EF4-FFF2-40B4-BE49-F238E27FC236}">
                  <a16:creationId xmlns:a16="http://schemas.microsoft.com/office/drawing/2014/main" id="{F67CC16F-EABE-6738-0A97-28216281D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44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34" name="Rectangle 18">
              <a:extLst>
                <a:ext uri="{FF2B5EF4-FFF2-40B4-BE49-F238E27FC236}">
                  <a16:creationId xmlns:a16="http://schemas.microsoft.com/office/drawing/2014/main" id="{853F0708-2CD1-9CC6-EFA5-4B10C5329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35" name="Rectangle 19">
              <a:extLst>
                <a:ext uri="{FF2B5EF4-FFF2-40B4-BE49-F238E27FC236}">
                  <a16:creationId xmlns:a16="http://schemas.microsoft.com/office/drawing/2014/main" id="{3A0BB273-310D-9919-1C83-8D9DB949C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36" name="Rectangle 20">
              <a:extLst>
                <a:ext uri="{FF2B5EF4-FFF2-40B4-BE49-F238E27FC236}">
                  <a16:creationId xmlns:a16="http://schemas.microsoft.com/office/drawing/2014/main" id="{73E128AC-7658-E937-A5CE-1D2BE55ED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37" name="Rectangle 21">
              <a:extLst>
                <a:ext uri="{FF2B5EF4-FFF2-40B4-BE49-F238E27FC236}">
                  <a16:creationId xmlns:a16="http://schemas.microsoft.com/office/drawing/2014/main" id="{99D55E4A-673D-06E8-7BB6-D1F7C3D7F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160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12293" name="Line 22">
            <a:extLst>
              <a:ext uri="{FF2B5EF4-FFF2-40B4-BE49-F238E27FC236}">
                <a16:creationId xmlns:a16="http://schemas.microsoft.com/office/drawing/2014/main" id="{83FBF7E8-7DA7-1D0A-C2D1-FEA313B184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3886200"/>
            <a:ext cx="1828800" cy="1371600"/>
          </a:xfrm>
          <a:prstGeom prst="line">
            <a:avLst/>
          </a:prstGeom>
          <a:noFill/>
          <a:ln w="381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61" name="Text Box 25">
            <a:extLst>
              <a:ext uri="{FF2B5EF4-FFF2-40B4-BE49-F238E27FC236}">
                <a16:creationId xmlns:a16="http://schemas.microsoft.com/office/drawing/2014/main" id="{E4ABB1DE-ADE4-426B-F710-8BE2AB827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978275"/>
            <a:ext cx="1752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000"/>
                </a:solidFill>
              </a:rPr>
              <a:t>r</a:t>
            </a:r>
            <a:r>
              <a:rPr lang="en-US" altLang="en-US" sz="2400" b="0" baseline="30000">
                <a:solidFill>
                  <a:schemeClr val="tx1"/>
                </a:solidFill>
              </a:rPr>
              <a:t>2</a:t>
            </a:r>
            <a:r>
              <a:rPr lang="en-US" altLang="en-US" sz="2400" b="0">
                <a:solidFill>
                  <a:schemeClr val="tx1"/>
                </a:solidFill>
              </a:rPr>
              <a:t> = 4</a:t>
            </a:r>
            <a:r>
              <a:rPr lang="en-US" altLang="en-US" sz="2400" b="0" baseline="30000">
                <a:solidFill>
                  <a:schemeClr val="tx1"/>
                </a:solidFill>
              </a:rPr>
              <a:t>2</a:t>
            </a:r>
            <a:r>
              <a:rPr lang="en-US" altLang="en-US" sz="2400" b="0">
                <a:solidFill>
                  <a:schemeClr val="tx1"/>
                </a:solidFill>
              </a:rPr>
              <a:t> + 3</a:t>
            </a:r>
            <a:r>
              <a:rPr lang="en-US" altLang="en-US" sz="2400" b="0" baseline="30000">
                <a:solidFill>
                  <a:schemeClr val="tx1"/>
                </a:solidFill>
              </a:rPr>
              <a:t>2</a:t>
            </a:r>
            <a:endParaRPr lang="en-US" altLang="en-US" sz="1800">
              <a:solidFill>
                <a:schemeClr val="tx1"/>
              </a:solidFill>
            </a:endParaRPr>
          </a:p>
        </p:txBody>
      </p:sp>
      <p:grpSp>
        <p:nvGrpSpPr>
          <p:cNvPr id="4" name="Group 26">
            <a:extLst>
              <a:ext uri="{FF2B5EF4-FFF2-40B4-BE49-F238E27FC236}">
                <a16:creationId xmlns:a16="http://schemas.microsoft.com/office/drawing/2014/main" id="{75999208-1F59-C17F-F9AA-EBA137D55537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962400"/>
            <a:ext cx="1828800" cy="1295400"/>
            <a:chOff x="576" y="2496"/>
            <a:chExt cx="1152" cy="816"/>
          </a:xfrm>
        </p:grpSpPr>
        <p:sp>
          <p:nvSpPr>
            <p:cNvPr id="12319" name="Line 27">
              <a:extLst>
                <a:ext uri="{FF2B5EF4-FFF2-40B4-BE49-F238E27FC236}">
                  <a16:creationId xmlns:a16="http://schemas.microsoft.com/office/drawing/2014/main" id="{A12E67B3-19FD-0216-196C-C149C60564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3312"/>
              <a:ext cx="1152" cy="0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0" name="Line 28">
              <a:extLst>
                <a:ext uri="{FF2B5EF4-FFF2-40B4-BE49-F238E27FC236}">
                  <a16:creationId xmlns:a16="http://schemas.microsoft.com/office/drawing/2014/main" id="{CD02419A-B01C-F613-192C-F299496E26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2496"/>
              <a:ext cx="0" cy="816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1" name="Rectangle 29">
              <a:extLst>
                <a:ext uri="{FF2B5EF4-FFF2-40B4-BE49-F238E27FC236}">
                  <a16:creationId xmlns:a16="http://schemas.microsoft.com/office/drawing/2014/main" id="{A599D3A0-E01C-4227-EFF6-FDD50951E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216"/>
              <a:ext cx="96" cy="96"/>
            </a:xfrm>
            <a:prstGeom prst="rect">
              <a:avLst/>
            </a:prstGeom>
            <a:noFill/>
            <a:ln w="28575">
              <a:solidFill>
                <a:srgbClr val="3519C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9223" name="Group 30">
            <a:extLst>
              <a:ext uri="{FF2B5EF4-FFF2-40B4-BE49-F238E27FC236}">
                <a16:creationId xmlns:a16="http://schemas.microsoft.com/office/drawing/2014/main" id="{1BFBF4CB-FD67-E34D-D577-65A998ACF5C7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572000"/>
            <a:ext cx="2286000" cy="1431925"/>
            <a:chOff x="3216" y="2890"/>
            <a:chExt cx="1440" cy="902"/>
          </a:xfrm>
        </p:grpSpPr>
        <p:sp>
          <p:nvSpPr>
            <p:cNvPr id="12298" name="Text Box 31">
              <a:extLst>
                <a:ext uri="{FF2B5EF4-FFF2-40B4-BE49-F238E27FC236}">
                  <a16:creationId xmlns:a16="http://schemas.microsoft.com/office/drawing/2014/main" id="{70BCA599-DB18-43D6-CF17-5BF9CFE83C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2928"/>
              <a:ext cx="4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rgbClr val="008000"/>
                  </a:solidFill>
                </a:rPr>
                <a:t>r</a:t>
              </a:r>
              <a:r>
                <a:rPr lang="en-US" altLang="en-US" sz="2400" b="0">
                  <a:solidFill>
                    <a:srgbClr val="008901"/>
                  </a:solidFill>
                </a:rPr>
                <a:t>  </a:t>
              </a:r>
              <a:r>
                <a:rPr lang="en-US" altLang="en-US" sz="2400" b="0">
                  <a:solidFill>
                    <a:schemeClr val="tx1"/>
                  </a:solidFill>
                </a:rPr>
                <a:t>=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12299" name="Group 32">
              <a:extLst>
                <a:ext uri="{FF2B5EF4-FFF2-40B4-BE49-F238E27FC236}">
                  <a16:creationId xmlns:a16="http://schemas.microsoft.com/office/drawing/2014/main" id="{F88F606B-42FC-942A-9D89-3965BB2DA6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4" y="2890"/>
              <a:ext cx="912" cy="230"/>
              <a:chOff x="3984" y="2640"/>
              <a:chExt cx="912" cy="230"/>
            </a:xfrm>
          </p:grpSpPr>
          <p:sp>
            <p:nvSpPr>
              <p:cNvPr id="12314" name="Text Box 33">
                <a:extLst>
                  <a:ext uri="{FF2B5EF4-FFF2-40B4-BE49-F238E27FC236}">
                    <a16:creationId xmlns:a16="http://schemas.microsoft.com/office/drawing/2014/main" id="{74548BC2-904C-D512-CB92-445798D816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0" y="2640"/>
                <a:ext cx="8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chemeClr val="tx1"/>
                    </a:solidFill>
                  </a:rPr>
                  <a:t>4</a:t>
                </a:r>
                <a:r>
                  <a:rPr lang="en-US" altLang="en-US" sz="2400" b="0" baseline="30000">
                    <a:solidFill>
                      <a:schemeClr val="tx1"/>
                    </a:solidFill>
                  </a:rPr>
                  <a:t>2</a:t>
                </a:r>
                <a:r>
                  <a:rPr lang="en-US" altLang="en-US" sz="2400" b="0">
                    <a:solidFill>
                      <a:schemeClr val="tx1"/>
                    </a:solidFill>
                  </a:rPr>
                  <a:t> + 3</a:t>
                </a:r>
                <a:r>
                  <a:rPr lang="en-US" altLang="en-US" sz="2400" b="0" baseline="30000">
                    <a:solidFill>
                      <a:schemeClr val="tx1"/>
                    </a:solidFill>
                  </a:rPr>
                  <a:t>2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315" name="Group 34">
                <a:extLst>
                  <a:ext uri="{FF2B5EF4-FFF2-40B4-BE49-F238E27FC236}">
                    <a16:creationId xmlns:a16="http://schemas.microsoft.com/office/drawing/2014/main" id="{B7ED36CD-F7EF-D59B-1191-7AADD05295A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84" y="2640"/>
                <a:ext cx="672" cy="224"/>
                <a:chOff x="3984" y="2640"/>
                <a:chExt cx="672" cy="224"/>
              </a:xfrm>
            </p:grpSpPr>
            <p:sp>
              <p:nvSpPr>
                <p:cNvPr id="12316" name="Line 35">
                  <a:extLst>
                    <a:ext uri="{FF2B5EF4-FFF2-40B4-BE49-F238E27FC236}">
                      <a16:creationId xmlns:a16="http://schemas.microsoft.com/office/drawing/2014/main" id="{3A049E4A-AF03-E1EE-8EB7-A96AA68C81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4" y="2784"/>
                  <a:ext cx="24" cy="8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17" name="Line 36">
                  <a:extLst>
                    <a:ext uri="{FF2B5EF4-FFF2-40B4-BE49-F238E27FC236}">
                      <a16:creationId xmlns:a16="http://schemas.microsoft.com/office/drawing/2014/main" id="{ABADF73F-A586-BFE5-423D-674CC6FD11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08" y="2640"/>
                  <a:ext cx="72" cy="2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18" name="Line 37">
                  <a:extLst>
                    <a:ext uri="{FF2B5EF4-FFF2-40B4-BE49-F238E27FC236}">
                      <a16:creationId xmlns:a16="http://schemas.microsoft.com/office/drawing/2014/main" id="{618DC125-9CE4-EF60-5083-05F006D869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0" y="2640"/>
                  <a:ext cx="5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300" name="Group 38">
              <a:extLst>
                <a:ext uri="{FF2B5EF4-FFF2-40B4-BE49-F238E27FC236}">
                  <a16:creationId xmlns:a16="http://schemas.microsoft.com/office/drawing/2014/main" id="{920902A3-CC93-E0CA-946A-1F058082CC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4" y="3562"/>
              <a:ext cx="912" cy="230"/>
              <a:chOff x="3936" y="3744"/>
              <a:chExt cx="912" cy="230"/>
            </a:xfrm>
          </p:grpSpPr>
          <p:sp>
            <p:nvSpPr>
              <p:cNvPr id="12309" name="Text Box 39">
                <a:extLst>
                  <a:ext uri="{FF2B5EF4-FFF2-40B4-BE49-F238E27FC236}">
                    <a16:creationId xmlns:a16="http://schemas.microsoft.com/office/drawing/2014/main" id="{54271913-08DC-B363-EA33-4684A2BC54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2" y="3744"/>
                <a:ext cx="8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chemeClr val="tx1"/>
                    </a:solidFill>
                  </a:rPr>
                  <a:t>25 = 5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310" name="Group 40">
                <a:extLst>
                  <a:ext uri="{FF2B5EF4-FFF2-40B4-BE49-F238E27FC236}">
                    <a16:creationId xmlns:a16="http://schemas.microsoft.com/office/drawing/2014/main" id="{4412C913-C494-D7D3-A817-0622589F95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36" y="3744"/>
                <a:ext cx="336" cy="224"/>
                <a:chOff x="3936" y="3744"/>
                <a:chExt cx="336" cy="224"/>
              </a:xfrm>
            </p:grpSpPr>
            <p:sp>
              <p:nvSpPr>
                <p:cNvPr id="12311" name="Line 41">
                  <a:extLst>
                    <a:ext uri="{FF2B5EF4-FFF2-40B4-BE49-F238E27FC236}">
                      <a16:creationId xmlns:a16="http://schemas.microsoft.com/office/drawing/2014/main" id="{3A89A82B-0F39-D92A-83CC-2A92138BBA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36" y="3888"/>
                  <a:ext cx="24" cy="8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12" name="Line 42">
                  <a:extLst>
                    <a:ext uri="{FF2B5EF4-FFF2-40B4-BE49-F238E27FC236}">
                      <a16:creationId xmlns:a16="http://schemas.microsoft.com/office/drawing/2014/main" id="{E52357DE-C5AE-2658-2B30-4CB512EC94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60" y="3744"/>
                  <a:ext cx="72" cy="2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13" name="Line 43">
                  <a:extLst>
                    <a:ext uri="{FF2B5EF4-FFF2-40B4-BE49-F238E27FC236}">
                      <a16:creationId xmlns:a16="http://schemas.microsoft.com/office/drawing/2014/main" id="{4E7E4DD3-3840-8B1E-EF01-C6A1CE8847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3744"/>
                  <a:ext cx="24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301" name="Group 44">
              <a:extLst>
                <a:ext uri="{FF2B5EF4-FFF2-40B4-BE49-F238E27FC236}">
                  <a16:creationId xmlns:a16="http://schemas.microsoft.com/office/drawing/2014/main" id="{2D345B16-183E-5ADA-16A9-E3DFAF9035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4" y="3226"/>
              <a:ext cx="912" cy="230"/>
              <a:chOff x="3888" y="3024"/>
              <a:chExt cx="912" cy="230"/>
            </a:xfrm>
          </p:grpSpPr>
          <p:sp>
            <p:nvSpPr>
              <p:cNvPr id="12304" name="Text Box 45">
                <a:extLst>
                  <a:ext uri="{FF2B5EF4-FFF2-40B4-BE49-F238E27FC236}">
                    <a16:creationId xmlns:a16="http://schemas.microsoft.com/office/drawing/2014/main" id="{C14A497F-95A0-1A45-EE14-F5EBE302AE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4" y="3024"/>
                <a:ext cx="8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solidFill>
                      <a:schemeClr val="tx1"/>
                    </a:solidFill>
                  </a:rPr>
                  <a:t>16 + 9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305" name="Group 46">
                <a:extLst>
                  <a:ext uri="{FF2B5EF4-FFF2-40B4-BE49-F238E27FC236}">
                    <a16:creationId xmlns:a16="http://schemas.microsoft.com/office/drawing/2014/main" id="{04E121F9-0003-C29D-2674-E55E391D2D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8" y="3024"/>
                <a:ext cx="672" cy="224"/>
                <a:chOff x="3984" y="2640"/>
                <a:chExt cx="672" cy="224"/>
              </a:xfrm>
            </p:grpSpPr>
            <p:sp>
              <p:nvSpPr>
                <p:cNvPr id="12306" name="Line 47">
                  <a:extLst>
                    <a:ext uri="{FF2B5EF4-FFF2-40B4-BE49-F238E27FC236}">
                      <a16:creationId xmlns:a16="http://schemas.microsoft.com/office/drawing/2014/main" id="{D7A5B2AF-8782-D8AA-527E-F4746FB63D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84" y="2784"/>
                  <a:ext cx="24" cy="8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7" name="Line 48">
                  <a:extLst>
                    <a:ext uri="{FF2B5EF4-FFF2-40B4-BE49-F238E27FC236}">
                      <a16:creationId xmlns:a16="http://schemas.microsoft.com/office/drawing/2014/main" id="{3C431632-FD49-F532-462D-A870B48677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08" y="2640"/>
                  <a:ext cx="72" cy="2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8" name="Line 49">
                  <a:extLst>
                    <a:ext uri="{FF2B5EF4-FFF2-40B4-BE49-F238E27FC236}">
                      <a16:creationId xmlns:a16="http://schemas.microsoft.com/office/drawing/2014/main" id="{2DBBFD7A-070D-B453-A908-81FC305E22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0" y="2640"/>
                  <a:ext cx="5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2302" name="Text Box 50">
              <a:extLst>
                <a:ext uri="{FF2B5EF4-FFF2-40B4-BE49-F238E27FC236}">
                  <a16:creationId xmlns:a16="http://schemas.microsoft.com/office/drawing/2014/main" id="{9D7B1941-B84E-1909-0C3A-6211D71D7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514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chemeClr val="tx1"/>
                  </a:solidFill>
                </a:rPr>
                <a:t>=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303" name="Text Box 51">
              <a:extLst>
                <a:ext uri="{FF2B5EF4-FFF2-40B4-BE49-F238E27FC236}">
                  <a16:creationId xmlns:a16="http://schemas.microsoft.com/office/drawing/2014/main" id="{54FE07B7-8BC1-4423-84BA-12603F686B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226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chemeClr val="tx1"/>
                  </a:solidFill>
                </a:rPr>
                <a:t>=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12297" name="Text Box 23">
            <a:extLst>
              <a:ext uri="{FF2B5EF4-FFF2-40B4-BE49-F238E27FC236}">
                <a16:creationId xmlns:a16="http://schemas.microsoft.com/office/drawing/2014/main" id="{FBE85DBF-AD21-C579-6692-C88A13FEB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19600"/>
            <a:ext cx="30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r</a:t>
            </a:r>
            <a:endParaRPr lang="en-US" altLang="en-US" sz="1800" i="1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6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6DA695D-B00C-3C41-2F37-53183E1DB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Cartesian to Polar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88C49DA-2AD5-02A2-BEAD-BE00F6B924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Direction </a:t>
            </a:r>
            <a:r>
              <a:rPr lang="en-US" altLang="en-US" i="1">
                <a:solidFill>
                  <a:srgbClr val="008000"/>
                </a:solidFill>
                <a:latin typeface="Symbol" panose="05050102010706020507" pitchFamily="18" charset="2"/>
              </a:rPr>
              <a:t>f</a:t>
            </a:r>
            <a:r>
              <a:rPr lang="en-US" altLang="en-US">
                <a:solidFill>
                  <a:schemeClr val="accent2"/>
                </a:solidFill>
              </a:rPr>
              <a:t> of a vector</a:t>
            </a:r>
            <a:r>
              <a:rPr lang="en-US" altLang="en-US"/>
              <a:t>: use </a:t>
            </a:r>
            <a:r>
              <a:rPr lang="en-US" altLang="en-US">
                <a:solidFill>
                  <a:srgbClr val="008000"/>
                </a:solidFill>
              </a:rPr>
              <a:t>tan (</a:t>
            </a:r>
            <a:r>
              <a:rPr lang="en-US" altLang="en-US" i="1">
                <a:solidFill>
                  <a:srgbClr val="008000"/>
                </a:solidFill>
                <a:latin typeface="Symbol" panose="05050102010706020507" pitchFamily="18" charset="2"/>
              </a:rPr>
              <a:t>f</a:t>
            </a:r>
            <a:r>
              <a:rPr lang="en-US" altLang="en-US">
                <a:solidFill>
                  <a:srgbClr val="008000"/>
                </a:solidFill>
              </a:rPr>
              <a:t>) = </a:t>
            </a:r>
            <a:r>
              <a:rPr lang="en-US" altLang="en-US" i="1">
                <a:solidFill>
                  <a:srgbClr val="008000"/>
                </a:solidFill>
              </a:rPr>
              <a:t>y</a:t>
            </a:r>
            <a:r>
              <a:rPr lang="en-US" altLang="en-US">
                <a:solidFill>
                  <a:srgbClr val="008000"/>
                </a:solidFill>
              </a:rPr>
              <a:t>/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endParaRPr lang="en-US" altLang="en-US"/>
          </a:p>
        </p:txBody>
      </p:sp>
      <p:grpSp>
        <p:nvGrpSpPr>
          <p:cNvPr id="13316" name="Group 4">
            <a:extLst>
              <a:ext uri="{FF2B5EF4-FFF2-40B4-BE49-F238E27FC236}">
                <a16:creationId xmlns:a16="http://schemas.microsoft.com/office/drawing/2014/main" id="{63012CF7-9B04-C82A-63EE-92662CC28FB4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429000"/>
            <a:ext cx="1828800" cy="1828800"/>
            <a:chOff x="576" y="2160"/>
            <a:chExt cx="1152" cy="1152"/>
          </a:xfrm>
        </p:grpSpPr>
        <p:grpSp>
          <p:nvGrpSpPr>
            <p:cNvPr id="13328" name="Group 5">
              <a:extLst>
                <a:ext uri="{FF2B5EF4-FFF2-40B4-BE49-F238E27FC236}">
                  <a16:creationId xmlns:a16="http://schemas.microsoft.com/office/drawing/2014/main" id="{511C7D88-6457-4190-1387-CE5E2CD64B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160"/>
              <a:ext cx="1152" cy="1152"/>
              <a:chOff x="576" y="2160"/>
              <a:chExt cx="1152" cy="1152"/>
            </a:xfrm>
          </p:grpSpPr>
          <p:sp>
            <p:nvSpPr>
              <p:cNvPr id="13332" name="Rectangle 6">
                <a:extLst>
                  <a:ext uri="{FF2B5EF4-FFF2-40B4-BE49-F238E27FC236}">
                    <a16:creationId xmlns:a16="http://schemas.microsoft.com/office/drawing/2014/main" id="{1375AC52-29F6-DB7D-6DEC-5ACACAE2F1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3" name="Rectangle 7">
                <a:extLst>
                  <a:ext uri="{FF2B5EF4-FFF2-40B4-BE49-F238E27FC236}">
                    <a16:creationId xmlns:a16="http://schemas.microsoft.com/office/drawing/2014/main" id="{6C66F1B7-9CED-9E22-0F48-F58C51528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4" name="Rectangle 8">
                <a:extLst>
                  <a:ext uri="{FF2B5EF4-FFF2-40B4-BE49-F238E27FC236}">
                    <a16:creationId xmlns:a16="http://schemas.microsoft.com/office/drawing/2014/main" id="{183444E8-50C6-C81B-1477-DE29E231CB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5" name="Rectangle 9">
                <a:extLst>
                  <a:ext uri="{FF2B5EF4-FFF2-40B4-BE49-F238E27FC236}">
                    <a16:creationId xmlns:a16="http://schemas.microsoft.com/office/drawing/2014/main" id="{5663C6FC-7034-F53B-D2E7-78FE9B925D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3024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6" name="Rectangle 10">
                <a:extLst>
                  <a:ext uri="{FF2B5EF4-FFF2-40B4-BE49-F238E27FC236}">
                    <a16:creationId xmlns:a16="http://schemas.microsoft.com/office/drawing/2014/main" id="{22505A5F-228C-5D76-2ADA-5A49A0EEEA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7" name="Rectangle 11">
                <a:extLst>
                  <a:ext uri="{FF2B5EF4-FFF2-40B4-BE49-F238E27FC236}">
                    <a16:creationId xmlns:a16="http://schemas.microsoft.com/office/drawing/2014/main" id="{4E392F5C-74F6-B7AC-11FB-E2C6A48505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8" name="Rectangle 12">
                <a:extLst>
                  <a:ext uri="{FF2B5EF4-FFF2-40B4-BE49-F238E27FC236}">
                    <a16:creationId xmlns:a16="http://schemas.microsoft.com/office/drawing/2014/main" id="{F9916DF1-B3B3-1791-D32F-EC5841BF9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39" name="Rectangle 13">
                <a:extLst>
                  <a:ext uri="{FF2B5EF4-FFF2-40B4-BE49-F238E27FC236}">
                    <a16:creationId xmlns:a16="http://schemas.microsoft.com/office/drawing/2014/main" id="{5920E2F8-DC6E-9191-BF85-782634A565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73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0" name="Rectangle 14">
                <a:extLst>
                  <a:ext uri="{FF2B5EF4-FFF2-40B4-BE49-F238E27FC236}">
                    <a16:creationId xmlns:a16="http://schemas.microsoft.com/office/drawing/2014/main" id="{A7FD1652-1D14-7997-0146-B8A6821C8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1" name="Rectangle 15">
                <a:extLst>
                  <a:ext uri="{FF2B5EF4-FFF2-40B4-BE49-F238E27FC236}">
                    <a16:creationId xmlns:a16="http://schemas.microsoft.com/office/drawing/2014/main" id="{5B70A92D-837A-1BF7-74DF-C54BB39A27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2" name="Rectangle 16">
                <a:extLst>
                  <a:ext uri="{FF2B5EF4-FFF2-40B4-BE49-F238E27FC236}">
                    <a16:creationId xmlns:a16="http://schemas.microsoft.com/office/drawing/2014/main" id="{5D4FDF05-75DE-41D4-ED36-568E950C24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3" name="Rectangle 17">
                <a:extLst>
                  <a:ext uri="{FF2B5EF4-FFF2-40B4-BE49-F238E27FC236}">
                    <a16:creationId xmlns:a16="http://schemas.microsoft.com/office/drawing/2014/main" id="{992ED9D7-9B40-57AA-51D3-C2CBE2EF55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448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4" name="Rectangle 18">
                <a:extLst>
                  <a:ext uri="{FF2B5EF4-FFF2-40B4-BE49-F238E27FC236}">
                    <a16:creationId xmlns:a16="http://schemas.microsoft.com/office/drawing/2014/main" id="{FE732ACD-E634-11B8-813C-AACBBDB72C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5" name="Rectangle 19">
                <a:extLst>
                  <a:ext uri="{FF2B5EF4-FFF2-40B4-BE49-F238E27FC236}">
                    <a16:creationId xmlns:a16="http://schemas.microsoft.com/office/drawing/2014/main" id="{F3465431-AD9B-82C7-003D-844F08694B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6" name="Rectangle 20">
                <a:extLst>
                  <a:ext uri="{FF2B5EF4-FFF2-40B4-BE49-F238E27FC236}">
                    <a16:creationId xmlns:a16="http://schemas.microsoft.com/office/drawing/2014/main" id="{4E29AFD6-AA92-8BAA-6F1E-1F5B1ADDBB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347" name="Rectangle 21">
                <a:extLst>
                  <a:ext uri="{FF2B5EF4-FFF2-40B4-BE49-F238E27FC236}">
                    <a16:creationId xmlns:a16="http://schemas.microsoft.com/office/drawing/2014/main" id="{F574F436-C088-B9E0-991C-405E25EB8D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60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329" name="Line 22">
              <a:extLst>
                <a:ext uri="{FF2B5EF4-FFF2-40B4-BE49-F238E27FC236}">
                  <a16:creationId xmlns:a16="http://schemas.microsoft.com/office/drawing/2014/main" id="{7AE687D4-0AFD-CF3A-248C-D0DA4D0F13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" y="2448"/>
              <a:ext cx="1152" cy="864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Text Box 23">
              <a:extLst>
                <a:ext uri="{FF2B5EF4-FFF2-40B4-BE49-F238E27FC236}">
                  <a16:creationId xmlns:a16="http://schemas.microsoft.com/office/drawing/2014/main" id="{D62234C6-1599-F5E3-8D5C-8A9DF01FC8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784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dirty="0">
                  <a:solidFill>
                    <a:srgbClr val="008901"/>
                  </a:solidFill>
                </a:rPr>
                <a:t>A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13331" name="Line 24">
              <a:extLst>
                <a:ext uri="{FF2B5EF4-FFF2-40B4-BE49-F238E27FC236}">
                  <a16:creationId xmlns:a16="http://schemas.microsoft.com/office/drawing/2014/main" id="{AC684E0A-B0D0-E225-9B57-AAE2C3952D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0" y="2790"/>
              <a:ext cx="144" cy="0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85" name="Text Box 25">
            <a:extLst>
              <a:ext uri="{FF2B5EF4-FFF2-40B4-BE49-F238E27FC236}">
                <a16:creationId xmlns:a16="http://schemas.microsoft.com/office/drawing/2014/main" id="{B0108C0B-323C-0A6F-727A-2DB39B646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962400"/>
            <a:ext cx="1676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dirty="0">
                <a:solidFill>
                  <a:schemeClr val="tx1"/>
                </a:solidFill>
              </a:rPr>
              <a:t>tan </a:t>
            </a:r>
            <a:r>
              <a:rPr lang="en-US" altLang="en-US" sz="2400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400" b="0" dirty="0">
                <a:solidFill>
                  <a:schemeClr val="tx1"/>
                </a:solidFill>
              </a:rPr>
              <a:t> = 3/4</a:t>
            </a:r>
          </a:p>
        </p:txBody>
      </p:sp>
      <p:grpSp>
        <p:nvGrpSpPr>
          <p:cNvPr id="4" name="Group 26">
            <a:extLst>
              <a:ext uri="{FF2B5EF4-FFF2-40B4-BE49-F238E27FC236}">
                <a16:creationId xmlns:a16="http://schemas.microsoft.com/office/drawing/2014/main" id="{9C9F4B6C-9760-8DF8-59F4-AAAA763B8C82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962400"/>
            <a:ext cx="1828800" cy="1295400"/>
            <a:chOff x="576" y="2496"/>
            <a:chExt cx="1152" cy="816"/>
          </a:xfrm>
        </p:grpSpPr>
        <p:sp>
          <p:nvSpPr>
            <p:cNvPr id="13325" name="Line 27">
              <a:extLst>
                <a:ext uri="{FF2B5EF4-FFF2-40B4-BE49-F238E27FC236}">
                  <a16:creationId xmlns:a16="http://schemas.microsoft.com/office/drawing/2014/main" id="{DF4FBE54-7024-A9E5-CCA6-D3B198582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3312"/>
              <a:ext cx="1152" cy="0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6" name="Line 28">
              <a:extLst>
                <a:ext uri="{FF2B5EF4-FFF2-40B4-BE49-F238E27FC236}">
                  <a16:creationId xmlns:a16="http://schemas.microsoft.com/office/drawing/2014/main" id="{154F5B46-1FA9-45F9-F8A6-4B269EF885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2496"/>
              <a:ext cx="0" cy="816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Rectangle 29">
              <a:extLst>
                <a:ext uri="{FF2B5EF4-FFF2-40B4-BE49-F238E27FC236}">
                  <a16:creationId xmlns:a16="http://schemas.microsoft.com/office/drawing/2014/main" id="{419FC47A-672E-60DD-8A77-45C2DD3B2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216"/>
              <a:ext cx="96" cy="96"/>
            </a:xfrm>
            <a:prstGeom prst="rect">
              <a:avLst/>
            </a:prstGeom>
            <a:noFill/>
            <a:ln w="28575">
              <a:solidFill>
                <a:srgbClr val="3519C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13319" name="Group 30">
            <a:extLst>
              <a:ext uri="{FF2B5EF4-FFF2-40B4-BE49-F238E27FC236}">
                <a16:creationId xmlns:a16="http://schemas.microsoft.com/office/drawing/2014/main" id="{866050A4-F037-D429-16B8-65380722A535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3352800"/>
            <a:ext cx="1447800" cy="365125"/>
            <a:chOff x="2208" y="2112"/>
            <a:chExt cx="912" cy="230"/>
          </a:xfrm>
        </p:grpSpPr>
        <p:sp>
          <p:nvSpPr>
            <p:cNvPr id="13323" name="Text Box 31">
              <a:extLst>
                <a:ext uri="{FF2B5EF4-FFF2-40B4-BE49-F238E27FC236}">
                  <a16:creationId xmlns:a16="http://schemas.microsoft.com/office/drawing/2014/main" id="{B843DF5E-BE28-BA69-987F-938DBD5CDC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112"/>
              <a:ext cx="9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rgbClr val="008901"/>
                  </a:solidFill>
                </a:rPr>
                <a:t>A </a:t>
              </a:r>
              <a:r>
                <a:rPr lang="en-US" altLang="en-US" sz="2400" b="0">
                  <a:solidFill>
                    <a:schemeClr val="tx1"/>
                  </a:solidFill>
                </a:rPr>
                <a:t>= (4, 3)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3324" name="Line 32">
              <a:extLst>
                <a:ext uri="{FF2B5EF4-FFF2-40B4-BE49-F238E27FC236}">
                  <a16:creationId xmlns:a16="http://schemas.microsoft.com/office/drawing/2014/main" id="{2C345AAA-0E23-C1EB-05C4-B0B51FE19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112"/>
              <a:ext cx="144" cy="1"/>
            </a:xfrm>
            <a:prstGeom prst="line">
              <a:avLst/>
            </a:prstGeom>
            <a:noFill/>
            <a:ln w="952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93" name="Text Box 33">
            <a:extLst>
              <a:ext uri="{FF2B5EF4-FFF2-40B4-BE49-F238E27FC236}">
                <a16:creationId xmlns:a16="http://schemas.microsoft.com/office/drawing/2014/main" id="{ECAD4C40-284A-D544-B7D8-7948ACDF2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435475"/>
            <a:ext cx="2057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400" b="0" dirty="0">
                <a:solidFill>
                  <a:schemeClr val="tx1"/>
                </a:solidFill>
              </a:rPr>
              <a:t> = arctan(3/4)</a:t>
            </a:r>
          </a:p>
        </p:txBody>
      </p:sp>
      <p:sp>
        <p:nvSpPr>
          <p:cNvPr id="92194" name="Text Box 34">
            <a:extLst>
              <a:ext uri="{FF2B5EF4-FFF2-40B4-BE49-F238E27FC236}">
                <a16:creationId xmlns:a16="http://schemas.microsoft.com/office/drawing/2014/main" id="{0EE17BBE-53E2-95AE-7523-999DB6490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968875"/>
            <a:ext cx="152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  <a:r>
              <a:rPr lang="en-US" altLang="en-US" sz="2400" b="0" dirty="0">
                <a:solidFill>
                  <a:schemeClr val="tx1"/>
                </a:solidFill>
              </a:rPr>
              <a:t> = 36.87°</a:t>
            </a:r>
            <a:endParaRPr lang="en-US" altLang="en-US" sz="1800" dirty="0">
              <a:solidFill>
                <a:schemeClr val="tx1"/>
              </a:solidFill>
            </a:endParaRPr>
          </a:p>
        </p:txBody>
      </p:sp>
      <p:sp>
        <p:nvSpPr>
          <p:cNvPr id="13322" name="Text Box 35">
            <a:extLst>
              <a:ext uri="{FF2B5EF4-FFF2-40B4-BE49-F238E27FC236}">
                <a16:creationId xmlns:a16="http://schemas.microsoft.com/office/drawing/2014/main" id="{AD0FBA15-B670-004F-DEC2-43924ADD1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724400"/>
            <a:ext cx="434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 i="1" dirty="0">
                <a:solidFill>
                  <a:srgbClr val="C00000"/>
                </a:solidFill>
                <a:latin typeface="Symbol" panose="05050102010706020507" pitchFamily="18" charset="2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5" grpId="0" autoUpdateAnimBg="0"/>
      <p:bldP spid="92193" grpId="0" autoUpdateAnimBg="0"/>
      <p:bldP spid="92194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3602</TotalTime>
  <Words>770</Words>
  <Application>Microsoft Office PowerPoint</Application>
  <PresentationFormat>On-screen Show (4:3)</PresentationFormat>
  <Paragraphs>180</Paragraphs>
  <Slides>26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Cambria Math</vt:lpstr>
      <vt:lpstr>Symbol</vt:lpstr>
      <vt:lpstr>Times</vt:lpstr>
      <vt:lpstr>Default Design</vt:lpstr>
      <vt:lpstr>Vectors</vt:lpstr>
      <vt:lpstr>Vectors and Scalars</vt:lpstr>
      <vt:lpstr>Represent as Arrows </vt:lpstr>
      <vt:lpstr>Represent as Components </vt:lpstr>
      <vt:lpstr>Represent as Polar Coordinates</vt:lpstr>
      <vt:lpstr>Unit Vectors</vt:lpstr>
      <vt:lpstr>Represent as Basis Combinations </vt:lpstr>
      <vt:lpstr>Cartesian to Polar</vt:lpstr>
      <vt:lpstr>Cartesian to Polar </vt:lpstr>
      <vt:lpstr>Cartesian to Polar </vt:lpstr>
      <vt:lpstr>Polar to Cartesian </vt:lpstr>
      <vt:lpstr>Vector Operations</vt:lpstr>
      <vt:lpstr>Add Vectors Graphically</vt:lpstr>
      <vt:lpstr>How to Add Vectors Graphicaly</vt:lpstr>
      <vt:lpstr>Add as Components </vt:lpstr>
      <vt:lpstr>Subtract Vectors</vt:lpstr>
      <vt:lpstr>Scalar Multiplication</vt:lpstr>
      <vt:lpstr>Scalar Multiplication</vt:lpstr>
      <vt:lpstr>Dot Product of Vectors</vt:lpstr>
      <vt:lpstr>Dot Product Geometrically</vt:lpstr>
      <vt:lpstr>Dot Product by Components</vt:lpstr>
      <vt:lpstr>Cross Product of Vectors </vt:lpstr>
      <vt:lpstr>Cross Product Magnitude</vt:lpstr>
      <vt:lpstr>Magnitude Geometrically</vt:lpstr>
      <vt:lpstr>Cross Product Direction</vt:lpstr>
      <vt:lpstr>Cross Product by Components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Vectors</dc:title>
  <dc:creator>Rich Barrans</dc:creator>
  <cp:lastModifiedBy>Richard Barrans</cp:lastModifiedBy>
  <cp:revision>241</cp:revision>
  <cp:lastPrinted>2025-01-27T19:55:03Z</cp:lastPrinted>
  <dcterms:created xsi:type="dcterms:W3CDTF">2003-08-04T19:23:16Z</dcterms:created>
  <dcterms:modified xsi:type="dcterms:W3CDTF">2025-01-27T19:55:11Z</dcterms:modified>
</cp:coreProperties>
</file>