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56" r:id="rId2"/>
    <p:sldId id="558" r:id="rId3"/>
    <p:sldId id="538" r:id="rId4"/>
    <p:sldId id="553" r:id="rId5"/>
    <p:sldId id="540" r:id="rId6"/>
    <p:sldId id="550" r:id="rId7"/>
    <p:sldId id="549" r:id="rId8"/>
    <p:sldId id="548" r:id="rId9"/>
    <p:sldId id="543" r:id="rId10"/>
    <p:sldId id="544" r:id="rId11"/>
    <p:sldId id="545" r:id="rId12"/>
    <p:sldId id="546" r:id="rId13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8"/>
    <p:restoredTop sz="90957"/>
  </p:normalViewPr>
  <p:slideViewPr>
    <p:cSldViewPr>
      <p:cViewPr varScale="1">
        <p:scale>
          <a:sx n="85" d="100"/>
          <a:sy n="85" d="100"/>
        </p:scale>
        <p:origin x="164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792" y="84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3015033A-6B20-4D48-8614-2EE58D2328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8100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L04 acceleration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CBA0AB5A-1E0D-4842-9616-A28A9E77AE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38100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9E2B0E78-75BE-8148-BBD1-B63D623A51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EA401B8E-5966-BC46-A874-1E4AC3FC7B1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E25F1B01-A1D7-AF4B-BC26-EEAEE199BD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F4EE665E-4F62-AA41-8F5E-41C3073749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PHYS 1210 L04 acceleration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82CF10CB-2EA0-004D-988B-F315255636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CFFAE7F-7D83-5743-813D-04D6269CA3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A7BE7738-82C9-3944-BB23-0A58E73483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881D6184-ACA3-4848-81BF-4442BE147E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1C3BF8F1-5459-6044-8450-1AD3567C8D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43377267-E1FC-F94B-B1B7-2155E1B08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314610-A96E-EE42-A525-D0FB1666A6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BF7A4D-7396-4E4E-B3C0-65E560055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2E9418-7BA6-2E47-B006-5BB6A1044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02395-43D6-914A-BF12-F9A47F1A7B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92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DE6E77-C323-B842-B946-FAB3F905B3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D6BD11-CD81-5F44-91DA-C2D1EC05D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4CA6D1-F8BE-9C4B-A5E5-57FD00F399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7131C-2032-3446-A995-1B32CD4B7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23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AFB487-1FE2-A742-BB4C-5357E6B65F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A236A9-4460-FB4D-978F-DDE59754FB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BC6F2F-A389-8447-A5CB-7151D4146B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298BF-6F57-FC48-AEF4-F894F5A65C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0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7D5314-455D-854D-8CFE-6AFA5291C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52267C-6777-C947-8C5D-C680EAB73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526E2E-4482-BA40-BC63-51840C5902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2731B-D727-9542-B3DB-C54E4855A2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72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AFD50F-E57A-3F44-97D8-E6C645AD1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0A0B54-5053-AD48-A6CA-3D3E76B809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397A97-F879-A742-8FB3-E5EDDB643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9AD51-4B33-3040-8A13-8FDDBC72D1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28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7E2339-BF3F-1F49-99B9-774CC3AFD3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C3454B-2BF0-4142-9B25-F8D84A0C1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EA344-6442-C54E-8BB1-AE13DFABDB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C39D1-7593-2E4F-B569-8C79904C28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25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07FDF6-2922-0B42-AC40-D383DAB46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4935724-D35D-A24D-B6A9-224445C0F3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4A179CD-EA32-7144-9E98-2DD762324E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17A68-0168-3242-8EB0-15DC12DF72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42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C4DFD9-EBF3-0C46-B6AC-16C842AB0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4AA930-5EBB-A347-B7B1-E43FFC470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6A0364-98F5-F04F-AEE8-F6BF1EEF4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F4700-BC4C-3F47-A6B4-949829DC7A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11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3430E4-F2C6-2847-A2ED-155532E2F2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D103FE-E4DD-1649-8614-7791D8994C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E3B7CC5-7A06-FD4A-814E-08B1CEED1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C905C-6077-AD46-A181-38079F6B7A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84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16A0C8-2EAE-CE49-814E-4673C82820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A25491-811C-484F-B242-4B53452FC4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5B6330-E316-A042-A664-EE1C7370CC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1CE2D-AA39-3444-A3BD-E3E2E24C1D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95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99BAFE-6636-3643-A413-B3A9247524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4CF584-365D-FC40-8F8D-CCE1BE838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391DCE-2E5D-7844-A5E6-467DC0866E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0D5A1-466E-6E43-B690-9199F491B0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57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D5BDAE-A1F5-FF4F-AAAD-BF9F16CB6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B8A8FA-E338-AA4A-B4BD-88C1113759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648617-BE61-5F44-AE25-81023E285C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9AEAA17-7D80-CB47-9853-4A3E479884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CEC63C-2A45-4342-9D71-9BBD113939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BC02F669-650E-5E44-AFA6-CD468DC70F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01E2487B-B0EB-AE4D-A8D6-989A795995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Constant Acceleration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12EBED5B-7C04-C348-81E5-14AEAA22493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315200" cy="990600"/>
          </a:xfrm>
        </p:spPr>
        <p:txBody>
          <a:bodyPr/>
          <a:lstStyle/>
          <a:p>
            <a:r>
              <a:rPr lang="en-US" altLang="en-US"/>
              <a:t>Along a straight line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842F49A1-4C94-9E4E-85BA-B481877DD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181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§2.4–2.6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DF0A08A4-ED6C-F149-A49B-076F6F6EB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 2.85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DF17AE32-2997-9C44-B66D-42ECEED3F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/>
              <a:t>A juggler performs in a room where the ceiling is 3.0 m above the height of her hands.  She throws the ball upwards so that it just reaches the ceiling.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C25A9A6F-2B34-634C-BB23-EEC12CC84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8229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990600" indent="-53340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752600" indent="-3810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209800" indent="-3810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Times" pitchFamily="2" charset="0"/>
              <a:buAutoNum type="alphaLcParenR"/>
            </a:pPr>
            <a:r>
              <a:rPr lang="en-US" altLang="en-US" sz="2400" b="0" dirty="0"/>
              <a:t>What is the initial velocity of the ball?</a:t>
            </a:r>
          </a:p>
          <a:p>
            <a:pPr>
              <a:buFont typeface="Times" pitchFamily="2" charset="0"/>
              <a:buAutoNum type="alphaLcParenR"/>
            </a:pPr>
            <a:r>
              <a:rPr lang="en-US" altLang="en-US" sz="2400" b="0" dirty="0"/>
              <a:t>What time is required to reach the ceiling?</a:t>
            </a:r>
          </a:p>
          <a:p>
            <a:pPr>
              <a:buFont typeface="Times" pitchFamily="2" charset="0"/>
              <a:buAutoNum type="alphaLcParenR"/>
            </a:pPr>
            <a:r>
              <a:rPr lang="en-US" altLang="en-US" sz="2400" b="0" dirty="0"/>
              <a:t>At the instant the first ball is at the ceiling, she throws a second ball with 2/3 the initial velocity of the first.  How much time later do the two balls pass each other?</a:t>
            </a:r>
          </a:p>
          <a:p>
            <a:pPr>
              <a:buFont typeface="Times" pitchFamily="2" charset="0"/>
              <a:buAutoNum type="alphaLcParenR"/>
            </a:pPr>
            <a:r>
              <a:rPr lang="en-US" altLang="en-US" sz="2400" b="0" dirty="0"/>
              <a:t>At what height above the juggler’s hands do the balls pass?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5E6B8139-E2D4-BE4D-A2C0-1A9219685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 2.1001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DE67A9AA-E4D4-9A48-B9AE-059EB7189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553200" cy="1371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/>
              <a:t>You launch a water balloon vertically from the top of a tall building as shown.  Neglect air resistance.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ABA96D04-7E8C-7946-B6CC-C5E7734E7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6629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39725" indent="-339725">
              <a:spcBef>
                <a:spcPct val="20000"/>
              </a:spcBef>
              <a:buChar char="•"/>
              <a:tabLst>
                <a:tab pos="1833563" algn="l"/>
                <a:tab pos="3089275" algn="l"/>
                <a:tab pos="4740275" algn="l"/>
              </a:tabLst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511175" indent="7938">
              <a:spcBef>
                <a:spcPct val="20000"/>
              </a:spcBef>
              <a:buChar char="–"/>
              <a:tabLst>
                <a:tab pos="1833563" algn="l"/>
                <a:tab pos="3089275" algn="l"/>
                <a:tab pos="4740275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171950" indent="-457200">
              <a:spcBef>
                <a:spcPct val="20000"/>
              </a:spcBef>
              <a:buChar char="•"/>
              <a:tabLst>
                <a:tab pos="1833563" algn="l"/>
                <a:tab pos="3089275" algn="l"/>
                <a:tab pos="4740275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4667250" indent="-381000">
              <a:spcBef>
                <a:spcPct val="20000"/>
              </a:spcBef>
              <a:buChar char="–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5162550" indent="-381000">
              <a:spcBef>
                <a:spcPct val="20000"/>
              </a:spcBef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5619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6076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6534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6991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Times" pitchFamily="2" charset="0"/>
              <a:buAutoNum type="arabicPeriod"/>
            </a:pPr>
            <a:r>
              <a:rPr lang="en-US" altLang="en-US" sz="2000" b="0"/>
              <a:t>The speed of the balloon at </a:t>
            </a:r>
            <a:r>
              <a:rPr lang="en-US" altLang="en-US" sz="2000" b="0">
                <a:solidFill>
                  <a:srgbClr val="FF1A00"/>
                </a:solidFill>
              </a:rPr>
              <a:t>B</a:t>
            </a:r>
            <a:r>
              <a:rPr lang="en-US" altLang="en-US" sz="2000" b="0"/>
              <a:t> compared to </a:t>
            </a:r>
            <a:r>
              <a:rPr lang="en-US" altLang="en-US" sz="2000" b="0">
                <a:solidFill>
                  <a:srgbClr val="FF1A00"/>
                </a:solidFill>
              </a:rPr>
              <a:t>D</a:t>
            </a:r>
            <a:r>
              <a:rPr lang="en-US" altLang="en-US" sz="2000" b="0"/>
              <a:t> is</a:t>
            </a:r>
          </a:p>
          <a:p>
            <a:pPr lvl="1">
              <a:buFont typeface="Times" pitchFamily="2" charset="0"/>
              <a:buNone/>
            </a:pPr>
            <a:r>
              <a:rPr lang="en-US" altLang="en-US" sz="2000" b="0">
                <a:solidFill>
                  <a:schemeClr val="accent2"/>
                </a:solidFill>
              </a:rPr>
              <a:t>A</a:t>
            </a:r>
            <a:r>
              <a:rPr lang="en-US" altLang="en-US" sz="2000" b="0"/>
              <a:t>. Higher	</a:t>
            </a:r>
            <a:r>
              <a:rPr lang="en-US" altLang="en-US" sz="2000" b="0">
                <a:solidFill>
                  <a:schemeClr val="accent2"/>
                </a:solidFill>
              </a:rPr>
              <a:t>B</a:t>
            </a:r>
            <a:r>
              <a:rPr lang="en-US" altLang="en-US" sz="2000" b="0"/>
              <a:t>. Lower	</a:t>
            </a:r>
            <a:r>
              <a:rPr lang="en-US" altLang="en-US" sz="2000" b="0">
                <a:solidFill>
                  <a:schemeClr val="accent2"/>
                </a:solidFill>
              </a:rPr>
              <a:t>C</a:t>
            </a:r>
            <a:r>
              <a:rPr lang="en-US" altLang="en-US" sz="2000" b="0"/>
              <a:t>. The same	</a:t>
            </a:r>
            <a:r>
              <a:rPr lang="en-US" altLang="en-US" sz="2000" b="0">
                <a:solidFill>
                  <a:schemeClr val="accent2"/>
                </a:solidFill>
              </a:rPr>
              <a:t>D</a:t>
            </a:r>
            <a:r>
              <a:rPr lang="en-US" altLang="en-US" sz="2000" b="0"/>
              <a:t>. Cannot tell</a:t>
            </a:r>
          </a:p>
          <a:p>
            <a:pPr>
              <a:buFont typeface="Times" pitchFamily="2" charset="0"/>
              <a:buAutoNum type="arabicPeriod"/>
            </a:pPr>
            <a:r>
              <a:rPr lang="en-US" altLang="en-US" sz="2000" b="0"/>
              <a:t>The speed of the balloon at </a:t>
            </a:r>
            <a:r>
              <a:rPr lang="en-US" altLang="en-US" sz="2000" b="0">
                <a:solidFill>
                  <a:srgbClr val="FF1A00"/>
                </a:solidFill>
              </a:rPr>
              <a:t>A</a:t>
            </a:r>
            <a:r>
              <a:rPr lang="en-US" altLang="en-US" sz="2000" b="0"/>
              <a:t> compared to </a:t>
            </a:r>
            <a:r>
              <a:rPr lang="en-US" altLang="en-US" sz="2000" b="0">
                <a:solidFill>
                  <a:srgbClr val="FF1A00"/>
                </a:solidFill>
              </a:rPr>
              <a:t>E</a:t>
            </a:r>
            <a:r>
              <a:rPr lang="en-US" altLang="en-US" sz="2000" b="0"/>
              <a:t> is</a:t>
            </a:r>
          </a:p>
          <a:p>
            <a:pPr lvl="1">
              <a:buFont typeface="Times" pitchFamily="2" charset="0"/>
              <a:buNone/>
            </a:pPr>
            <a:r>
              <a:rPr lang="en-US" altLang="en-US" sz="2000" b="0">
                <a:solidFill>
                  <a:schemeClr val="accent2"/>
                </a:solidFill>
              </a:rPr>
              <a:t>A</a:t>
            </a:r>
            <a:r>
              <a:rPr lang="en-US" altLang="en-US" sz="2000" b="0"/>
              <a:t>. Higher	</a:t>
            </a:r>
            <a:r>
              <a:rPr lang="en-US" altLang="en-US" sz="2000" b="0">
                <a:solidFill>
                  <a:schemeClr val="accent2"/>
                </a:solidFill>
              </a:rPr>
              <a:t>B</a:t>
            </a:r>
            <a:r>
              <a:rPr lang="en-US" altLang="en-US" sz="2000" b="0"/>
              <a:t>. Lower	</a:t>
            </a:r>
            <a:r>
              <a:rPr lang="en-US" altLang="en-US" sz="2000" b="0">
                <a:solidFill>
                  <a:schemeClr val="accent2"/>
                </a:solidFill>
              </a:rPr>
              <a:t>C</a:t>
            </a:r>
            <a:r>
              <a:rPr lang="en-US" altLang="en-US" sz="2000" b="0"/>
              <a:t>. The same	</a:t>
            </a:r>
            <a:r>
              <a:rPr lang="en-US" altLang="en-US" sz="2000" b="0">
                <a:solidFill>
                  <a:schemeClr val="accent2"/>
                </a:solidFill>
              </a:rPr>
              <a:t>D</a:t>
            </a:r>
            <a:r>
              <a:rPr lang="en-US" altLang="en-US" sz="2000" b="0"/>
              <a:t>. Cannot tell</a:t>
            </a:r>
          </a:p>
          <a:p>
            <a:pPr>
              <a:buFont typeface="Times" pitchFamily="2" charset="0"/>
              <a:buAutoNum type="arabicPeriod"/>
            </a:pPr>
            <a:r>
              <a:rPr lang="en-US" altLang="en-US" sz="2000" b="0"/>
              <a:t>The speed of the balloon at </a:t>
            </a:r>
            <a:r>
              <a:rPr lang="en-US" altLang="en-US" sz="2000" b="0">
                <a:solidFill>
                  <a:srgbClr val="FF1A00"/>
                </a:solidFill>
              </a:rPr>
              <a:t>F</a:t>
            </a:r>
            <a:r>
              <a:rPr lang="en-US" altLang="en-US" sz="2000" b="0"/>
              <a:t> compared to </a:t>
            </a:r>
            <a:r>
              <a:rPr lang="en-US" altLang="en-US" sz="2000" b="0">
                <a:solidFill>
                  <a:srgbClr val="FF1A00"/>
                </a:solidFill>
              </a:rPr>
              <a:t>A</a:t>
            </a:r>
            <a:r>
              <a:rPr lang="en-US" altLang="en-US" sz="2000" b="0"/>
              <a:t> is</a:t>
            </a:r>
          </a:p>
          <a:p>
            <a:pPr lvl="1">
              <a:buFont typeface="Times" pitchFamily="2" charset="0"/>
              <a:buNone/>
            </a:pPr>
            <a:r>
              <a:rPr lang="en-US" altLang="en-US" sz="2000" b="0">
                <a:solidFill>
                  <a:schemeClr val="accent2"/>
                </a:solidFill>
              </a:rPr>
              <a:t>A</a:t>
            </a:r>
            <a:r>
              <a:rPr lang="en-US" altLang="en-US" sz="2000" b="0"/>
              <a:t>. Higher	</a:t>
            </a:r>
            <a:r>
              <a:rPr lang="en-US" altLang="en-US" sz="2000" b="0">
                <a:solidFill>
                  <a:schemeClr val="accent2"/>
                </a:solidFill>
              </a:rPr>
              <a:t>B</a:t>
            </a:r>
            <a:r>
              <a:rPr lang="en-US" altLang="en-US" sz="2000" b="0"/>
              <a:t>. Lower	</a:t>
            </a:r>
            <a:r>
              <a:rPr lang="en-US" altLang="en-US" sz="2000" b="0">
                <a:solidFill>
                  <a:schemeClr val="accent2"/>
                </a:solidFill>
              </a:rPr>
              <a:t>C</a:t>
            </a:r>
            <a:r>
              <a:rPr lang="en-US" altLang="en-US" sz="2000" b="0"/>
              <a:t>. The same	</a:t>
            </a:r>
            <a:r>
              <a:rPr lang="en-US" altLang="en-US" sz="2000" b="0">
                <a:solidFill>
                  <a:schemeClr val="accent2"/>
                </a:solidFill>
              </a:rPr>
              <a:t>D</a:t>
            </a:r>
            <a:r>
              <a:rPr lang="en-US" altLang="en-US" sz="2000" b="0"/>
              <a:t>. Cannot tell</a:t>
            </a:r>
            <a:endParaRPr lang="en-US" altLang="en-US" sz="1800" b="0"/>
          </a:p>
          <a:p>
            <a:pPr>
              <a:buFont typeface="Times" pitchFamily="2" charset="0"/>
              <a:buAutoNum type="arabicPeriod"/>
            </a:pPr>
            <a:r>
              <a:rPr lang="en-US" altLang="en-US" sz="2000" b="0"/>
              <a:t>The time required to travel </a:t>
            </a:r>
            <a:r>
              <a:rPr lang="en-US" altLang="en-US" sz="2000" b="0">
                <a:solidFill>
                  <a:srgbClr val="FF1A00"/>
                </a:solidFill>
              </a:rPr>
              <a:t>A</a:t>
            </a:r>
            <a:r>
              <a:rPr lang="en-US" altLang="en-US" sz="2000" b="0">
                <a:sym typeface="Symbol" pitchFamily="2" charset="2"/>
              </a:rPr>
              <a:t></a:t>
            </a:r>
            <a:r>
              <a:rPr lang="en-US" altLang="en-US" sz="2000" b="0">
                <a:solidFill>
                  <a:srgbClr val="FF1A00"/>
                </a:solidFill>
                <a:sym typeface="Symbol" pitchFamily="2" charset="2"/>
              </a:rPr>
              <a:t>C</a:t>
            </a:r>
            <a:r>
              <a:rPr lang="en-US" altLang="en-US" sz="2000" b="0">
                <a:sym typeface="Symbol" pitchFamily="2" charset="2"/>
              </a:rPr>
              <a:t> compared to travel </a:t>
            </a:r>
            <a:r>
              <a:rPr lang="en-US" altLang="en-US" sz="2000" b="0">
                <a:solidFill>
                  <a:srgbClr val="FF1A00"/>
                </a:solidFill>
                <a:sym typeface="Symbol" pitchFamily="2" charset="2"/>
              </a:rPr>
              <a:t>C</a:t>
            </a:r>
            <a:r>
              <a:rPr lang="en-US" altLang="en-US" sz="2000" b="0">
                <a:sym typeface="Symbol" pitchFamily="2" charset="2"/>
              </a:rPr>
              <a:t></a:t>
            </a:r>
            <a:r>
              <a:rPr lang="en-US" altLang="en-US" sz="2000" b="0">
                <a:solidFill>
                  <a:srgbClr val="FF1A00"/>
                </a:solidFill>
                <a:sym typeface="Symbol" pitchFamily="2" charset="2"/>
              </a:rPr>
              <a:t>E</a:t>
            </a:r>
            <a:r>
              <a:rPr lang="en-US" altLang="en-US" sz="2000" b="0">
                <a:sym typeface="Symbol" pitchFamily="2" charset="2"/>
              </a:rPr>
              <a:t> is</a:t>
            </a:r>
          </a:p>
          <a:p>
            <a:pPr lvl="1">
              <a:buFont typeface="Times" pitchFamily="2" charset="0"/>
              <a:buNone/>
            </a:pPr>
            <a:r>
              <a:rPr lang="en-US" altLang="en-US" sz="2000" b="0">
                <a:solidFill>
                  <a:schemeClr val="accent2"/>
                </a:solidFill>
              </a:rPr>
              <a:t>A</a:t>
            </a:r>
            <a:r>
              <a:rPr lang="en-US" altLang="en-US" sz="2000" b="0"/>
              <a:t>. Longer	</a:t>
            </a:r>
            <a:r>
              <a:rPr lang="en-US" altLang="en-US" sz="2000" b="0">
                <a:solidFill>
                  <a:schemeClr val="accent2"/>
                </a:solidFill>
              </a:rPr>
              <a:t>B</a:t>
            </a:r>
            <a:r>
              <a:rPr lang="en-US" altLang="en-US" sz="2000" b="0"/>
              <a:t>. Shorter	</a:t>
            </a:r>
            <a:r>
              <a:rPr lang="en-US" altLang="en-US" sz="2000" b="0">
                <a:solidFill>
                  <a:schemeClr val="accent2"/>
                </a:solidFill>
              </a:rPr>
              <a:t>C</a:t>
            </a:r>
            <a:r>
              <a:rPr lang="en-US" altLang="en-US" sz="2000" b="0"/>
              <a:t>. The same	</a:t>
            </a:r>
            <a:r>
              <a:rPr lang="en-US" altLang="en-US" sz="2000" b="0">
                <a:solidFill>
                  <a:schemeClr val="accent2"/>
                </a:solidFill>
              </a:rPr>
              <a:t>D</a:t>
            </a:r>
            <a:r>
              <a:rPr lang="en-US" altLang="en-US" sz="2000" b="0"/>
              <a:t>. Cannot tell</a:t>
            </a:r>
            <a:endParaRPr lang="en-US" altLang="en-US" sz="1800" b="0"/>
          </a:p>
        </p:txBody>
      </p:sp>
      <p:sp>
        <p:nvSpPr>
          <p:cNvPr id="23556" name="Rectangle 5" descr="Horizontal brick">
            <a:extLst>
              <a:ext uri="{FF2B5EF4-FFF2-40B4-BE49-F238E27FC236}">
                <a16:creationId xmlns:a16="http://schemas.microsoft.com/office/drawing/2014/main" id="{0196812A-EBE6-4742-B3C4-6DABC4541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971800"/>
            <a:ext cx="1143000" cy="33528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60447" name="Group 31">
            <a:extLst>
              <a:ext uri="{FF2B5EF4-FFF2-40B4-BE49-F238E27FC236}">
                <a16:creationId xmlns:a16="http://schemas.microsoft.com/office/drawing/2014/main" id="{C025F318-47DD-8449-AF58-8B39A3156347}"/>
              </a:ext>
            </a:extLst>
          </p:cNvPr>
          <p:cNvGrpSpPr>
            <a:grpSpLocks/>
          </p:cNvGrpSpPr>
          <p:nvPr/>
        </p:nvGrpSpPr>
        <p:grpSpPr bwMode="auto">
          <a:xfrm>
            <a:off x="8274050" y="2057400"/>
            <a:ext cx="717550" cy="4254500"/>
            <a:chOff x="5212" y="1296"/>
            <a:chExt cx="452" cy="2680"/>
          </a:xfrm>
        </p:grpSpPr>
        <p:sp>
          <p:nvSpPr>
            <p:cNvPr id="23569" name="Freeform 21">
              <a:extLst>
                <a:ext uri="{FF2B5EF4-FFF2-40B4-BE49-F238E27FC236}">
                  <a16:creationId xmlns:a16="http://schemas.microsoft.com/office/drawing/2014/main" id="{E8FEB2BB-F477-9A48-A3D6-C63426E46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2" y="1296"/>
              <a:ext cx="208" cy="2680"/>
            </a:xfrm>
            <a:custGeom>
              <a:avLst/>
              <a:gdLst>
                <a:gd name="T0" fmla="*/ 0 w 208"/>
                <a:gd name="T1" fmla="*/ 0 h 2680"/>
                <a:gd name="T2" fmla="*/ 184 w 208"/>
                <a:gd name="T3" fmla="*/ 331 h 2680"/>
                <a:gd name="T4" fmla="*/ 187 w 208"/>
                <a:gd name="T5" fmla="*/ 563 h 2680"/>
                <a:gd name="T6" fmla="*/ 208 w 208"/>
                <a:gd name="T7" fmla="*/ 2680 h 26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2680">
                  <a:moveTo>
                    <a:pt x="0" y="0"/>
                  </a:moveTo>
                  <a:cubicBezTo>
                    <a:pt x="95" y="3"/>
                    <a:pt x="184" y="171"/>
                    <a:pt x="184" y="331"/>
                  </a:cubicBezTo>
                  <a:cubicBezTo>
                    <a:pt x="184" y="491"/>
                    <a:pt x="187" y="486"/>
                    <a:pt x="187" y="563"/>
                  </a:cubicBezTo>
                  <a:cubicBezTo>
                    <a:pt x="187" y="640"/>
                    <a:pt x="201" y="2239"/>
                    <a:pt x="208" y="268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70" name="Group 25">
              <a:extLst>
                <a:ext uri="{FF2B5EF4-FFF2-40B4-BE49-F238E27FC236}">
                  <a16:creationId xmlns:a16="http://schemas.microsoft.com/office/drawing/2014/main" id="{B53EB51F-CC85-274F-9C83-1A7156B52D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44" y="1440"/>
              <a:ext cx="320" cy="231"/>
              <a:chOff x="5344" y="1440"/>
              <a:chExt cx="320" cy="231"/>
            </a:xfrm>
          </p:grpSpPr>
          <p:sp>
            <p:nvSpPr>
              <p:cNvPr id="23577" name="Oval 9">
                <a:extLst>
                  <a:ext uri="{FF2B5EF4-FFF2-40B4-BE49-F238E27FC236}">
                    <a16:creationId xmlns:a16="http://schemas.microsoft.com/office/drawing/2014/main" id="{6729C32A-75CA-2844-9CF8-5C9F67184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4" y="1534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78" name="Text Box 17">
                <a:extLst>
                  <a:ext uri="{FF2B5EF4-FFF2-40B4-BE49-F238E27FC236}">
                    <a16:creationId xmlns:a16="http://schemas.microsoft.com/office/drawing/2014/main" id="{A69F2A43-28DB-5843-A0CA-9827A6B783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44" y="1440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D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  <p:grpSp>
          <p:nvGrpSpPr>
            <p:cNvPr id="23571" name="Group 28">
              <a:extLst>
                <a:ext uri="{FF2B5EF4-FFF2-40B4-BE49-F238E27FC236}">
                  <a16:creationId xmlns:a16="http://schemas.microsoft.com/office/drawing/2014/main" id="{9EC5E43D-07A5-CE48-89B0-FA12AB9E83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7" y="1680"/>
              <a:ext cx="307" cy="231"/>
              <a:chOff x="5357" y="1680"/>
              <a:chExt cx="307" cy="231"/>
            </a:xfrm>
          </p:grpSpPr>
          <p:sp>
            <p:nvSpPr>
              <p:cNvPr id="23575" name="Oval 10">
                <a:extLst>
                  <a:ext uri="{FF2B5EF4-FFF2-40B4-BE49-F238E27FC236}">
                    <a16:creationId xmlns:a16="http://schemas.microsoft.com/office/drawing/2014/main" id="{DBC649CF-EAA8-1B4F-AE86-C19703AA0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7" y="1778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76" name="Text Box 18">
                <a:extLst>
                  <a:ext uri="{FF2B5EF4-FFF2-40B4-BE49-F238E27FC236}">
                    <a16:creationId xmlns:a16="http://schemas.microsoft.com/office/drawing/2014/main" id="{CFD3A3C1-4F6C-B241-8DEF-B117873602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52" y="1680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E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  <p:grpSp>
          <p:nvGrpSpPr>
            <p:cNvPr id="23572" name="Group 29">
              <a:extLst>
                <a:ext uri="{FF2B5EF4-FFF2-40B4-BE49-F238E27FC236}">
                  <a16:creationId xmlns:a16="http://schemas.microsoft.com/office/drawing/2014/main" id="{30A6DCD6-31E4-444F-8B70-B7252B0DE3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6" y="3705"/>
              <a:ext cx="288" cy="231"/>
              <a:chOff x="5376" y="3705"/>
              <a:chExt cx="288" cy="231"/>
            </a:xfrm>
          </p:grpSpPr>
          <p:sp>
            <p:nvSpPr>
              <p:cNvPr id="23573" name="Oval 12">
                <a:extLst>
                  <a:ext uri="{FF2B5EF4-FFF2-40B4-BE49-F238E27FC236}">
                    <a16:creationId xmlns:a16="http://schemas.microsoft.com/office/drawing/2014/main" id="{8D1B00E7-254B-B146-83FD-419AD4E66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6" y="3792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74" name="Text Box 19">
                <a:extLst>
                  <a:ext uri="{FF2B5EF4-FFF2-40B4-BE49-F238E27FC236}">
                    <a16:creationId xmlns:a16="http://schemas.microsoft.com/office/drawing/2014/main" id="{DA75E297-2EE5-1042-A5D7-5CE1DE7506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60" y="3705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F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</p:grpSp>
      <p:grpSp>
        <p:nvGrpSpPr>
          <p:cNvPr id="60446" name="Group 30">
            <a:extLst>
              <a:ext uri="{FF2B5EF4-FFF2-40B4-BE49-F238E27FC236}">
                <a16:creationId xmlns:a16="http://schemas.microsoft.com/office/drawing/2014/main" id="{08A318EA-01A1-F443-A7FB-EE7AD93E54AF}"/>
              </a:ext>
            </a:extLst>
          </p:cNvPr>
          <p:cNvGrpSpPr>
            <a:grpSpLocks/>
          </p:cNvGrpSpPr>
          <p:nvPr/>
        </p:nvGrpSpPr>
        <p:grpSpPr bwMode="auto">
          <a:xfrm>
            <a:off x="7588250" y="1676400"/>
            <a:ext cx="869950" cy="1357313"/>
            <a:chOff x="4780" y="1056"/>
            <a:chExt cx="548" cy="855"/>
          </a:xfrm>
        </p:grpSpPr>
        <p:sp>
          <p:nvSpPr>
            <p:cNvPr id="23559" name="Freeform 20">
              <a:extLst>
                <a:ext uri="{FF2B5EF4-FFF2-40B4-BE49-F238E27FC236}">
                  <a16:creationId xmlns:a16="http://schemas.microsoft.com/office/drawing/2014/main" id="{67E89CB3-7D3F-1D48-ACFC-F98313239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" y="1296"/>
              <a:ext cx="177" cy="565"/>
            </a:xfrm>
            <a:custGeom>
              <a:avLst/>
              <a:gdLst>
                <a:gd name="T0" fmla="*/ 5 w 177"/>
                <a:gd name="T1" fmla="*/ 565 h 565"/>
                <a:gd name="T2" fmla="*/ 1 w 177"/>
                <a:gd name="T3" fmla="*/ 328 h 565"/>
                <a:gd name="T4" fmla="*/ 177 w 177"/>
                <a:gd name="T5" fmla="*/ 0 h 56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7" h="565">
                  <a:moveTo>
                    <a:pt x="5" y="565"/>
                  </a:moveTo>
                  <a:cubicBezTo>
                    <a:pt x="1" y="477"/>
                    <a:pt x="2" y="501"/>
                    <a:pt x="1" y="328"/>
                  </a:cubicBezTo>
                  <a:cubicBezTo>
                    <a:pt x="0" y="155"/>
                    <a:pt x="96" y="3"/>
                    <a:pt x="177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60" name="Group 22">
              <a:extLst>
                <a:ext uri="{FF2B5EF4-FFF2-40B4-BE49-F238E27FC236}">
                  <a16:creationId xmlns:a16="http://schemas.microsoft.com/office/drawing/2014/main" id="{F2805DA4-0AF8-6B43-85C3-3B6790290A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0" y="1680"/>
              <a:ext cx="308" cy="231"/>
              <a:chOff x="4780" y="1680"/>
              <a:chExt cx="308" cy="231"/>
            </a:xfrm>
          </p:grpSpPr>
          <p:sp>
            <p:nvSpPr>
              <p:cNvPr id="23567" name="Oval 7">
                <a:extLst>
                  <a:ext uri="{FF2B5EF4-FFF2-40B4-BE49-F238E27FC236}">
                    <a16:creationId xmlns:a16="http://schemas.microsoft.com/office/drawing/2014/main" id="{ECEB4C31-CF05-9A4B-AC6B-5C6A6D3C36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777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68" name="Text Box 14">
                <a:extLst>
                  <a:ext uri="{FF2B5EF4-FFF2-40B4-BE49-F238E27FC236}">
                    <a16:creationId xmlns:a16="http://schemas.microsoft.com/office/drawing/2014/main" id="{E0679D84-5975-4B48-BB1D-29C44588D1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0" y="1680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A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  <p:grpSp>
          <p:nvGrpSpPr>
            <p:cNvPr id="23561" name="Group 23">
              <a:extLst>
                <a:ext uri="{FF2B5EF4-FFF2-40B4-BE49-F238E27FC236}">
                  <a16:creationId xmlns:a16="http://schemas.microsoft.com/office/drawing/2014/main" id="{8E1BF576-EF37-2747-AB3C-388AEEAA59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0" y="1440"/>
              <a:ext cx="308" cy="231"/>
              <a:chOff x="4780" y="1440"/>
              <a:chExt cx="308" cy="231"/>
            </a:xfrm>
          </p:grpSpPr>
          <p:sp>
            <p:nvSpPr>
              <p:cNvPr id="23565" name="Oval 8">
                <a:extLst>
                  <a:ext uri="{FF2B5EF4-FFF2-40B4-BE49-F238E27FC236}">
                    <a16:creationId xmlns:a16="http://schemas.microsoft.com/office/drawing/2014/main" id="{026BB4B2-8699-8740-AD7F-A45485BFAC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535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66" name="Text Box 15">
                <a:extLst>
                  <a:ext uri="{FF2B5EF4-FFF2-40B4-BE49-F238E27FC236}">
                    <a16:creationId xmlns:a16="http://schemas.microsoft.com/office/drawing/2014/main" id="{2C249D91-019F-794D-978B-869D12C817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0" y="1440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B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  <p:grpSp>
          <p:nvGrpSpPr>
            <p:cNvPr id="23562" name="Group 24">
              <a:extLst>
                <a:ext uri="{FF2B5EF4-FFF2-40B4-BE49-F238E27FC236}">
                  <a16:creationId xmlns:a16="http://schemas.microsoft.com/office/drawing/2014/main" id="{E7EB3403-5FFB-2D48-B17B-0BCDA5AEAF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08" y="1056"/>
              <a:ext cx="220" cy="306"/>
              <a:chOff x="5108" y="1056"/>
              <a:chExt cx="220" cy="306"/>
            </a:xfrm>
          </p:grpSpPr>
          <p:sp>
            <p:nvSpPr>
              <p:cNvPr id="23563" name="Oval 11">
                <a:extLst>
                  <a:ext uri="{FF2B5EF4-FFF2-40B4-BE49-F238E27FC236}">
                    <a16:creationId xmlns:a16="http://schemas.microsoft.com/office/drawing/2014/main" id="{991F3E47-0E9B-4D49-AA86-4DDD575111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68" y="1266"/>
                <a:ext cx="96" cy="96"/>
              </a:xfrm>
              <a:prstGeom prst="ellipse">
                <a:avLst/>
              </a:prstGeom>
              <a:solidFill>
                <a:srgbClr val="FF1A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64" name="Text Box 16">
                <a:extLst>
                  <a:ext uri="{FF2B5EF4-FFF2-40B4-BE49-F238E27FC236}">
                    <a16:creationId xmlns:a16="http://schemas.microsoft.com/office/drawing/2014/main" id="{37D7D7A6-9B59-494F-B553-0323FE058A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8" y="1056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FF1A00"/>
                    </a:solidFill>
                  </a:rPr>
                  <a:t>C</a:t>
                </a:r>
                <a:endParaRPr lang="en-US" altLang="en-US" sz="1800">
                  <a:solidFill>
                    <a:srgbClr val="FF1A00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819BA055-2E7F-DC44-81A1-CB8D62CB59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 2.1001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0781554F-9F44-EE40-AC95-BBB687C70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477000" cy="1371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/>
              <a:t>You launch a water balloon vertically from the top of a tall building as shown.  Neglect air resistance.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C14F2C8F-2A65-C24E-BB76-8DDC749F2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6629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tabLst>
                <a:tab pos="1833563" algn="l"/>
                <a:tab pos="3089275" algn="l"/>
                <a:tab pos="4740275" algn="l"/>
              </a:tabLst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573088" indent="7938">
              <a:spcBef>
                <a:spcPct val="20000"/>
              </a:spcBef>
              <a:buChar char="–"/>
              <a:tabLst>
                <a:tab pos="1833563" algn="l"/>
                <a:tab pos="3089275" algn="l"/>
                <a:tab pos="4740275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171950" indent="-457200">
              <a:spcBef>
                <a:spcPct val="20000"/>
              </a:spcBef>
              <a:buChar char="•"/>
              <a:tabLst>
                <a:tab pos="1833563" algn="l"/>
                <a:tab pos="3089275" algn="l"/>
                <a:tab pos="4740275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4667250" indent="-381000">
              <a:spcBef>
                <a:spcPct val="20000"/>
              </a:spcBef>
              <a:buChar char="–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5162550" indent="-381000">
              <a:spcBef>
                <a:spcPct val="20000"/>
              </a:spcBef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56197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60769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65341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699135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33563" algn="l"/>
                <a:tab pos="3089275" algn="l"/>
                <a:tab pos="47402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Times" pitchFamily="2" charset="0"/>
              <a:buAutoNum type="arabicPeriod" startAt="6"/>
            </a:pPr>
            <a:r>
              <a:rPr lang="en-US" altLang="en-US" sz="2400" b="0"/>
              <a:t>Find the initial velocity of the balloon.</a:t>
            </a:r>
          </a:p>
          <a:p>
            <a:pPr>
              <a:buFont typeface="Times" pitchFamily="2" charset="0"/>
              <a:buAutoNum type="arabicPeriod" startAt="6"/>
            </a:pPr>
            <a:r>
              <a:rPr lang="en-US" altLang="en-US" sz="2400" b="0"/>
              <a:t>Find its total time in the air.</a:t>
            </a:r>
          </a:p>
          <a:p>
            <a:pPr>
              <a:buFont typeface="Times" pitchFamily="2" charset="0"/>
              <a:buAutoNum type="arabicPeriod" startAt="6"/>
            </a:pPr>
            <a:r>
              <a:rPr lang="en-US" altLang="en-US" sz="2400" b="0"/>
              <a:t>Find its velocity when it hits the ground.</a:t>
            </a:r>
          </a:p>
        </p:txBody>
      </p:sp>
      <p:sp>
        <p:nvSpPr>
          <p:cNvPr id="24580" name="Rectangle 5" descr="Horizontal brick">
            <a:extLst>
              <a:ext uri="{FF2B5EF4-FFF2-40B4-BE49-F238E27FC236}">
                <a16:creationId xmlns:a16="http://schemas.microsoft.com/office/drawing/2014/main" id="{BF60F62D-0D47-7D47-98DD-0E648CB55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971800"/>
            <a:ext cx="1143000" cy="33528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1" name="Freeform 6">
            <a:extLst>
              <a:ext uri="{FF2B5EF4-FFF2-40B4-BE49-F238E27FC236}">
                <a16:creationId xmlns:a16="http://schemas.microsoft.com/office/drawing/2014/main" id="{BA660853-A5BB-0D40-A565-8CD4BC739C74}"/>
              </a:ext>
            </a:extLst>
          </p:cNvPr>
          <p:cNvSpPr>
            <a:spLocks/>
          </p:cNvSpPr>
          <p:nvPr/>
        </p:nvSpPr>
        <p:spPr bwMode="auto">
          <a:xfrm>
            <a:off x="7994650" y="2070100"/>
            <a:ext cx="615950" cy="4254500"/>
          </a:xfrm>
          <a:custGeom>
            <a:avLst/>
            <a:gdLst>
              <a:gd name="T0" fmla="*/ 2147483646 w 388"/>
              <a:gd name="T1" fmla="*/ 2147483646 h 2680"/>
              <a:gd name="T2" fmla="*/ 2147483646 w 388"/>
              <a:gd name="T3" fmla="*/ 2147483646 h 2680"/>
              <a:gd name="T4" fmla="*/ 2147483646 w 388"/>
              <a:gd name="T5" fmla="*/ 0 h 2680"/>
              <a:gd name="T6" fmla="*/ 2147483646 w 388"/>
              <a:gd name="T7" fmla="*/ 2147483646 h 2680"/>
              <a:gd name="T8" fmla="*/ 2147483646 w 388"/>
              <a:gd name="T9" fmla="*/ 2147483646 h 2680"/>
              <a:gd name="T10" fmla="*/ 2147483646 w 388"/>
              <a:gd name="T11" fmla="*/ 2147483646 h 26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88" h="2680">
                <a:moveTo>
                  <a:pt x="4" y="568"/>
                </a:moveTo>
                <a:cubicBezTo>
                  <a:pt x="0" y="480"/>
                  <a:pt x="8" y="500"/>
                  <a:pt x="4" y="328"/>
                </a:cubicBezTo>
                <a:cubicBezTo>
                  <a:pt x="0" y="156"/>
                  <a:pt x="104" y="0"/>
                  <a:pt x="180" y="0"/>
                </a:cubicBezTo>
                <a:cubicBezTo>
                  <a:pt x="256" y="0"/>
                  <a:pt x="364" y="171"/>
                  <a:pt x="364" y="331"/>
                </a:cubicBezTo>
                <a:cubicBezTo>
                  <a:pt x="364" y="491"/>
                  <a:pt x="367" y="486"/>
                  <a:pt x="367" y="563"/>
                </a:cubicBezTo>
                <a:cubicBezTo>
                  <a:pt x="367" y="640"/>
                  <a:pt x="381" y="2239"/>
                  <a:pt x="388" y="268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Oval 7">
            <a:extLst>
              <a:ext uri="{FF2B5EF4-FFF2-40B4-BE49-F238E27FC236}">
                <a16:creationId xmlns:a16="http://schemas.microsoft.com/office/drawing/2014/main" id="{63BD1B66-4A68-D642-A1A4-CFD448068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820988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3" name="Oval 8">
            <a:extLst>
              <a:ext uri="{FF2B5EF4-FFF2-40B4-BE49-F238E27FC236}">
                <a16:creationId xmlns:a16="http://schemas.microsoft.com/office/drawing/2014/main" id="{F73571B0-BB0F-9943-9F42-F167B1D28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436813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4" name="Oval 9">
            <a:extLst>
              <a:ext uri="{FF2B5EF4-FFF2-40B4-BE49-F238E27FC236}">
                <a16:creationId xmlns:a16="http://schemas.microsoft.com/office/drawing/2014/main" id="{CE17A556-7D9B-6E41-A9D6-E47D29047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0" y="2435225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5" name="Oval 10">
            <a:extLst>
              <a:ext uri="{FF2B5EF4-FFF2-40B4-BE49-F238E27FC236}">
                <a16:creationId xmlns:a16="http://schemas.microsoft.com/office/drawing/2014/main" id="{CD3A9483-F27B-BB46-A170-B31BF7F0B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238" y="2822575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6" name="Oval 11">
            <a:extLst>
              <a:ext uri="{FF2B5EF4-FFF2-40B4-BE49-F238E27FC236}">
                <a16:creationId xmlns:a16="http://schemas.microsoft.com/office/drawing/2014/main" id="{A7798F7F-BA57-1543-9F6D-991FEDC9A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200" y="2009775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7" name="Oval 12">
            <a:extLst>
              <a:ext uri="{FF2B5EF4-FFF2-40B4-BE49-F238E27FC236}">
                <a16:creationId xmlns:a16="http://schemas.microsoft.com/office/drawing/2014/main" id="{DA879F27-7718-C046-9C40-BDC6331FA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019800"/>
            <a:ext cx="152400" cy="152400"/>
          </a:xfrm>
          <a:prstGeom prst="ellipse">
            <a:avLst/>
          </a:prstGeom>
          <a:solidFill>
            <a:srgbClr val="FF1A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8" name="Text Box 13">
            <a:extLst>
              <a:ext uri="{FF2B5EF4-FFF2-40B4-BE49-F238E27FC236}">
                <a16:creationId xmlns:a16="http://schemas.microsoft.com/office/drawing/2014/main" id="{36B90257-4480-CC47-AF5A-CFCCDCF85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0" y="26670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A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89" name="Text Box 14">
            <a:extLst>
              <a:ext uri="{FF2B5EF4-FFF2-40B4-BE49-F238E27FC236}">
                <a16:creationId xmlns:a16="http://schemas.microsoft.com/office/drawing/2014/main" id="{470D02BB-983E-B841-87BC-58B246787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0" y="22860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B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90" name="Text Box 15">
            <a:extLst>
              <a:ext uri="{FF2B5EF4-FFF2-40B4-BE49-F238E27FC236}">
                <a16:creationId xmlns:a16="http://schemas.microsoft.com/office/drawing/2014/main" id="{CD35A776-2912-8646-B3F6-8836AD8A1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8950" y="16764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C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91" name="Text Box 16">
            <a:extLst>
              <a:ext uri="{FF2B5EF4-FFF2-40B4-BE49-F238E27FC236}">
                <a16:creationId xmlns:a16="http://schemas.microsoft.com/office/drawing/2014/main" id="{CD38B2BF-3D18-C94B-B516-877CF22D0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2350" y="22860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D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92" name="Text Box 17">
            <a:extLst>
              <a:ext uri="{FF2B5EF4-FFF2-40B4-BE49-F238E27FC236}">
                <a16:creationId xmlns:a16="http://schemas.microsoft.com/office/drawing/2014/main" id="{772D57C7-4499-B14E-93B5-DEE59DBB7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5050" y="26670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E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93" name="Text Box 18">
            <a:extLst>
              <a:ext uri="{FF2B5EF4-FFF2-40B4-BE49-F238E27FC236}">
                <a16:creationId xmlns:a16="http://schemas.microsoft.com/office/drawing/2014/main" id="{80F7147E-C9FA-674B-82C6-00EC90EEC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0" y="5881688"/>
            <a:ext cx="32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FF1A00"/>
                </a:solidFill>
              </a:rPr>
              <a:t>F</a:t>
            </a:r>
            <a:endParaRPr lang="en-US" altLang="en-US" sz="1800">
              <a:solidFill>
                <a:srgbClr val="FF1A00"/>
              </a:solidFill>
            </a:endParaRPr>
          </a:p>
        </p:txBody>
      </p:sp>
      <p:sp>
        <p:nvSpPr>
          <p:cNvPr id="24594" name="Text Box 19">
            <a:extLst>
              <a:ext uri="{FF2B5EF4-FFF2-40B4-BE49-F238E27FC236}">
                <a16:creationId xmlns:a16="http://schemas.microsoft.com/office/drawing/2014/main" id="{516C5D8E-A931-9A4B-A4BF-83D5CEA12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346325"/>
            <a:ext cx="747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808080"/>
                </a:solidFill>
              </a:rPr>
              <a:t>20 m</a:t>
            </a:r>
          </a:p>
        </p:txBody>
      </p:sp>
      <p:sp>
        <p:nvSpPr>
          <p:cNvPr id="24595" name="Text Box 20">
            <a:extLst>
              <a:ext uri="{FF2B5EF4-FFF2-40B4-BE49-F238E27FC236}">
                <a16:creationId xmlns:a16="http://schemas.microsoft.com/office/drawing/2014/main" id="{C32D797F-6069-AA4A-A2CE-61BF440A6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800600"/>
            <a:ext cx="747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808080"/>
                </a:solidFill>
              </a:rPr>
              <a:t>40 m</a:t>
            </a:r>
          </a:p>
        </p:txBody>
      </p:sp>
      <p:sp>
        <p:nvSpPr>
          <p:cNvPr id="24596" name="Line 21">
            <a:extLst>
              <a:ext uri="{FF2B5EF4-FFF2-40B4-BE49-F238E27FC236}">
                <a16:creationId xmlns:a16="http://schemas.microsoft.com/office/drawing/2014/main" id="{505E7594-5EFA-004F-99C5-F61ED524B3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692400"/>
            <a:ext cx="0" cy="279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2">
            <a:extLst>
              <a:ext uri="{FF2B5EF4-FFF2-40B4-BE49-F238E27FC236}">
                <a16:creationId xmlns:a16="http://schemas.microsoft.com/office/drawing/2014/main" id="{34F2C029-6B64-D542-95A2-DBAD36B92D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057400"/>
            <a:ext cx="0" cy="3810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3">
            <a:extLst>
              <a:ext uri="{FF2B5EF4-FFF2-40B4-BE49-F238E27FC236}">
                <a16:creationId xmlns:a16="http://schemas.microsoft.com/office/drawing/2014/main" id="{97CBABEF-C933-0D41-A06C-0287DB21A8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5181600"/>
            <a:ext cx="0" cy="11430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24">
            <a:extLst>
              <a:ext uri="{FF2B5EF4-FFF2-40B4-BE49-F238E27FC236}">
                <a16:creationId xmlns:a16="http://schemas.microsoft.com/office/drawing/2014/main" id="{91D77763-4F62-DB4E-99B9-E939AF8E2C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2971800"/>
            <a:ext cx="0" cy="18288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B06B0585-DE34-5E4C-8CDF-4C7FF4FF18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 at a Stop Light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3072E19C-D5F5-204C-90B3-F5302E82CC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/>
              <a:t>A car waits at a stop light for 5.0 s, then accelerates steadily to 15.0 m/s over 5.0s, then cruises at a steady speed of 15.0 m/s.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C5761AE-01E1-4841-9D19-7B6296835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5580063"/>
            <a:ext cx="1023938" cy="74453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B64920CA-96D0-5A4F-B6D4-4CD5DFD75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 at a Stop Light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819CBC1A-90B6-6743-B60F-52ED9299E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76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Kinematic graphs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F12FAD7C-0055-1243-9B93-8B92F5E10E6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981200"/>
            <a:ext cx="3657600" cy="1585913"/>
            <a:chOff x="576" y="1248"/>
            <a:chExt cx="2304" cy="999"/>
          </a:xfrm>
        </p:grpSpPr>
        <p:grpSp>
          <p:nvGrpSpPr>
            <p:cNvPr id="28720" name="Group 6">
              <a:extLst>
                <a:ext uri="{FF2B5EF4-FFF2-40B4-BE49-F238E27FC236}">
                  <a16:creationId xmlns:a16="http://schemas.microsoft.com/office/drawing/2014/main" id="{59F64EE0-7C39-9548-9F93-5F2EDCC1B0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248"/>
              <a:ext cx="1968" cy="720"/>
              <a:chOff x="912" y="1344"/>
              <a:chExt cx="3840" cy="816"/>
            </a:xfrm>
          </p:grpSpPr>
          <p:sp>
            <p:nvSpPr>
              <p:cNvPr id="28723" name="Line 7">
                <a:extLst>
                  <a:ext uri="{FF2B5EF4-FFF2-40B4-BE49-F238E27FC236}">
                    <a16:creationId xmlns:a16="http://schemas.microsoft.com/office/drawing/2014/main" id="{5BC4656F-1543-9844-8DF6-ED6954AEC8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1344"/>
                <a:ext cx="0" cy="8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4" name="Line 8">
                <a:extLst>
                  <a:ext uri="{FF2B5EF4-FFF2-40B4-BE49-F238E27FC236}">
                    <a16:creationId xmlns:a16="http://schemas.microsoft.com/office/drawing/2014/main" id="{CEB39586-B255-D44A-B8E1-5A4A45353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160"/>
                <a:ext cx="38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21" name="Text Box 9">
              <a:extLst>
                <a:ext uri="{FF2B5EF4-FFF2-40B4-BE49-F238E27FC236}">
                  <a16:creationId xmlns:a16="http://schemas.microsoft.com/office/drawing/2014/main" id="{6065793F-28C9-9546-A0E6-6D7B0167A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1440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901"/>
                  </a:solidFill>
                </a:rPr>
                <a:t>d</a:t>
              </a:r>
            </a:p>
          </p:txBody>
        </p:sp>
        <p:sp>
          <p:nvSpPr>
            <p:cNvPr id="28722" name="Text Box 10">
              <a:extLst>
                <a:ext uri="{FF2B5EF4-FFF2-40B4-BE49-F238E27FC236}">
                  <a16:creationId xmlns:a16="http://schemas.microsoft.com/office/drawing/2014/main" id="{5EE2B045-7AE0-A040-B82B-D303020B00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016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</a:rPr>
                <a:t>t</a:t>
              </a: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65643CCC-0BE4-7E47-95AB-195DE3D54C1C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657600"/>
            <a:ext cx="3657600" cy="1585913"/>
            <a:chOff x="576" y="2304"/>
            <a:chExt cx="2304" cy="999"/>
          </a:xfrm>
        </p:grpSpPr>
        <p:sp>
          <p:nvSpPr>
            <p:cNvPr id="28715" name="Text Box 12">
              <a:extLst>
                <a:ext uri="{FF2B5EF4-FFF2-40B4-BE49-F238E27FC236}">
                  <a16:creationId xmlns:a16="http://schemas.microsoft.com/office/drawing/2014/main" id="{E62CB3BA-CB0A-7149-9D78-D17CC8C287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496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hlink"/>
                  </a:solidFill>
                </a:rPr>
                <a:t>v</a:t>
              </a:r>
              <a:endParaRPr lang="en-US" altLang="en-US" sz="1800" b="0" i="1">
                <a:solidFill>
                  <a:schemeClr val="hlink"/>
                </a:solidFill>
              </a:endParaRPr>
            </a:p>
          </p:txBody>
        </p:sp>
        <p:sp>
          <p:nvSpPr>
            <p:cNvPr id="28716" name="Text Box 13">
              <a:extLst>
                <a:ext uri="{FF2B5EF4-FFF2-40B4-BE49-F238E27FC236}">
                  <a16:creationId xmlns:a16="http://schemas.microsoft.com/office/drawing/2014/main" id="{8D112309-AA06-8647-8D8E-A78C19F49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072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</a:rPr>
                <a:t>t</a:t>
              </a:r>
            </a:p>
          </p:txBody>
        </p:sp>
        <p:grpSp>
          <p:nvGrpSpPr>
            <p:cNvPr id="28717" name="Group 14">
              <a:extLst>
                <a:ext uri="{FF2B5EF4-FFF2-40B4-BE49-F238E27FC236}">
                  <a16:creationId xmlns:a16="http://schemas.microsoft.com/office/drawing/2014/main" id="{1E0BA7D7-929B-1740-ACF7-80BDC37988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304"/>
              <a:ext cx="1968" cy="720"/>
              <a:chOff x="912" y="1344"/>
              <a:chExt cx="3840" cy="816"/>
            </a:xfrm>
          </p:grpSpPr>
          <p:sp>
            <p:nvSpPr>
              <p:cNvPr id="28718" name="Line 15">
                <a:extLst>
                  <a:ext uri="{FF2B5EF4-FFF2-40B4-BE49-F238E27FC236}">
                    <a16:creationId xmlns:a16="http://schemas.microsoft.com/office/drawing/2014/main" id="{3944AF18-8095-7D44-B275-F54282534E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1344"/>
                <a:ext cx="0" cy="8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9" name="Line 16">
                <a:extLst>
                  <a:ext uri="{FF2B5EF4-FFF2-40B4-BE49-F238E27FC236}">
                    <a16:creationId xmlns:a16="http://schemas.microsoft.com/office/drawing/2014/main" id="{EE8B3CAD-5F23-4D49-9178-D3F7A7EFC1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160"/>
                <a:ext cx="38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17">
            <a:extLst>
              <a:ext uri="{FF2B5EF4-FFF2-40B4-BE49-F238E27FC236}">
                <a16:creationId xmlns:a16="http://schemas.microsoft.com/office/drawing/2014/main" id="{FFEC21DD-22E0-5249-B13A-DB8FCB2BA4BB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5181600"/>
            <a:ext cx="3657600" cy="1585913"/>
            <a:chOff x="576" y="3264"/>
            <a:chExt cx="2304" cy="999"/>
          </a:xfrm>
        </p:grpSpPr>
        <p:sp>
          <p:nvSpPr>
            <p:cNvPr id="28710" name="Text Box 18">
              <a:extLst>
                <a:ext uri="{FF2B5EF4-FFF2-40B4-BE49-F238E27FC236}">
                  <a16:creationId xmlns:a16="http://schemas.microsoft.com/office/drawing/2014/main" id="{04801952-4642-504B-8B00-19FCB4EB0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456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rgbClr val="B300A4"/>
                  </a:solidFill>
                </a:rPr>
                <a:t>a</a:t>
              </a:r>
            </a:p>
          </p:txBody>
        </p:sp>
        <p:sp>
          <p:nvSpPr>
            <p:cNvPr id="28711" name="Text Box 19">
              <a:extLst>
                <a:ext uri="{FF2B5EF4-FFF2-40B4-BE49-F238E27FC236}">
                  <a16:creationId xmlns:a16="http://schemas.microsoft.com/office/drawing/2014/main" id="{A87722E9-7961-2D44-8BA4-32578BA77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032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</a:rPr>
                <a:t>t</a:t>
              </a:r>
            </a:p>
          </p:txBody>
        </p:sp>
        <p:grpSp>
          <p:nvGrpSpPr>
            <p:cNvPr id="28712" name="Group 20">
              <a:extLst>
                <a:ext uri="{FF2B5EF4-FFF2-40B4-BE49-F238E27FC236}">
                  <a16:creationId xmlns:a16="http://schemas.microsoft.com/office/drawing/2014/main" id="{BC60699F-3D93-054E-ACCB-15A8418695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3264"/>
              <a:ext cx="1968" cy="720"/>
              <a:chOff x="912" y="1344"/>
              <a:chExt cx="3840" cy="816"/>
            </a:xfrm>
          </p:grpSpPr>
          <p:sp>
            <p:nvSpPr>
              <p:cNvPr id="28713" name="Line 21">
                <a:extLst>
                  <a:ext uri="{FF2B5EF4-FFF2-40B4-BE49-F238E27FC236}">
                    <a16:creationId xmlns:a16="http://schemas.microsoft.com/office/drawing/2014/main" id="{946B3643-4623-B74E-A7EE-6D966EDEA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1344"/>
                <a:ext cx="0" cy="8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4" name="Line 22">
                <a:extLst>
                  <a:ext uri="{FF2B5EF4-FFF2-40B4-BE49-F238E27FC236}">
                    <a16:creationId xmlns:a16="http://schemas.microsoft.com/office/drawing/2014/main" id="{93F16E4F-3A50-5E4B-AC2F-DE5FC7956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160"/>
                <a:ext cx="38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23">
            <a:extLst>
              <a:ext uri="{FF2B5EF4-FFF2-40B4-BE49-F238E27FC236}">
                <a16:creationId xmlns:a16="http://schemas.microsoft.com/office/drawing/2014/main" id="{3A716153-0F05-6945-A90A-BC50042E8D3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886200"/>
            <a:ext cx="2971800" cy="914400"/>
            <a:chOff x="912" y="2448"/>
            <a:chExt cx="1872" cy="576"/>
          </a:xfrm>
        </p:grpSpPr>
        <p:sp>
          <p:nvSpPr>
            <p:cNvPr id="28707" name="Line 24">
              <a:extLst>
                <a:ext uri="{FF2B5EF4-FFF2-40B4-BE49-F238E27FC236}">
                  <a16:creationId xmlns:a16="http://schemas.microsoft.com/office/drawing/2014/main" id="{57D37BD0-01E3-AB4D-BAC7-8BA638931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024"/>
              <a:ext cx="38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Line 25">
              <a:extLst>
                <a:ext uri="{FF2B5EF4-FFF2-40B4-BE49-F238E27FC236}">
                  <a16:creationId xmlns:a16="http://schemas.microsoft.com/office/drawing/2014/main" id="{0B44F7BB-048E-3446-B346-5CBBF27270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2448"/>
              <a:ext cx="672" cy="5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9" name="Line 26">
              <a:extLst>
                <a:ext uri="{FF2B5EF4-FFF2-40B4-BE49-F238E27FC236}">
                  <a16:creationId xmlns:a16="http://schemas.microsoft.com/office/drawing/2014/main" id="{3103502C-15B9-314B-B5A8-8C8402E6D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448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27">
            <a:extLst>
              <a:ext uri="{FF2B5EF4-FFF2-40B4-BE49-F238E27FC236}">
                <a16:creationId xmlns:a16="http://schemas.microsoft.com/office/drawing/2014/main" id="{DD359F0D-CC92-9940-B45F-6E25EFC2F158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981200"/>
            <a:ext cx="2971800" cy="914400"/>
            <a:chOff x="912" y="1248"/>
            <a:chExt cx="1872" cy="576"/>
          </a:xfrm>
        </p:grpSpPr>
        <p:sp>
          <p:nvSpPr>
            <p:cNvPr id="28704" name="Line 28">
              <a:extLst>
                <a:ext uri="{FF2B5EF4-FFF2-40B4-BE49-F238E27FC236}">
                  <a16:creationId xmlns:a16="http://schemas.microsoft.com/office/drawing/2014/main" id="{BACC69CC-C34C-B145-A2C1-46C58A3BF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824"/>
              <a:ext cx="384" cy="0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5" name="Freeform 29">
              <a:extLst>
                <a:ext uri="{FF2B5EF4-FFF2-40B4-BE49-F238E27FC236}">
                  <a16:creationId xmlns:a16="http://schemas.microsoft.com/office/drawing/2014/main" id="{7FE437F2-936D-A247-ADC4-F25978592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632"/>
              <a:ext cx="672" cy="192"/>
            </a:xfrm>
            <a:custGeom>
              <a:avLst/>
              <a:gdLst>
                <a:gd name="T0" fmla="*/ 0 w 672"/>
                <a:gd name="T1" fmla="*/ 192 h 192"/>
                <a:gd name="T2" fmla="*/ 672 w 672"/>
                <a:gd name="T3" fmla="*/ 0 h 192"/>
                <a:gd name="T4" fmla="*/ 0 60000 65536"/>
                <a:gd name="T5" fmla="*/ 0 60000 65536"/>
                <a:gd name="T6" fmla="*/ 0 w 672"/>
                <a:gd name="T7" fmla="*/ 0 h 192"/>
                <a:gd name="T8" fmla="*/ 672 w 672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2" h="192">
                  <a:moveTo>
                    <a:pt x="0" y="192"/>
                  </a:moveTo>
                  <a:cubicBezTo>
                    <a:pt x="344" y="188"/>
                    <a:pt x="516" y="80"/>
                    <a:pt x="672" y="0"/>
                  </a:cubicBezTo>
                </a:path>
              </a:pathLst>
            </a:custGeom>
            <a:noFill/>
            <a:ln w="38100">
              <a:solidFill>
                <a:srgbClr val="0089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6" name="Line 30">
              <a:extLst>
                <a:ext uri="{FF2B5EF4-FFF2-40B4-BE49-F238E27FC236}">
                  <a16:creationId xmlns:a16="http://schemas.microsoft.com/office/drawing/2014/main" id="{5B38A0E1-23B3-1446-801E-3ED58C68C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1248"/>
              <a:ext cx="816" cy="384"/>
            </a:xfrm>
            <a:prstGeom prst="line">
              <a:avLst/>
            </a:prstGeom>
            <a:noFill/>
            <a:ln w="38100">
              <a:solidFill>
                <a:srgbClr val="0089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31">
            <a:extLst>
              <a:ext uri="{FF2B5EF4-FFF2-40B4-BE49-F238E27FC236}">
                <a16:creationId xmlns:a16="http://schemas.microsoft.com/office/drawing/2014/main" id="{DC9EE79C-0676-6C46-8337-5D7DF4A3F0E7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562600"/>
            <a:ext cx="2971800" cy="762000"/>
            <a:chOff x="912" y="3504"/>
            <a:chExt cx="1872" cy="480"/>
          </a:xfrm>
        </p:grpSpPr>
        <p:sp>
          <p:nvSpPr>
            <p:cNvPr id="28699" name="Line 32">
              <a:extLst>
                <a:ext uri="{FF2B5EF4-FFF2-40B4-BE49-F238E27FC236}">
                  <a16:creationId xmlns:a16="http://schemas.microsoft.com/office/drawing/2014/main" id="{D14B93AF-550E-CA4E-B9E5-442564BFC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984"/>
              <a:ext cx="384" cy="0"/>
            </a:xfrm>
            <a:prstGeom prst="line">
              <a:avLst/>
            </a:prstGeom>
            <a:noFill/>
            <a:ln w="38100">
              <a:solidFill>
                <a:srgbClr val="B300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Line 33">
              <a:extLst>
                <a:ext uri="{FF2B5EF4-FFF2-40B4-BE49-F238E27FC236}">
                  <a16:creationId xmlns:a16="http://schemas.microsoft.com/office/drawing/2014/main" id="{E8367E0D-77D3-4646-9E52-37106D0DCF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3504"/>
              <a:ext cx="0" cy="480"/>
            </a:xfrm>
            <a:prstGeom prst="line">
              <a:avLst/>
            </a:prstGeom>
            <a:noFill/>
            <a:ln w="38100">
              <a:solidFill>
                <a:srgbClr val="B300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1" name="Line 34">
              <a:extLst>
                <a:ext uri="{FF2B5EF4-FFF2-40B4-BE49-F238E27FC236}">
                  <a16:creationId xmlns:a16="http://schemas.microsoft.com/office/drawing/2014/main" id="{85CCC28E-5684-2C4C-87D0-8C6378C0EE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504"/>
              <a:ext cx="672" cy="0"/>
            </a:xfrm>
            <a:prstGeom prst="line">
              <a:avLst/>
            </a:prstGeom>
            <a:noFill/>
            <a:ln w="38100">
              <a:solidFill>
                <a:srgbClr val="B300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Line 35">
              <a:extLst>
                <a:ext uri="{FF2B5EF4-FFF2-40B4-BE49-F238E27FC236}">
                  <a16:creationId xmlns:a16="http://schemas.microsoft.com/office/drawing/2014/main" id="{20757E46-02FA-7047-9BD7-66BC9FE99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504"/>
              <a:ext cx="0" cy="480"/>
            </a:xfrm>
            <a:prstGeom prst="line">
              <a:avLst/>
            </a:prstGeom>
            <a:noFill/>
            <a:ln w="38100">
              <a:solidFill>
                <a:srgbClr val="B300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6">
              <a:extLst>
                <a:ext uri="{FF2B5EF4-FFF2-40B4-BE49-F238E27FC236}">
                  <a16:creationId xmlns:a16="http://schemas.microsoft.com/office/drawing/2014/main" id="{F89CA032-E6F7-5B4C-A0CA-79356CEC7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984"/>
              <a:ext cx="816" cy="0"/>
            </a:xfrm>
            <a:prstGeom prst="line">
              <a:avLst/>
            </a:prstGeom>
            <a:noFill/>
            <a:ln w="38100">
              <a:solidFill>
                <a:srgbClr val="B300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37">
            <a:extLst>
              <a:ext uri="{FF2B5EF4-FFF2-40B4-BE49-F238E27FC236}">
                <a16:creationId xmlns:a16="http://schemas.microsoft.com/office/drawing/2014/main" id="{503EFA1E-3A0A-2B42-961F-76DC86862169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5562600"/>
            <a:ext cx="4327527" cy="406400"/>
            <a:chOff x="1824" y="3504"/>
            <a:chExt cx="2726" cy="256"/>
          </a:xfrm>
        </p:grpSpPr>
        <p:sp>
          <p:nvSpPr>
            <p:cNvPr id="28697" name="Text Box 38">
              <a:extLst>
                <a:ext uri="{FF2B5EF4-FFF2-40B4-BE49-F238E27FC236}">
                  <a16:creationId xmlns:a16="http://schemas.microsoft.com/office/drawing/2014/main" id="{CE374B16-3280-6E42-8515-4F15C3900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504"/>
              <a:ext cx="157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>
                  <a:solidFill>
                    <a:srgbClr val="B300A4"/>
                  </a:solidFill>
                </a:rPr>
                <a:t>area</a:t>
              </a:r>
              <a:r>
                <a:rPr lang="en-US" altLang="en-US" sz="1800" b="0" dirty="0">
                  <a:solidFill>
                    <a:schemeClr val="tx1"/>
                  </a:solidFill>
                </a:rPr>
                <a:t> = </a:t>
              </a:r>
              <a:r>
                <a:rPr lang="en-US" altLang="en-US" sz="1800" b="0" dirty="0">
                  <a:solidFill>
                    <a:schemeClr val="hlink"/>
                  </a:solidFill>
                </a:rPr>
                <a:t>velocity change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28698" name="Freeform 39">
              <a:extLst>
                <a:ext uri="{FF2B5EF4-FFF2-40B4-BE49-F238E27FC236}">
                  <a16:creationId xmlns:a16="http://schemas.microsoft.com/office/drawing/2014/main" id="{C9F17608-9382-354D-9222-9DA5500D9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3544"/>
              <a:ext cx="1008" cy="216"/>
            </a:xfrm>
            <a:custGeom>
              <a:avLst/>
              <a:gdLst>
                <a:gd name="T0" fmla="*/ 1008 w 1008"/>
                <a:gd name="T1" fmla="*/ 104 h 216"/>
                <a:gd name="T2" fmla="*/ 528 w 1008"/>
                <a:gd name="T3" fmla="*/ 200 h 216"/>
                <a:gd name="T4" fmla="*/ 672 w 1008"/>
                <a:gd name="T5" fmla="*/ 8 h 216"/>
                <a:gd name="T6" fmla="*/ 0 w 1008"/>
                <a:gd name="T7" fmla="*/ 152 h 2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8"/>
                <a:gd name="T13" fmla="*/ 0 h 216"/>
                <a:gd name="T14" fmla="*/ 1008 w 1008"/>
                <a:gd name="T15" fmla="*/ 216 h 2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8" h="216">
                  <a:moveTo>
                    <a:pt x="1008" y="104"/>
                  </a:moveTo>
                  <a:cubicBezTo>
                    <a:pt x="796" y="160"/>
                    <a:pt x="584" y="216"/>
                    <a:pt x="528" y="200"/>
                  </a:cubicBezTo>
                  <a:cubicBezTo>
                    <a:pt x="472" y="184"/>
                    <a:pt x="760" y="16"/>
                    <a:pt x="672" y="8"/>
                  </a:cubicBezTo>
                  <a:cubicBezTo>
                    <a:pt x="584" y="0"/>
                    <a:pt x="112" y="128"/>
                    <a:pt x="0" y="15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93" name="Freeform 41">
            <a:extLst>
              <a:ext uri="{FF2B5EF4-FFF2-40B4-BE49-F238E27FC236}">
                <a16:creationId xmlns:a16="http://schemas.microsoft.com/office/drawing/2014/main" id="{D7906448-FCAD-A944-BCE2-997546017804}"/>
              </a:ext>
            </a:extLst>
          </p:cNvPr>
          <p:cNvSpPr>
            <a:spLocks/>
          </p:cNvSpPr>
          <p:nvPr/>
        </p:nvSpPr>
        <p:spPr bwMode="auto">
          <a:xfrm>
            <a:off x="2082800" y="3903662"/>
            <a:ext cx="2344738" cy="896938"/>
          </a:xfrm>
          <a:custGeom>
            <a:avLst/>
            <a:gdLst>
              <a:gd name="T0" fmla="*/ 0 w 1477"/>
              <a:gd name="T1" fmla="*/ 560 h 565"/>
              <a:gd name="T2" fmla="*/ 656 w 1477"/>
              <a:gd name="T3" fmla="*/ 5 h 565"/>
              <a:gd name="T4" fmla="*/ 1472 w 1477"/>
              <a:gd name="T5" fmla="*/ 0 h 565"/>
              <a:gd name="T6" fmla="*/ 1477 w 1477"/>
              <a:gd name="T7" fmla="*/ 565 h 565"/>
              <a:gd name="T8" fmla="*/ 0 60000 65536"/>
              <a:gd name="T9" fmla="*/ 0 60000 65536"/>
              <a:gd name="T10" fmla="*/ 0 60000 65536"/>
              <a:gd name="T11" fmla="*/ 0 60000 65536"/>
              <a:gd name="T12" fmla="*/ 0 w 1477"/>
              <a:gd name="T13" fmla="*/ 0 h 565"/>
              <a:gd name="T14" fmla="*/ 1477 w 1477"/>
              <a:gd name="T15" fmla="*/ 565 h 56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77" h="565">
                <a:moveTo>
                  <a:pt x="0" y="560"/>
                </a:moveTo>
                <a:cubicBezTo>
                  <a:pt x="192" y="394"/>
                  <a:pt x="538" y="106"/>
                  <a:pt x="656" y="5"/>
                </a:cubicBezTo>
                <a:cubicBezTo>
                  <a:pt x="885" y="0"/>
                  <a:pt x="1472" y="0"/>
                  <a:pt x="1472" y="0"/>
                </a:cubicBezTo>
                <a:cubicBezTo>
                  <a:pt x="1472" y="133"/>
                  <a:pt x="1477" y="565"/>
                  <a:pt x="1477" y="565"/>
                </a:cubicBezTo>
              </a:path>
            </a:pathLst>
          </a:custGeom>
          <a:solidFill>
            <a:srgbClr val="0089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94" name="Group 42">
            <a:extLst>
              <a:ext uri="{FF2B5EF4-FFF2-40B4-BE49-F238E27FC236}">
                <a16:creationId xmlns:a16="http://schemas.microsoft.com/office/drawing/2014/main" id="{7C9BC239-BAAB-CF48-9AA5-29F8B1AA7024}"/>
              </a:ext>
            </a:extLst>
          </p:cNvPr>
          <p:cNvGrpSpPr>
            <a:grpSpLocks/>
          </p:cNvGrpSpPr>
          <p:nvPr/>
        </p:nvGrpSpPr>
        <p:grpSpPr bwMode="auto">
          <a:xfrm>
            <a:off x="4038601" y="4116387"/>
            <a:ext cx="4252914" cy="419100"/>
            <a:chOff x="2544" y="2592"/>
            <a:chExt cx="2679" cy="264"/>
          </a:xfrm>
        </p:grpSpPr>
        <p:sp>
          <p:nvSpPr>
            <p:cNvPr id="28695" name="Text Box 43">
              <a:extLst>
                <a:ext uri="{FF2B5EF4-FFF2-40B4-BE49-F238E27FC236}">
                  <a16:creationId xmlns:a16="http://schemas.microsoft.com/office/drawing/2014/main" id="{7F04D882-8659-504D-8554-9850B67B8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592"/>
              <a:ext cx="167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>
                  <a:solidFill>
                    <a:schemeClr val="hlink"/>
                  </a:solidFill>
                </a:rPr>
                <a:t>area</a:t>
              </a:r>
              <a:r>
                <a:rPr lang="en-US" altLang="en-US" sz="1800" b="0" dirty="0">
                  <a:solidFill>
                    <a:schemeClr val="tx1"/>
                  </a:solidFill>
                </a:rPr>
                <a:t> = </a:t>
              </a:r>
              <a:r>
                <a:rPr lang="en-US" altLang="en-US" sz="1800" b="0" dirty="0">
                  <a:solidFill>
                    <a:srgbClr val="008901"/>
                  </a:solidFill>
                </a:rPr>
                <a:t>distance traveled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28696" name="Freeform 44">
              <a:extLst>
                <a:ext uri="{FF2B5EF4-FFF2-40B4-BE49-F238E27FC236}">
                  <a16:creationId xmlns:a16="http://schemas.microsoft.com/office/drawing/2014/main" id="{BA96C17E-0865-2B45-8E24-11813D6A48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" y="2640"/>
              <a:ext cx="1008" cy="216"/>
            </a:xfrm>
            <a:custGeom>
              <a:avLst/>
              <a:gdLst>
                <a:gd name="T0" fmla="*/ 1008 w 1008"/>
                <a:gd name="T1" fmla="*/ 104 h 216"/>
                <a:gd name="T2" fmla="*/ 528 w 1008"/>
                <a:gd name="T3" fmla="*/ 200 h 216"/>
                <a:gd name="T4" fmla="*/ 672 w 1008"/>
                <a:gd name="T5" fmla="*/ 8 h 216"/>
                <a:gd name="T6" fmla="*/ 0 w 1008"/>
                <a:gd name="T7" fmla="*/ 152 h 2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8"/>
                <a:gd name="T13" fmla="*/ 0 h 216"/>
                <a:gd name="T14" fmla="*/ 1008 w 1008"/>
                <a:gd name="T15" fmla="*/ 216 h 2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8" h="216">
                  <a:moveTo>
                    <a:pt x="1008" y="104"/>
                  </a:moveTo>
                  <a:cubicBezTo>
                    <a:pt x="796" y="160"/>
                    <a:pt x="584" y="216"/>
                    <a:pt x="528" y="200"/>
                  </a:cubicBezTo>
                  <a:cubicBezTo>
                    <a:pt x="472" y="184"/>
                    <a:pt x="760" y="16"/>
                    <a:pt x="672" y="8"/>
                  </a:cubicBezTo>
                  <a:cubicBezTo>
                    <a:pt x="584" y="0"/>
                    <a:pt x="112" y="128"/>
                    <a:pt x="0" y="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45">
            <a:extLst>
              <a:ext uri="{FF2B5EF4-FFF2-40B4-BE49-F238E27FC236}">
                <a16:creationId xmlns:a16="http://schemas.microsoft.com/office/drawing/2014/main" id="{9E7A9405-2203-CE45-A02B-62B1D2ABEA79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057400"/>
            <a:ext cx="2971800" cy="635000"/>
            <a:chOff x="2256" y="1296"/>
            <a:chExt cx="1872" cy="400"/>
          </a:xfrm>
        </p:grpSpPr>
        <p:sp>
          <p:nvSpPr>
            <p:cNvPr id="28691" name="Text Box 46">
              <a:extLst>
                <a:ext uri="{FF2B5EF4-FFF2-40B4-BE49-F238E27FC236}">
                  <a16:creationId xmlns:a16="http://schemas.microsoft.com/office/drawing/2014/main" id="{29165C21-B156-014E-992C-9E6F3AA13B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296"/>
              <a:ext cx="11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>
                  <a:solidFill>
                    <a:srgbClr val="008901"/>
                  </a:solidFill>
                </a:rPr>
                <a:t>slope</a:t>
              </a:r>
              <a:r>
                <a:rPr lang="en-US" altLang="en-US" sz="1800" b="0" dirty="0">
                  <a:solidFill>
                    <a:schemeClr val="tx1"/>
                  </a:solidFill>
                </a:rPr>
                <a:t> = </a:t>
              </a:r>
              <a:r>
                <a:rPr lang="en-US" altLang="en-US" sz="1800" b="0" dirty="0">
                  <a:solidFill>
                    <a:schemeClr val="hlink"/>
                  </a:solidFill>
                </a:rPr>
                <a:t>velocity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28692" name="Freeform 47">
              <a:extLst>
                <a:ext uri="{FF2B5EF4-FFF2-40B4-BE49-F238E27FC236}">
                  <a16:creationId xmlns:a16="http://schemas.microsoft.com/office/drawing/2014/main" id="{50C3C09F-3717-AC4D-A0AA-5DB77096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1536"/>
              <a:ext cx="768" cy="160"/>
            </a:xfrm>
            <a:custGeom>
              <a:avLst/>
              <a:gdLst>
                <a:gd name="T0" fmla="*/ 768 w 768"/>
                <a:gd name="T1" fmla="*/ 0 h 160"/>
                <a:gd name="T2" fmla="*/ 0 w 768"/>
                <a:gd name="T3" fmla="*/ 48 h 160"/>
                <a:gd name="T4" fmla="*/ 0 60000 65536"/>
                <a:gd name="T5" fmla="*/ 0 60000 65536"/>
                <a:gd name="T6" fmla="*/ 0 w 768"/>
                <a:gd name="T7" fmla="*/ 0 h 160"/>
                <a:gd name="T8" fmla="*/ 768 w 768"/>
                <a:gd name="T9" fmla="*/ 160 h 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8" h="160">
                  <a:moveTo>
                    <a:pt x="768" y="0"/>
                  </a:moveTo>
                  <a:cubicBezTo>
                    <a:pt x="528" y="160"/>
                    <a:pt x="240" y="152"/>
                    <a:pt x="0" y="48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48">
            <a:extLst>
              <a:ext uri="{FF2B5EF4-FFF2-40B4-BE49-F238E27FC236}">
                <a16:creationId xmlns:a16="http://schemas.microsoft.com/office/drawing/2014/main" id="{4395FDFE-0630-D94A-881A-C68E926BC8CC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3314700"/>
            <a:ext cx="3835400" cy="481013"/>
            <a:chOff x="2200" y="2088"/>
            <a:chExt cx="2416" cy="303"/>
          </a:xfrm>
        </p:grpSpPr>
        <p:sp>
          <p:nvSpPr>
            <p:cNvPr id="28689" name="Text Box 49">
              <a:extLst>
                <a:ext uri="{FF2B5EF4-FFF2-40B4-BE49-F238E27FC236}">
                  <a16:creationId xmlns:a16="http://schemas.microsoft.com/office/drawing/2014/main" id="{E428E0B4-FF12-8C4D-B44C-CF91BD20DB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160"/>
              <a:ext cx="14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>
                  <a:solidFill>
                    <a:schemeClr val="hlink"/>
                  </a:solidFill>
                </a:rPr>
                <a:t>slope</a:t>
              </a:r>
              <a:r>
                <a:rPr lang="en-US" altLang="en-US" sz="1800" b="0">
                  <a:solidFill>
                    <a:schemeClr val="tx1"/>
                  </a:solidFill>
                </a:rPr>
                <a:t> = </a:t>
              </a:r>
              <a:r>
                <a:rPr lang="en-US" altLang="en-US" sz="1800" b="0">
                  <a:solidFill>
                    <a:srgbClr val="B300A4"/>
                  </a:solidFill>
                </a:rPr>
                <a:t>acceleration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8690" name="Freeform 50">
              <a:extLst>
                <a:ext uri="{FF2B5EF4-FFF2-40B4-BE49-F238E27FC236}">
                  <a16:creationId xmlns:a16="http://schemas.microsoft.com/office/drawing/2014/main" id="{F52FC2A7-0C65-CE4A-A299-D140D96DB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0" y="2088"/>
              <a:ext cx="1000" cy="280"/>
            </a:xfrm>
            <a:custGeom>
              <a:avLst/>
              <a:gdLst>
                <a:gd name="T0" fmla="*/ 1000 w 1000"/>
                <a:gd name="T1" fmla="*/ 152 h 280"/>
                <a:gd name="T2" fmla="*/ 0 w 1000"/>
                <a:gd name="T3" fmla="*/ 280 h 280"/>
                <a:gd name="T4" fmla="*/ 0 60000 65536"/>
                <a:gd name="T5" fmla="*/ 0 60000 65536"/>
                <a:gd name="T6" fmla="*/ 0 w 1000"/>
                <a:gd name="T7" fmla="*/ 0 h 280"/>
                <a:gd name="T8" fmla="*/ 1000 w 1000"/>
                <a:gd name="T9" fmla="*/ 280 h 2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00" h="280">
                  <a:moveTo>
                    <a:pt x="1000" y="152"/>
                  </a:moveTo>
                  <a:cubicBezTo>
                    <a:pt x="680" y="0"/>
                    <a:pt x="136" y="64"/>
                    <a:pt x="0" y="28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51">
            <a:extLst>
              <a:ext uri="{FF2B5EF4-FFF2-40B4-BE49-F238E27FC236}">
                <a16:creationId xmlns:a16="http://schemas.microsoft.com/office/drawing/2014/main" id="{D0D99B24-803E-5D48-ABAA-90F3F18EB67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286000"/>
            <a:ext cx="1066800" cy="4191000"/>
            <a:chOff x="1296" y="1248"/>
            <a:chExt cx="672" cy="2256"/>
          </a:xfrm>
        </p:grpSpPr>
        <p:sp>
          <p:nvSpPr>
            <p:cNvPr id="28687" name="Line 52">
              <a:extLst>
                <a:ext uri="{FF2B5EF4-FFF2-40B4-BE49-F238E27FC236}">
                  <a16:creationId xmlns:a16="http://schemas.microsoft.com/office/drawing/2014/main" id="{689BB23B-8E45-2A4A-B92D-111A8CA3E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248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53">
              <a:extLst>
                <a:ext uri="{FF2B5EF4-FFF2-40B4-BE49-F238E27FC236}">
                  <a16:creationId xmlns:a16="http://schemas.microsoft.com/office/drawing/2014/main" id="{C6224264-E879-6C46-BB00-DDDAFB4EA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248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  <p:bldP spid="286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B979B188-2697-BD48-8330-3764F387004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Constant </a:t>
            </a:r>
            <a:r>
              <a:rPr lang="en-US" altLang="en-US" i="1"/>
              <a:t>x</a:t>
            </a:r>
            <a:r>
              <a:rPr lang="en-US" altLang="en-US"/>
              <a:t>-Acceleration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EF9CC1AE-EC68-9C4B-836E-D34914D2226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80000"/>
              </a:lnSpc>
              <a:buFontTx/>
              <a:buNone/>
            </a:pPr>
            <a:r>
              <a:rPr lang="en-US" altLang="en-US"/>
              <a:t>Velocity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 i="1" baseline="-25000">
                <a:solidFill>
                  <a:schemeClr val="accent2"/>
                </a:solidFill>
              </a:rPr>
              <a:t>t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 baseline="-25000">
                <a:solidFill>
                  <a:schemeClr val="accent2"/>
                </a:solidFill>
              </a:rPr>
              <a:t>0</a:t>
            </a:r>
            <a:r>
              <a:rPr lang="en-US" altLang="en-US">
                <a:solidFill>
                  <a:schemeClr val="accent2"/>
                </a:solidFill>
              </a:rPr>
              <a:t> + </a:t>
            </a:r>
            <a:r>
              <a:rPr lang="en-US" altLang="en-US" i="1">
                <a:solidFill>
                  <a:schemeClr val="accent2"/>
                </a:solidFill>
              </a:rPr>
              <a:t>at</a:t>
            </a:r>
          </a:p>
          <a:p>
            <a:pPr eaLnBrk="1" hangingPunct="1">
              <a:lnSpc>
                <a:spcPct val="180000"/>
              </a:lnSpc>
              <a:buFontTx/>
              <a:buNone/>
            </a:pPr>
            <a:r>
              <a:rPr lang="en-US" altLang="en-US"/>
              <a:t>Position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i="1" baseline="-25000">
                <a:solidFill>
                  <a:schemeClr val="accent2"/>
                </a:solidFill>
              </a:rPr>
              <a:t>t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i="1" baseline="-25000">
                <a:solidFill>
                  <a:schemeClr val="accent2"/>
                </a:solidFill>
              </a:rPr>
              <a:t>0</a:t>
            </a:r>
            <a:r>
              <a:rPr lang="en-US" altLang="en-US">
                <a:solidFill>
                  <a:schemeClr val="accent2"/>
                </a:solidFill>
              </a:rPr>
              <a:t> +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 i="1" baseline="-25000">
                <a:solidFill>
                  <a:schemeClr val="accent2"/>
                </a:solidFill>
              </a:rPr>
              <a:t>0 </a:t>
            </a:r>
            <a:r>
              <a:rPr lang="en-US" altLang="en-US" i="1">
                <a:solidFill>
                  <a:schemeClr val="accent2"/>
                </a:solidFill>
              </a:rPr>
              <a:t>t </a:t>
            </a:r>
            <a:r>
              <a:rPr lang="en-US" altLang="en-US">
                <a:solidFill>
                  <a:schemeClr val="accent2"/>
                </a:solidFill>
              </a:rPr>
              <a:t>+ 1/2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FE3B174-2710-CB4F-89DD-EA70CBBBA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267200"/>
            <a:ext cx="5257800" cy="1676400"/>
          </a:xfrm>
          <a:prstGeom prst="rect">
            <a:avLst/>
          </a:prstGeom>
          <a:solidFill>
            <a:srgbClr val="6633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87E94FC-0625-4D4E-9775-811413AC0F0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09800" y="3200400"/>
            <a:ext cx="5257800" cy="1066800"/>
          </a:xfrm>
          <a:prstGeom prst="rtTriangle">
            <a:avLst/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4152F78-66C7-6A4B-8AB2-44F26885D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Equations of Motion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C2CC159-5958-614D-B9E8-16A2D67C64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/>
              <a:t>What is </a:t>
            </a:r>
            <a:r>
              <a:rPr lang="en-US" altLang="en-US">
                <a:solidFill>
                  <a:srgbClr val="800000"/>
                </a:solidFill>
              </a:rPr>
              <a:t>position</a:t>
            </a:r>
            <a:r>
              <a:rPr lang="en-US" altLang="en-US"/>
              <a:t> under conditions of </a:t>
            </a:r>
            <a:r>
              <a:rPr lang="en-US" altLang="en-US">
                <a:solidFill>
                  <a:schemeClr val="accent2"/>
                </a:solidFill>
              </a:rPr>
              <a:t>constant acceleration</a:t>
            </a:r>
            <a:r>
              <a:rPr lang="en-US" altLang="en-US"/>
              <a:t>?</a:t>
            </a:r>
          </a:p>
        </p:txBody>
      </p:sp>
      <p:grpSp>
        <p:nvGrpSpPr>
          <p:cNvPr id="29701" name="Group 7">
            <a:extLst>
              <a:ext uri="{FF2B5EF4-FFF2-40B4-BE49-F238E27FC236}">
                <a16:creationId xmlns:a16="http://schemas.microsoft.com/office/drawing/2014/main" id="{8BFB4093-6B17-0E45-BC4D-BFC7A05FDAF8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971800"/>
            <a:ext cx="5791200" cy="2971800"/>
            <a:chOff x="2209800" y="2971800"/>
            <a:chExt cx="5791200" cy="2971800"/>
          </a:xfrm>
        </p:grpSpPr>
        <p:cxnSp>
          <p:nvCxnSpPr>
            <p:cNvPr id="29717" name="Straight Arrow Connector 2">
              <a:extLst>
                <a:ext uri="{FF2B5EF4-FFF2-40B4-BE49-F238E27FC236}">
                  <a16:creationId xmlns:a16="http://schemas.microsoft.com/office/drawing/2014/main" id="{732B8C50-C6A0-A741-BC2D-5FAA2F78B88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09800" y="5943600"/>
              <a:ext cx="579120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18" name="Straight Arrow Connector 4">
              <a:extLst>
                <a:ext uri="{FF2B5EF4-FFF2-40B4-BE49-F238E27FC236}">
                  <a16:creationId xmlns:a16="http://schemas.microsoft.com/office/drawing/2014/main" id="{0C523636-6C53-2F47-BA79-E73F5F2A48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209800" y="2971800"/>
              <a:ext cx="0" cy="297180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9702" name="TextBox 5">
            <a:extLst>
              <a:ext uri="{FF2B5EF4-FFF2-40B4-BE49-F238E27FC236}">
                <a16:creationId xmlns:a16="http://schemas.microsoft.com/office/drawing/2014/main" id="{040105D1-EF52-9442-AFCE-86DF5AD02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6284913"/>
            <a:ext cx="7667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time</a:t>
            </a:r>
          </a:p>
        </p:txBody>
      </p:sp>
      <p:sp>
        <p:nvSpPr>
          <p:cNvPr id="29703" name="TextBox 6">
            <a:extLst>
              <a:ext uri="{FF2B5EF4-FFF2-40B4-BE49-F238E27FC236}">
                <a16:creationId xmlns:a16="http://schemas.microsoft.com/office/drawing/2014/main" id="{84665674-CBAA-704D-8C4B-8AAA0DD642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907" y="4109243"/>
            <a:ext cx="1212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velocity</a:t>
            </a:r>
          </a:p>
        </p:txBody>
      </p:sp>
      <p:cxnSp>
        <p:nvCxnSpPr>
          <p:cNvPr id="29704" name="Straight Connector 9">
            <a:extLst>
              <a:ext uri="{FF2B5EF4-FFF2-40B4-BE49-F238E27FC236}">
                <a16:creationId xmlns:a16="http://schemas.microsoft.com/office/drawing/2014/main" id="{81701227-C950-E54B-9D64-2047204CA6A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209800" y="3200400"/>
            <a:ext cx="5257800" cy="1066800"/>
          </a:xfrm>
          <a:prstGeom prst="line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40B0D3-DECF-BC4B-81D1-D62CD58448D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209800" y="3200400"/>
            <a:ext cx="5257800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C5385F0-2AB5-AE43-946D-C8B7B25761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67600" y="3200400"/>
            <a:ext cx="0" cy="2743200"/>
          </a:xfrm>
          <a:prstGeom prst="line">
            <a:avLst/>
          </a:prstGeom>
          <a:noFill/>
          <a:ln w="19050" algn="ctr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7" name="TextBox 17">
            <a:extLst>
              <a:ext uri="{FF2B5EF4-FFF2-40B4-BE49-F238E27FC236}">
                <a16:creationId xmlns:a16="http://schemas.microsoft.com/office/drawing/2014/main" id="{7385DC4A-7F2A-1A44-87C6-D7B53A406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995738"/>
            <a:ext cx="452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v</a:t>
            </a:r>
            <a:r>
              <a:rPr lang="en-US" altLang="en-US" sz="2400" b="0" baseline="-2500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3ECD9AE-E507-1944-9BA2-3A4635398393}"/>
              </a:ext>
            </a:extLst>
          </p:cNvPr>
          <p:cNvGrpSpPr>
            <a:grpSpLocks/>
          </p:cNvGrpSpPr>
          <p:nvPr/>
        </p:nvGrpSpPr>
        <p:grpSpPr bwMode="auto">
          <a:xfrm>
            <a:off x="1492250" y="3200400"/>
            <a:ext cx="641350" cy="1066800"/>
            <a:chOff x="1491780" y="3200399"/>
            <a:chExt cx="641819" cy="1066801"/>
          </a:xfrm>
        </p:grpSpPr>
        <p:sp>
          <p:nvSpPr>
            <p:cNvPr id="29715" name="Left Brace 14">
              <a:extLst>
                <a:ext uri="{FF2B5EF4-FFF2-40B4-BE49-F238E27FC236}">
                  <a16:creationId xmlns:a16="http://schemas.microsoft.com/office/drawing/2014/main" id="{03847228-5843-5547-AACB-030379545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1200" y="3200399"/>
              <a:ext cx="152399" cy="1066801"/>
            </a:xfrm>
            <a:prstGeom prst="leftBrace">
              <a:avLst>
                <a:gd name="adj1" fmla="val 8329"/>
                <a:gd name="adj2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9716" name="TextBox 19">
              <a:extLst>
                <a:ext uri="{FF2B5EF4-FFF2-40B4-BE49-F238E27FC236}">
                  <a16:creationId xmlns:a16="http://schemas.microsoft.com/office/drawing/2014/main" id="{5FC425C5-9BB3-2B4B-8079-0FB888074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1780" y="3457535"/>
              <a:ext cx="52610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∆</a:t>
              </a:r>
              <a:r>
                <a:rPr lang="en-US" altLang="en-US" sz="2400" b="0" i="1">
                  <a:solidFill>
                    <a:schemeClr val="tx1"/>
                  </a:solidFill>
                </a:rPr>
                <a:t>v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05AA2FC-D438-A643-8666-2574A9A33BC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6019800"/>
            <a:ext cx="5257800" cy="576263"/>
            <a:chOff x="2209801" y="6019801"/>
            <a:chExt cx="5257801" cy="575964"/>
          </a:xfrm>
        </p:grpSpPr>
        <p:sp>
          <p:nvSpPr>
            <p:cNvPr id="29713" name="Left Brace 20">
              <a:extLst>
                <a:ext uri="{FF2B5EF4-FFF2-40B4-BE49-F238E27FC236}">
                  <a16:creationId xmlns:a16="http://schemas.microsoft.com/office/drawing/2014/main" id="{6D5B534A-1E2B-B44C-832A-D3BC68983DE3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4724402" y="3505200"/>
              <a:ext cx="228600" cy="5257801"/>
            </a:xfrm>
            <a:prstGeom prst="leftBrace">
              <a:avLst>
                <a:gd name="adj1" fmla="val 8306"/>
                <a:gd name="adj2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9714" name="TextBox 23">
              <a:extLst>
                <a:ext uri="{FF2B5EF4-FFF2-40B4-BE49-F238E27FC236}">
                  <a16:creationId xmlns:a16="http://schemas.microsoft.com/office/drawing/2014/main" id="{A152572A-4699-9147-8776-664ED25C7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9294" y="6134100"/>
              <a:ext cx="45717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∆</a:t>
              </a:r>
              <a:r>
                <a:rPr lang="en-US" altLang="en-US" sz="2400" b="0" i="1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1908A83-BFD6-0440-B109-313172683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38" y="3627438"/>
            <a:ext cx="1508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rgbClr val="00B050"/>
                </a:solidFill>
              </a:rPr>
              <a:t>½ ∆</a:t>
            </a:r>
            <a:r>
              <a:rPr lang="en-US" altLang="en-US" b="0" i="1">
                <a:solidFill>
                  <a:srgbClr val="00B050"/>
                </a:solidFill>
              </a:rPr>
              <a:t>v</a:t>
            </a:r>
            <a:r>
              <a:rPr lang="en-US" altLang="en-US" b="0">
                <a:solidFill>
                  <a:srgbClr val="00B050"/>
                </a:solidFill>
              </a:rPr>
              <a:t>∆</a:t>
            </a:r>
            <a:r>
              <a:rPr lang="en-US" altLang="en-US" b="0" i="1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32AA1F-BBC8-3C40-B68C-B6177A558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4813300"/>
            <a:ext cx="9064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rgbClr val="00B050"/>
                </a:solidFill>
              </a:rPr>
              <a:t>v</a:t>
            </a:r>
            <a:r>
              <a:rPr lang="en-US" altLang="en-US" b="0" baseline="-25000">
                <a:solidFill>
                  <a:srgbClr val="00B050"/>
                </a:solidFill>
              </a:rPr>
              <a:t>0</a:t>
            </a:r>
            <a:r>
              <a:rPr lang="en-US" altLang="en-US" b="0">
                <a:solidFill>
                  <a:srgbClr val="00B050"/>
                </a:solidFill>
              </a:rPr>
              <a:t>∆</a:t>
            </a:r>
            <a:r>
              <a:rPr lang="en-US" altLang="en-US" b="0" i="1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DD08A2-1F71-3E4A-9AF2-D256956F6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644900"/>
            <a:ext cx="2089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rgbClr val="00B050"/>
                </a:solidFill>
              </a:rPr>
              <a:t>= ½ </a:t>
            </a:r>
            <a:r>
              <a:rPr lang="en-US" altLang="en-US" b="0" i="1">
                <a:solidFill>
                  <a:srgbClr val="00B050"/>
                </a:solidFill>
              </a:rPr>
              <a:t>a</a:t>
            </a:r>
            <a:r>
              <a:rPr lang="en-US" altLang="en-US" b="0">
                <a:solidFill>
                  <a:srgbClr val="00B050"/>
                </a:solidFill>
              </a:rPr>
              <a:t>(∆</a:t>
            </a:r>
            <a:r>
              <a:rPr lang="en-US" altLang="en-US" b="0" i="1">
                <a:solidFill>
                  <a:srgbClr val="00B050"/>
                </a:solidFill>
              </a:rPr>
              <a:t>t</a:t>
            </a:r>
            <a:r>
              <a:rPr lang="en-US" altLang="en-US" b="0">
                <a:solidFill>
                  <a:srgbClr val="00B050"/>
                </a:solidFill>
              </a:rPr>
              <a:t>)</a:t>
            </a:r>
            <a:r>
              <a:rPr lang="en-US" altLang="en-US" b="0" baseline="30000">
                <a:solidFill>
                  <a:srgbClr val="00B05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6" grpId="0" animBg="1"/>
      <p:bldP spid="22" grpId="0"/>
      <p:bldP spid="26" grpId="0"/>
      <p:bldP spid="29" grpId="0"/>
      <p:bldP spid="2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1CBE2184-64F3-3E4F-A334-17AE32847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constant </a:t>
            </a:r>
            <a:r>
              <a:rPr lang="en-US" altLang="en-US" i="1"/>
              <a:t>a</a:t>
            </a:r>
            <a:r>
              <a:rPr lang="en-US" altLang="en-US"/>
              <a:t> form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B0394615-1EB4-B649-9565-943B6B4C7D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With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/>
              <a:t>’s,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>
                <a:solidFill>
                  <a:schemeClr val="tx2"/>
                </a:solidFill>
              </a:rPr>
              <a:t>’s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tx2"/>
                </a:solidFill>
              </a:rPr>
              <a:t>(no </a:t>
            </a:r>
            <a:r>
              <a:rPr lang="en-US" altLang="en-US" i="1">
                <a:solidFill>
                  <a:schemeClr val="tx2"/>
                </a:solidFill>
              </a:rPr>
              <a:t>a</a:t>
            </a:r>
            <a:r>
              <a:rPr lang="en-US" altLang="en-US">
                <a:solidFill>
                  <a:schemeClr val="tx2"/>
                </a:solidFill>
              </a:rPr>
              <a:t>)</a:t>
            </a:r>
            <a:r>
              <a:rPr lang="en-US" altLang="en-US"/>
              <a:t>:</a:t>
            </a:r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F300F66D-EF83-F849-9057-A5A5C90DB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571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 + 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accent2"/>
                </a:solidFill>
              </a:rPr>
              <a:t> + </a:t>
            </a:r>
            <a:r>
              <a:rPr lang="en-US" altLang="en-US" sz="2800" b="0">
                <a:solidFill>
                  <a:schemeClr val="accent2"/>
                </a:solidFill>
              </a:rPr>
              <a:t>1/2</a:t>
            </a:r>
            <a:r>
              <a:rPr lang="en-US" altLang="en-US" b="0">
                <a:solidFill>
                  <a:schemeClr val="accent2"/>
                </a:solidFill>
              </a:rPr>
              <a:t> </a:t>
            </a:r>
            <a:r>
              <a:rPr lang="en-US" altLang="en-US" b="0" i="1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accent2"/>
                </a:solidFill>
              </a:rPr>
              <a:t> 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br>
              <a:rPr lang="en-US" altLang="en-US" b="0">
                <a:solidFill>
                  <a:schemeClr val="accent2"/>
                </a:solidFill>
              </a:rPr>
            </a:br>
            <a:r>
              <a:rPr lang="en-US" altLang="en-US" b="0" i="1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>
                <a:solidFill>
                  <a:schemeClr val="accent2"/>
                </a:solidFill>
              </a:rPr>
              <a:t>/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accent2"/>
                </a:solidFill>
              </a:rPr>
              <a:t> = (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>
                <a:solidFill>
                  <a:schemeClr val="accent2"/>
                </a:solidFill>
              </a:rPr>
              <a:t>–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)/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endParaRPr lang="en-US" altLang="en-US" b="0">
              <a:solidFill>
                <a:schemeClr val="accent2"/>
              </a:solidFill>
            </a:endParaRPr>
          </a:p>
        </p:txBody>
      </p:sp>
      <p:sp>
        <p:nvSpPr>
          <p:cNvPr id="65541" name="Rectangle 5">
            <a:extLst>
              <a:ext uri="{FF2B5EF4-FFF2-40B4-BE49-F238E27FC236}">
                <a16:creationId xmlns:a16="http://schemas.microsoft.com/office/drawing/2014/main" id="{9703ACDD-7D73-6049-8E63-1C0355942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505200"/>
            <a:ext cx="662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/>
              <a:t>x</a:t>
            </a:r>
            <a:r>
              <a:rPr lang="en-US" altLang="en-US" b="0"/>
              <a:t> = 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 + </a:t>
            </a:r>
            <a:r>
              <a:rPr lang="en-US" altLang="en-US" b="0" i="1"/>
              <a:t>v</a:t>
            </a:r>
            <a:r>
              <a:rPr lang="en-US" altLang="en-US" b="0" baseline="-25000"/>
              <a:t>0 </a:t>
            </a:r>
            <a:r>
              <a:rPr lang="en-US" altLang="en-US" b="0" i="1"/>
              <a:t>t</a:t>
            </a:r>
            <a:r>
              <a:rPr lang="en-US" altLang="en-US" b="0"/>
              <a:t> + </a:t>
            </a:r>
            <a:r>
              <a:rPr lang="en-US" altLang="en-US" sz="2800" b="0"/>
              <a:t>1/2</a:t>
            </a:r>
            <a:r>
              <a:rPr lang="en-US" altLang="en-US" b="0"/>
              <a:t> </a:t>
            </a:r>
            <a:r>
              <a:rPr lang="en-US" altLang="en-US" b="0">
                <a:solidFill>
                  <a:schemeClr val="tx1"/>
                </a:solidFill>
              </a:rPr>
              <a:t>(</a:t>
            </a:r>
            <a:r>
              <a:rPr lang="en-US" altLang="en-US" b="0" i="1">
                <a:solidFill>
                  <a:schemeClr val="tx1"/>
                </a:solidFill>
              </a:rPr>
              <a:t>v</a:t>
            </a:r>
            <a:r>
              <a:rPr lang="en-US" altLang="en-US" b="0">
                <a:solidFill>
                  <a:schemeClr val="tx1"/>
                </a:solidFill>
              </a:rPr>
              <a:t>–</a:t>
            </a:r>
            <a:r>
              <a:rPr lang="en-US" altLang="en-US" b="0" i="1">
                <a:solidFill>
                  <a:schemeClr val="tx1"/>
                </a:solidFill>
              </a:rPr>
              <a:t>v</a:t>
            </a:r>
            <a:r>
              <a:rPr lang="en-US" altLang="en-US" b="0" baseline="-25000">
                <a:solidFill>
                  <a:schemeClr val="tx1"/>
                </a:solidFill>
              </a:rPr>
              <a:t>0</a:t>
            </a:r>
            <a:r>
              <a:rPr lang="en-US" altLang="en-US" b="0">
                <a:solidFill>
                  <a:schemeClr val="tx1"/>
                </a:solidFill>
              </a:rPr>
              <a:t>)/</a:t>
            </a:r>
            <a:r>
              <a:rPr lang="en-US" altLang="en-US" b="0" i="1">
                <a:solidFill>
                  <a:schemeClr val="tx1"/>
                </a:solidFill>
              </a:rPr>
              <a:t>t</a:t>
            </a:r>
            <a:r>
              <a:rPr lang="en-US" altLang="en-US" b="0"/>
              <a:t> </a:t>
            </a:r>
            <a:r>
              <a:rPr lang="en-US" altLang="en-US" b="0" i="1"/>
              <a:t>t</a:t>
            </a:r>
            <a:r>
              <a:rPr lang="en-US" altLang="en-US" b="0" baseline="30000"/>
              <a:t>2</a:t>
            </a:r>
          </a:p>
        </p:txBody>
      </p:sp>
      <p:sp>
        <p:nvSpPr>
          <p:cNvPr id="65542" name="Rectangle 6">
            <a:extLst>
              <a:ext uri="{FF2B5EF4-FFF2-40B4-BE49-F238E27FC236}">
                <a16:creationId xmlns:a16="http://schemas.microsoft.com/office/drawing/2014/main" id="{07EEF9A6-6952-C74A-9696-DADE4317C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241800"/>
            <a:ext cx="662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/>
              <a:t>x</a:t>
            </a:r>
            <a:r>
              <a:rPr lang="en-US" altLang="en-US" b="0"/>
              <a:t> – 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 = </a:t>
            </a:r>
            <a:r>
              <a:rPr lang="en-US" altLang="en-US" b="0" i="1"/>
              <a:t>v</a:t>
            </a:r>
            <a:r>
              <a:rPr lang="en-US" altLang="en-US" b="0" baseline="-25000"/>
              <a:t>0 </a:t>
            </a:r>
            <a:r>
              <a:rPr lang="en-US" altLang="en-US" b="0" i="1"/>
              <a:t>t</a:t>
            </a:r>
            <a:r>
              <a:rPr lang="en-US" altLang="en-US" b="0"/>
              <a:t> + </a:t>
            </a:r>
            <a:r>
              <a:rPr lang="en-US" altLang="en-US" sz="2800" b="0"/>
              <a:t>1/2</a:t>
            </a:r>
            <a:r>
              <a:rPr lang="en-US" altLang="en-US" b="0"/>
              <a:t> </a:t>
            </a:r>
            <a:r>
              <a:rPr lang="en-US" altLang="en-US" b="0" i="1">
                <a:solidFill>
                  <a:schemeClr val="tx1"/>
                </a:solidFill>
              </a:rPr>
              <a:t>v </a:t>
            </a:r>
            <a:r>
              <a:rPr lang="en-US" altLang="en-US" b="0" i="1"/>
              <a:t>t</a:t>
            </a:r>
            <a:r>
              <a:rPr lang="en-US" altLang="en-US" b="0"/>
              <a:t> – </a:t>
            </a:r>
            <a:r>
              <a:rPr lang="en-US" altLang="en-US" sz="2800" b="0"/>
              <a:t>1/2</a:t>
            </a:r>
            <a:r>
              <a:rPr lang="en-US" altLang="en-US" b="0"/>
              <a:t> </a:t>
            </a:r>
            <a:r>
              <a:rPr lang="en-US" altLang="en-US" b="0" i="1">
                <a:solidFill>
                  <a:schemeClr val="tx1"/>
                </a:solidFill>
              </a:rPr>
              <a:t>v</a:t>
            </a:r>
            <a:r>
              <a:rPr lang="en-US" altLang="en-US" b="0" baseline="-25000">
                <a:solidFill>
                  <a:schemeClr val="tx1"/>
                </a:solidFill>
              </a:rPr>
              <a:t>0 </a:t>
            </a:r>
            <a:r>
              <a:rPr lang="en-US" altLang="en-US" b="0" i="1">
                <a:solidFill>
                  <a:schemeClr val="tx1"/>
                </a:solidFill>
              </a:rPr>
              <a:t>t</a:t>
            </a:r>
            <a:endParaRPr lang="en-US" altLang="en-US" b="0" baseline="30000"/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B2BC95A9-84EB-2846-8EEB-723E0F6D3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02200"/>
            <a:ext cx="662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/>
              <a:t>x</a:t>
            </a:r>
            <a:r>
              <a:rPr lang="en-US" altLang="en-US" b="0"/>
              <a:t> – 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 = </a:t>
            </a:r>
            <a:r>
              <a:rPr lang="en-US" altLang="en-US" b="0" i="1">
                <a:solidFill>
                  <a:srgbClr val="000000"/>
                </a:solidFill>
              </a:rPr>
              <a:t>v</a:t>
            </a:r>
            <a:r>
              <a:rPr lang="en-US" altLang="en-US" b="0" baseline="-25000">
                <a:solidFill>
                  <a:srgbClr val="000000"/>
                </a:solidFill>
              </a:rPr>
              <a:t>0 </a:t>
            </a:r>
            <a:r>
              <a:rPr lang="en-US" altLang="en-US" b="0" i="1">
                <a:solidFill>
                  <a:srgbClr val="000000"/>
                </a:solidFill>
              </a:rPr>
              <a:t>t</a:t>
            </a:r>
            <a:r>
              <a:rPr lang="en-US" altLang="en-US" b="0">
                <a:solidFill>
                  <a:srgbClr val="000000"/>
                </a:solidFill>
              </a:rPr>
              <a:t> – </a:t>
            </a:r>
            <a:r>
              <a:rPr lang="en-US" altLang="en-US" sz="2800" b="0">
                <a:solidFill>
                  <a:srgbClr val="000000"/>
                </a:solidFill>
              </a:rPr>
              <a:t>1/2</a:t>
            </a:r>
            <a:r>
              <a:rPr lang="en-US" altLang="en-US" b="0">
                <a:solidFill>
                  <a:srgbClr val="000000"/>
                </a:solidFill>
              </a:rPr>
              <a:t> </a:t>
            </a:r>
            <a:r>
              <a:rPr lang="en-US" altLang="en-US" b="0" i="1">
                <a:solidFill>
                  <a:srgbClr val="000000"/>
                </a:solidFill>
              </a:rPr>
              <a:t>v</a:t>
            </a:r>
            <a:r>
              <a:rPr lang="en-US" altLang="en-US" b="0" baseline="-25000">
                <a:solidFill>
                  <a:srgbClr val="000000"/>
                </a:solidFill>
              </a:rPr>
              <a:t>0 </a:t>
            </a:r>
            <a:r>
              <a:rPr lang="en-US" altLang="en-US" b="0" i="1">
                <a:solidFill>
                  <a:srgbClr val="000000"/>
                </a:solidFill>
              </a:rPr>
              <a:t>t</a:t>
            </a:r>
            <a:r>
              <a:rPr lang="en-US" altLang="en-US" b="0"/>
              <a:t> + </a:t>
            </a:r>
            <a:r>
              <a:rPr lang="en-US" altLang="en-US" sz="2800" b="0"/>
              <a:t>1/2</a:t>
            </a:r>
            <a:r>
              <a:rPr lang="en-US" altLang="en-US" b="0"/>
              <a:t> </a:t>
            </a:r>
            <a:r>
              <a:rPr lang="en-US" altLang="en-US" b="0" i="1">
                <a:solidFill>
                  <a:schemeClr val="tx1"/>
                </a:solidFill>
              </a:rPr>
              <a:t>v </a:t>
            </a:r>
            <a:r>
              <a:rPr lang="en-US" altLang="en-US" b="0" i="1"/>
              <a:t>t</a:t>
            </a:r>
          </a:p>
        </p:txBody>
      </p:sp>
      <p:sp>
        <p:nvSpPr>
          <p:cNvPr id="65544" name="Rectangle 8">
            <a:extLst>
              <a:ext uri="{FF2B5EF4-FFF2-40B4-BE49-F238E27FC236}">
                <a16:creationId xmlns:a16="http://schemas.microsoft.com/office/drawing/2014/main" id="{958F43A3-D2E7-8649-AABC-8FE5EAEAE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562600"/>
            <a:ext cx="434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>
                <a:solidFill>
                  <a:schemeClr val="accent2"/>
                </a:solidFill>
              </a:rPr>
              <a:t> – </a:t>
            </a: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sz="2800" b="0">
                <a:solidFill>
                  <a:schemeClr val="accent2"/>
                </a:solidFill>
              </a:rPr>
              <a:t>1/2</a:t>
            </a:r>
            <a:r>
              <a:rPr lang="en-US" altLang="en-US" b="0">
                <a:solidFill>
                  <a:schemeClr val="accent2"/>
                </a:solidFill>
              </a:rPr>
              <a:t> (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 + 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>
                <a:solidFill>
                  <a:schemeClr val="accent2"/>
                </a:solidFill>
              </a:rPr>
              <a:t>)</a:t>
            </a:r>
            <a:r>
              <a:rPr lang="en-US" altLang="en-US" b="0" i="1">
                <a:solidFill>
                  <a:schemeClr val="accent2"/>
                </a:solidFill>
              </a:rPr>
              <a:t> t</a:t>
            </a:r>
            <a:endParaRPr lang="en-US" altLang="en-US" b="0" i="1"/>
          </a:p>
        </p:txBody>
      </p:sp>
      <p:sp>
        <p:nvSpPr>
          <p:cNvPr id="65546" name="Text Box 10">
            <a:extLst>
              <a:ext uri="{FF2B5EF4-FFF2-40B4-BE49-F238E27FC236}">
                <a16:creationId xmlns:a16="http://schemas.microsoft.com/office/drawing/2014/main" id="{59097AFC-3F88-FE48-A95E-D73A33B9A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7150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008000"/>
                </a:solidFill>
              </a:rPr>
              <a:t>Do units check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1965056" presetClass="entr" presetSubtype="4220996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  <p:bldP spid="65541" grpId="0" autoUpdateAnimBg="0"/>
      <p:bldP spid="65542" grpId="0" autoUpdateAnimBg="0"/>
      <p:bldP spid="65543" grpId="0" autoUpdateAnimBg="0"/>
      <p:bldP spid="65544" grpId="0" autoUpdateAnimBg="0"/>
      <p:bldP spid="6554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2F95160D-1A8A-4F4B-91D0-4C8394D54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Yet another constant </a:t>
            </a:r>
            <a:r>
              <a:rPr lang="en-US" altLang="en-US" i="1"/>
              <a:t>a</a:t>
            </a:r>
            <a:r>
              <a:rPr lang="en-US" altLang="en-US"/>
              <a:t> form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A8CA8D8E-B2C3-6645-B8B9-7B7D05828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With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/>
              <a:t>’s,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/>
              <a:t>’s, and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/>
              <a:t> (no </a:t>
            </a: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/>
              <a:t>):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24204711-A2E6-524B-867F-46EDF4A8D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754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 + 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accent2"/>
                </a:solidFill>
              </a:rPr>
              <a:t> + </a:t>
            </a:r>
            <a:r>
              <a:rPr lang="en-US" altLang="en-US" sz="2800" b="0">
                <a:solidFill>
                  <a:schemeClr val="accent2"/>
                </a:solidFill>
              </a:rPr>
              <a:t>1/2</a:t>
            </a:r>
            <a:r>
              <a:rPr lang="en-US" altLang="en-US" b="0">
                <a:solidFill>
                  <a:schemeClr val="accent2"/>
                </a:solidFill>
              </a:rPr>
              <a:t> </a:t>
            </a:r>
            <a:r>
              <a:rPr lang="en-US" altLang="en-US" b="0" i="1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accent2"/>
                </a:solidFill>
              </a:rPr>
              <a:t> (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accent2"/>
                </a:solidFill>
              </a:rPr>
              <a:t>)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accent2"/>
                </a:solidFill>
              </a:rPr>
              <a:t>		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>
                <a:solidFill>
                  <a:schemeClr val="accent2"/>
                </a:solidFill>
              </a:rPr>
              <a:t>/</a:t>
            </a:r>
            <a:r>
              <a:rPr lang="en-US" altLang="en-US" b="0" i="1">
                <a:solidFill>
                  <a:schemeClr val="accent2"/>
                </a:solidFill>
              </a:rPr>
              <a:t>a</a:t>
            </a:r>
            <a:endParaRPr lang="en-US" altLang="en-US" b="0">
              <a:solidFill>
                <a:schemeClr val="accent2"/>
              </a:solidFill>
            </a:endParaRPr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99C2D7B1-A401-AD43-BC3F-46A5F2385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70200"/>
            <a:ext cx="662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/>
              <a:t>x</a:t>
            </a:r>
            <a:r>
              <a:rPr lang="en-US" altLang="en-US" b="0"/>
              <a:t> – 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 = </a:t>
            </a:r>
            <a:r>
              <a:rPr lang="en-US" altLang="en-US" b="0" i="1"/>
              <a:t>v</a:t>
            </a:r>
            <a:r>
              <a:rPr lang="en-US" altLang="en-US" b="0" baseline="-25000"/>
              <a:t>0 </a:t>
            </a:r>
            <a:r>
              <a:rPr lang="en-US" altLang="en-US" b="0">
                <a:latin typeface="Symbol" pitchFamily="2" charset="2"/>
              </a:rPr>
              <a:t>D</a:t>
            </a:r>
            <a:r>
              <a:rPr lang="en-US" altLang="en-US" b="0" i="1"/>
              <a:t>v</a:t>
            </a:r>
            <a:r>
              <a:rPr lang="en-US" altLang="en-US" b="0"/>
              <a:t>/</a:t>
            </a:r>
            <a:r>
              <a:rPr lang="en-US" altLang="en-US" b="0" i="1"/>
              <a:t>a</a:t>
            </a:r>
            <a:r>
              <a:rPr lang="en-US" altLang="en-US" b="0"/>
              <a:t> + </a:t>
            </a:r>
            <a:r>
              <a:rPr lang="en-US" altLang="en-US" sz="2800" b="0"/>
              <a:t>1/2</a:t>
            </a:r>
            <a:r>
              <a:rPr lang="en-US" altLang="en-US" b="0"/>
              <a:t> </a:t>
            </a:r>
            <a:r>
              <a:rPr lang="en-US" altLang="en-US" b="0" i="1"/>
              <a:t>a</a:t>
            </a:r>
            <a:r>
              <a:rPr lang="en-US" altLang="en-US" b="0"/>
              <a:t> (</a:t>
            </a:r>
            <a:r>
              <a:rPr lang="en-US" altLang="en-US" b="0">
                <a:latin typeface="Symbol" pitchFamily="2" charset="2"/>
              </a:rPr>
              <a:t>D</a:t>
            </a:r>
            <a:r>
              <a:rPr lang="en-US" altLang="en-US" b="0" i="1"/>
              <a:t>v</a:t>
            </a:r>
            <a:r>
              <a:rPr lang="en-US" altLang="en-US" b="0"/>
              <a:t>/</a:t>
            </a:r>
            <a:r>
              <a:rPr lang="en-US" altLang="en-US" b="0" i="1"/>
              <a:t>a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endParaRPr lang="en-US" altLang="en-US" b="0" i="1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28DFB448-1DDC-F74D-A4B8-D25EDFE5C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54400"/>
            <a:ext cx="670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/>
              <a:t>2</a:t>
            </a:r>
            <a:r>
              <a:rPr lang="en-US" altLang="en-US" b="0" i="1"/>
              <a:t>a 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–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) = 2</a:t>
            </a:r>
            <a:r>
              <a:rPr lang="en-US" altLang="en-US" b="0" i="1"/>
              <a:t>v</a:t>
            </a:r>
            <a:r>
              <a:rPr lang="en-US" altLang="en-US" b="0" baseline="-25000"/>
              <a:t>0 </a:t>
            </a:r>
            <a:r>
              <a:rPr lang="en-US" altLang="en-US" b="0"/>
              <a:t>(</a:t>
            </a:r>
            <a:r>
              <a:rPr lang="en-US" altLang="en-US" b="0" i="1"/>
              <a:t>v</a:t>
            </a:r>
            <a:r>
              <a:rPr lang="en-US" altLang="en-US" b="0"/>
              <a:t>–</a:t>
            </a:r>
            <a:r>
              <a:rPr lang="en-US" altLang="en-US" b="0" i="1"/>
              <a:t>v</a:t>
            </a:r>
            <a:r>
              <a:rPr lang="en-US" altLang="en-US" b="0" baseline="-25000"/>
              <a:t>0</a:t>
            </a:r>
            <a:r>
              <a:rPr lang="en-US" altLang="en-US" b="0"/>
              <a:t>) + (</a:t>
            </a:r>
            <a:r>
              <a:rPr lang="en-US" altLang="en-US" b="0" i="1"/>
              <a:t>v</a:t>
            </a:r>
            <a:r>
              <a:rPr lang="en-US" altLang="en-US" b="0"/>
              <a:t>–</a:t>
            </a:r>
            <a:r>
              <a:rPr lang="en-US" altLang="en-US" b="0" i="1"/>
              <a:t>v</a:t>
            </a:r>
            <a:r>
              <a:rPr lang="en-US" altLang="en-US" b="0" baseline="-25000"/>
              <a:t>0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DDB71B27-ED1B-E94F-BC09-F46F895A2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/>
              <a:t>2</a:t>
            </a:r>
            <a:r>
              <a:rPr lang="en-US" altLang="en-US" b="0" i="1"/>
              <a:t>a 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–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) = 2</a:t>
            </a:r>
            <a:r>
              <a:rPr lang="en-US" altLang="en-US" b="0" i="1"/>
              <a:t>vv</a:t>
            </a:r>
            <a:r>
              <a:rPr lang="en-US" altLang="en-US" b="0" baseline="-25000"/>
              <a:t>0</a:t>
            </a:r>
            <a:r>
              <a:rPr lang="en-US" altLang="en-US" b="0"/>
              <a:t> – 2</a:t>
            </a:r>
            <a:r>
              <a:rPr lang="en-US" altLang="en-US" b="0" i="1"/>
              <a:t>v</a:t>
            </a:r>
            <a:r>
              <a:rPr lang="en-US" altLang="en-US" b="0" baseline="-25000"/>
              <a:t>0</a:t>
            </a:r>
            <a:r>
              <a:rPr lang="en-US" altLang="en-US" b="0" baseline="30000"/>
              <a:t>2</a:t>
            </a:r>
            <a:r>
              <a:rPr lang="en-US" altLang="en-US" b="0"/>
              <a:t> + </a:t>
            </a:r>
            <a:r>
              <a:rPr lang="en-US" altLang="en-US" b="0" i="1"/>
              <a:t>v</a:t>
            </a:r>
            <a:r>
              <a:rPr lang="en-US" altLang="en-US" b="0" baseline="30000"/>
              <a:t>2 </a:t>
            </a:r>
            <a:r>
              <a:rPr lang="en-US" altLang="en-US" b="0"/>
              <a:t>– 2</a:t>
            </a:r>
            <a:r>
              <a:rPr lang="en-US" altLang="en-US" b="0" i="1"/>
              <a:t>vv</a:t>
            </a:r>
            <a:r>
              <a:rPr lang="en-US" altLang="en-US" b="0" baseline="-25000"/>
              <a:t>0</a:t>
            </a:r>
            <a:r>
              <a:rPr lang="en-US" altLang="en-US" b="0"/>
              <a:t> + </a:t>
            </a:r>
            <a:r>
              <a:rPr lang="en-US" altLang="en-US" b="0" i="1"/>
              <a:t>v</a:t>
            </a:r>
            <a:r>
              <a:rPr lang="en-US" altLang="en-US" b="0" baseline="-25000"/>
              <a:t>0</a:t>
            </a:r>
            <a:r>
              <a:rPr lang="en-US" altLang="en-US" b="0" baseline="30000"/>
              <a:t>2</a:t>
            </a:r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C350E3AE-0004-0140-A6DD-6A27AC813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6228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/>
              <a:t>2</a:t>
            </a:r>
            <a:r>
              <a:rPr lang="en-US" altLang="en-US" b="0" i="1"/>
              <a:t>a 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–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) = </a:t>
            </a:r>
            <a:r>
              <a:rPr lang="en-US" altLang="en-US" b="0">
                <a:solidFill>
                  <a:srgbClr val="000000"/>
                </a:solidFill>
              </a:rPr>
              <a:t>2</a:t>
            </a:r>
            <a:r>
              <a:rPr lang="en-US" altLang="en-US" b="0" i="1">
                <a:solidFill>
                  <a:srgbClr val="000000"/>
                </a:solidFill>
              </a:rPr>
              <a:t>vv</a:t>
            </a:r>
            <a:r>
              <a:rPr lang="en-US" altLang="en-US" b="0" baseline="-25000">
                <a:solidFill>
                  <a:srgbClr val="000000"/>
                </a:solidFill>
              </a:rPr>
              <a:t>0</a:t>
            </a:r>
            <a:r>
              <a:rPr lang="en-US" altLang="en-US" b="0">
                <a:solidFill>
                  <a:srgbClr val="000000"/>
                </a:solidFill>
              </a:rPr>
              <a:t> – 2</a:t>
            </a:r>
            <a:r>
              <a:rPr lang="en-US" altLang="en-US" b="0" i="1">
                <a:solidFill>
                  <a:srgbClr val="000000"/>
                </a:solidFill>
              </a:rPr>
              <a:t>vv</a:t>
            </a:r>
            <a:r>
              <a:rPr lang="en-US" altLang="en-US" b="0" baseline="-25000">
                <a:solidFill>
                  <a:srgbClr val="000000"/>
                </a:solidFill>
              </a:rPr>
              <a:t>0</a:t>
            </a:r>
            <a:r>
              <a:rPr lang="en-US" altLang="en-US" b="0"/>
              <a:t> + </a:t>
            </a:r>
            <a:r>
              <a:rPr lang="en-US" altLang="en-US" b="0" i="1"/>
              <a:t>v</a:t>
            </a:r>
            <a:r>
              <a:rPr lang="en-US" altLang="en-US" b="0" baseline="30000"/>
              <a:t>2 </a:t>
            </a:r>
            <a:r>
              <a:rPr lang="en-US" altLang="en-US" b="0"/>
              <a:t>+ </a:t>
            </a:r>
            <a:r>
              <a:rPr lang="en-US" altLang="en-US" b="0" i="1">
                <a:solidFill>
                  <a:srgbClr val="000000"/>
                </a:solidFill>
              </a:rPr>
              <a:t>v</a:t>
            </a:r>
            <a:r>
              <a:rPr lang="en-US" altLang="en-US" b="0" baseline="-25000">
                <a:solidFill>
                  <a:srgbClr val="000000"/>
                </a:solidFill>
              </a:rPr>
              <a:t>0</a:t>
            </a:r>
            <a:r>
              <a:rPr lang="en-US" altLang="en-US" b="0" baseline="30000">
                <a:solidFill>
                  <a:srgbClr val="000000"/>
                </a:solidFill>
              </a:rPr>
              <a:t>2</a:t>
            </a:r>
            <a:r>
              <a:rPr lang="en-US" altLang="en-US" b="0">
                <a:solidFill>
                  <a:srgbClr val="000000"/>
                </a:solidFill>
              </a:rPr>
              <a:t> – 2</a:t>
            </a:r>
            <a:r>
              <a:rPr lang="en-US" altLang="en-US" b="0" i="1">
                <a:solidFill>
                  <a:srgbClr val="000000"/>
                </a:solidFill>
              </a:rPr>
              <a:t>v</a:t>
            </a:r>
            <a:r>
              <a:rPr lang="en-US" altLang="en-US" b="0" baseline="-25000">
                <a:solidFill>
                  <a:srgbClr val="000000"/>
                </a:solidFill>
              </a:rPr>
              <a:t>0</a:t>
            </a:r>
            <a:r>
              <a:rPr lang="en-US" altLang="en-US" b="0" baseline="30000">
                <a:solidFill>
                  <a:srgbClr val="000000"/>
                </a:solidFill>
              </a:rPr>
              <a:t>2</a:t>
            </a:r>
            <a:r>
              <a:rPr lang="en-US" altLang="en-US" b="0"/>
              <a:t> </a:t>
            </a:r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0F71FCBC-B217-B54B-B9AB-89479A745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07000"/>
            <a:ext cx="396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/>
              <a:t>2</a:t>
            </a:r>
            <a:r>
              <a:rPr lang="en-US" altLang="en-US" b="0" i="1"/>
              <a:t>a 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–</a:t>
            </a:r>
            <a:r>
              <a:rPr lang="en-US" altLang="en-US" b="0" i="1"/>
              <a:t>x</a:t>
            </a:r>
            <a:r>
              <a:rPr lang="en-US" altLang="en-US" b="0" baseline="-25000"/>
              <a:t>0</a:t>
            </a:r>
            <a:r>
              <a:rPr lang="en-US" altLang="en-US" b="0"/>
              <a:t>) = </a:t>
            </a:r>
            <a:r>
              <a:rPr lang="en-US" altLang="en-US" b="0" i="1"/>
              <a:t>v</a:t>
            </a:r>
            <a:r>
              <a:rPr lang="en-US" altLang="en-US" b="0" baseline="30000"/>
              <a:t>2 </a:t>
            </a:r>
            <a:r>
              <a:rPr lang="en-US" altLang="en-US" b="0"/>
              <a:t>– </a:t>
            </a:r>
            <a:r>
              <a:rPr lang="en-US" altLang="en-US" b="0" i="1"/>
              <a:t>v</a:t>
            </a:r>
            <a:r>
              <a:rPr lang="en-US" altLang="en-US" b="0" baseline="-25000"/>
              <a:t>0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4F228BE3-B072-D648-B76A-F259EB751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791200"/>
            <a:ext cx="396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 i="1">
                <a:solidFill>
                  <a:schemeClr val="accent2"/>
                </a:solidFill>
              </a:rPr>
              <a:t>v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accent2"/>
                </a:solidFill>
              </a:rPr>
              <a:t> + 2</a:t>
            </a:r>
            <a:r>
              <a:rPr lang="en-US" altLang="en-US" b="0" i="1">
                <a:solidFill>
                  <a:schemeClr val="accent2"/>
                </a:solidFill>
              </a:rPr>
              <a:t>a </a:t>
            </a:r>
            <a:r>
              <a:rPr lang="en-US" altLang="en-US" b="0">
                <a:solidFill>
                  <a:schemeClr val="accent2"/>
                </a:solidFill>
              </a:rPr>
              <a:t>(</a:t>
            </a: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>
                <a:solidFill>
                  <a:schemeClr val="accent2"/>
                </a:solidFill>
              </a:rPr>
              <a:t>–</a:t>
            </a:r>
            <a:r>
              <a:rPr lang="en-US" altLang="en-US" b="0" i="1">
                <a:solidFill>
                  <a:schemeClr val="accent2"/>
                </a:solidFill>
              </a:rPr>
              <a:t>x</a:t>
            </a:r>
            <a:r>
              <a:rPr lang="en-US" altLang="en-US" b="0" baseline="-25000">
                <a:solidFill>
                  <a:schemeClr val="accent2"/>
                </a:solidFill>
              </a:rPr>
              <a:t>0</a:t>
            </a:r>
            <a:r>
              <a:rPr lang="en-US" altLang="en-US" b="0">
                <a:solidFill>
                  <a:schemeClr val="accent2"/>
                </a:solidFill>
              </a:rPr>
              <a:t>)</a:t>
            </a:r>
            <a:r>
              <a:rPr lang="en-US" altLang="en-US" b="0"/>
              <a:t>  </a:t>
            </a:r>
          </a:p>
        </p:txBody>
      </p:sp>
      <p:sp>
        <p:nvSpPr>
          <p:cNvPr id="64523" name="Text Box 11">
            <a:extLst>
              <a:ext uri="{FF2B5EF4-FFF2-40B4-BE49-F238E27FC236}">
                <a16:creationId xmlns:a16="http://schemas.microsoft.com/office/drawing/2014/main" id="{06AD9F7D-F22E-A64B-B296-1BCEBCC75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9436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008000"/>
                </a:solidFill>
              </a:rPr>
              <a:t>Do units check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1964672" presetClass="entr" presetSubtype="4214566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utoUpdateAnimBg="0"/>
      <p:bldP spid="64517" grpId="0" autoUpdateAnimBg="0"/>
      <p:bldP spid="64518" grpId="0" autoUpdateAnimBg="0"/>
      <p:bldP spid="64519" grpId="0" autoUpdateAnimBg="0"/>
      <p:bldP spid="64520" grpId="0" autoUpdateAnimBg="0"/>
      <p:bldP spid="64521" grpId="0" autoUpdateAnimBg="0"/>
      <p:bldP spid="64522" grpId="0" autoUpdateAnimBg="0"/>
      <p:bldP spid="6452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6D060597-5FA4-AF48-9F48-A15C6E3D4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 2.61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865E02E6-8E30-5C40-A5BD-81BDAABCA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58788">
              <a:lnSpc>
                <a:spcPct val="90000"/>
              </a:lnSpc>
              <a:buFontTx/>
              <a:buNone/>
            </a:pPr>
            <a:r>
              <a:rPr lang="en-US" altLang="en-US" sz="2800"/>
              <a:t>A car </a:t>
            </a:r>
            <a:r>
              <a:rPr lang="en-US" altLang="en-US" sz="2800">
                <a:solidFill>
                  <a:schemeClr val="accent2"/>
                </a:solidFill>
              </a:rPr>
              <a:t>3.5 m</a:t>
            </a:r>
            <a:r>
              <a:rPr lang="en-US" altLang="en-US" sz="2800"/>
              <a:t> in length traveling at </a:t>
            </a:r>
            <a:r>
              <a:rPr lang="en-US" altLang="en-US" sz="2800">
                <a:solidFill>
                  <a:schemeClr val="accent2"/>
                </a:solidFill>
              </a:rPr>
              <a:t>20 m/s</a:t>
            </a:r>
            <a:r>
              <a:rPr lang="en-US" altLang="en-US" sz="2800"/>
              <a:t> approaches an intersection.  The width of the intersection is </a:t>
            </a:r>
            <a:r>
              <a:rPr lang="en-US" altLang="en-US" sz="2800">
                <a:solidFill>
                  <a:schemeClr val="accent2"/>
                </a:solidFill>
              </a:rPr>
              <a:t>20 m</a:t>
            </a:r>
            <a:r>
              <a:rPr lang="en-US" altLang="en-US" sz="2800"/>
              <a:t>.  The light turns yellow when the front of the car is </a:t>
            </a:r>
            <a:r>
              <a:rPr lang="en-US" altLang="en-US" sz="2800">
                <a:solidFill>
                  <a:schemeClr val="accent2"/>
                </a:solidFill>
              </a:rPr>
              <a:t>50 m</a:t>
            </a:r>
            <a:r>
              <a:rPr lang="en-US" altLang="en-US" sz="2800"/>
              <a:t> from the beginning of the intersection. If the driver steps on the brake, the car will slow at </a:t>
            </a:r>
            <a:r>
              <a:rPr lang="en-US" altLang="en-US" sz="2800">
                <a:solidFill>
                  <a:schemeClr val="accent2"/>
                </a:solidFill>
              </a:rPr>
              <a:t>–3.8 m/s</a:t>
            </a:r>
            <a:r>
              <a:rPr lang="en-US" altLang="en-US" sz="2800" baseline="30000">
                <a:solidFill>
                  <a:schemeClr val="accent2"/>
                </a:solidFill>
              </a:rPr>
              <a:t>2</a:t>
            </a:r>
            <a:r>
              <a:rPr lang="en-US" altLang="en-US" sz="2800"/>
              <a:t> and if the car steps on the gas the car will accelerate at </a:t>
            </a:r>
            <a:r>
              <a:rPr lang="en-US" altLang="en-US" sz="2800">
                <a:solidFill>
                  <a:schemeClr val="accent2"/>
                </a:solidFill>
              </a:rPr>
              <a:t>2.3 m/s</a:t>
            </a:r>
            <a:r>
              <a:rPr lang="en-US" altLang="en-US" sz="2800" baseline="30000">
                <a:solidFill>
                  <a:schemeClr val="accent2"/>
                </a:solidFill>
              </a:rPr>
              <a:t>2</a:t>
            </a:r>
            <a:r>
              <a:rPr lang="en-US" altLang="en-US" sz="2800"/>
              <a:t>.  The light will be yellow for </a:t>
            </a:r>
            <a:r>
              <a:rPr lang="en-US" altLang="en-US" sz="2800">
                <a:solidFill>
                  <a:schemeClr val="accent2"/>
                </a:solidFill>
              </a:rPr>
              <a:t>3 s</a:t>
            </a:r>
            <a:r>
              <a:rPr lang="en-US" altLang="en-US" sz="2800"/>
              <a:t>.  </a:t>
            </a:r>
          </a:p>
          <a:p>
            <a:pPr marL="0" indent="458788">
              <a:lnSpc>
                <a:spcPct val="90000"/>
              </a:lnSpc>
              <a:buFontTx/>
              <a:buNone/>
            </a:pPr>
            <a:r>
              <a:rPr lang="en-US" altLang="en-US" sz="2800"/>
              <a:t>To avoid being in the intersection when the light turns red, should the driver use the brake or the gas?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4113ED4C-B1F4-AB42-98DB-D7C9E1AA1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Free Fall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3D1CFC49-9E83-BF43-AF6C-F5548E328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dirty="0"/>
              <a:t>Constant acceleration </a:t>
            </a:r>
            <a:r>
              <a:rPr lang="en-US" altLang="en-US" i="1" dirty="0">
                <a:solidFill>
                  <a:schemeClr val="accent2"/>
                </a:solidFill>
              </a:rPr>
              <a:t>g</a:t>
            </a:r>
            <a:r>
              <a:rPr lang="en-US" altLang="en-US" dirty="0"/>
              <a:t> = 9.8 m/s</a:t>
            </a:r>
            <a:r>
              <a:rPr lang="en-US" altLang="en-US" baseline="30000" dirty="0"/>
              <a:t>2</a:t>
            </a:r>
            <a:r>
              <a:rPr lang="en-US" altLang="en-US" dirty="0"/>
              <a:t> down</a:t>
            </a:r>
          </a:p>
        </p:txBody>
      </p:sp>
      <p:sp>
        <p:nvSpPr>
          <p:cNvPr id="21507" name="Line 4">
            <a:extLst>
              <a:ext uri="{FF2B5EF4-FFF2-40B4-BE49-F238E27FC236}">
                <a16:creationId xmlns:a16="http://schemas.microsoft.com/office/drawing/2014/main" id="{201F957A-716B-924E-80A5-56901C49A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7526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4214</TotalTime>
  <Words>783</Words>
  <Application>Microsoft Macintosh PowerPoint</Application>
  <PresentationFormat>On-screen Show (4:3)</PresentationFormat>
  <Paragraphs>88</Paragraphs>
  <Slides>12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Symbol</vt:lpstr>
      <vt:lpstr>Times</vt:lpstr>
      <vt:lpstr>Default Design</vt:lpstr>
      <vt:lpstr>Constant Acceleration</vt:lpstr>
      <vt:lpstr>Car at a Stop Light</vt:lpstr>
      <vt:lpstr>Car at a Stop Light</vt:lpstr>
      <vt:lpstr>Constant x-Acceleration</vt:lpstr>
      <vt:lpstr>Equations of Motion</vt:lpstr>
      <vt:lpstr>Another constant a form</vt:lpstr>
      <vt:lpstr>Yet another constant a form</vt:lpstr>
      <vt:lpstr>Example Problem 2.61</vt:lpstr>
      <vt:lpstr>Free Fall</vt:lpstr>
      <vt:lpstr>Example Problem 2.85</vt:lpstr>
      <vt:lpstr>Example Problem 2.1001</vt:lpstr>
      <vt:lpstr>Example Problem 2.1001</vt:lpstr>
    </vt:vector>
  </TitlesOfParts>
  <Manager/>
  <Company>John Carroll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subject/>
  <dc:creator>joe</dc:creator>
  <cp:keywords/>
  <dc:description/>
  <cp:lastModifiedBy>Richard Barrans</cp:lastModifiedBy>
  <cp:revision>251</cp:revision>
  <cp:lastPrinted>2025-01-22T19:04:07Z</cp:lastPrinted>
  <dcterms:created xsi:type="dcterms:W3CDTF">2003-08-04T19:23:16Z</dcterms:created>
  <dcterms:modified xsi:type="dcterms:W3CDTF">2026-01-25T20:21:20Z</dcterms:modified>
  <cp:category/>
</cp:coreProperties>
</file>