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473" r:id="rId2"/>
    <p:sldId id="558" r:id="rId3"/>
    <p:sldId id="555" r:id="rId4"/>
    <p:sldId id="548" r:id="rId5"/>
    <p:sldId id="556" r:id="rId6"/>
    <p:sldId id="557" r:id="rId7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9" userDrawn="1">
          <p15:clr>
            <a:srgbClr val="A4A3A4"/>
          </p15:clr>
        </p15:guide>
        <p15:guide id="2" pos="29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051"/>
    <a:srgbClr val="942093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810"/>
    <p:restoredTop sz="90957"/>
  </p:normalViewPr>
  <p:slideViewPr>
    <p:cSldViewPr>
      <p:cViewPr varScale="1">
        <p:scale>
          <a:sx n="59" d="100"/>
          <a:sy n="59" d="100"/>
        </p:scale>
        <p:origin x="66" y="41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-8984"/>
    </p:cViewPr>
  </p:sorterViewPr>
  <p:notesViewPr>
    <p:cSldViewPr>
      <p:cViewPr varScale="1">
        <p:scale>
          <a:sx n="79" d="100"/>
          <a:sy n="79" d="100"/>
        </p:scale>
        <p:origin x="726" y="84"/>
      </p:cViewPr>
      <p:guideLst>
        <p:guide orient="horz" pos="2209"/>
        <p:guide pos="291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84D14CD2-A6E1-B848-B281-1B45F679025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34964"/>
            <a:ext cx="400293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7" name="Rectangle 3">
            <a:extLst>
              <a:ext uri="{FF2B5EF4-FFF2-40B4-BE49-F238E27FC236}">
                <a16:creationId xmlns:a16="http://schemas.microsoft.com/office/drawing/2014/main" id="{0E0560E7-AD60-904E-85E7-58D8E39B12A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569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8" name="Rectangle 4">
            <a:extLst>
              <a:ext uri="{FF2B5EF4-FFF2-40B4-BE49-F238E27FC236}">
                <a16:creationId xmlns:a16="http://schemas.microsoft.com/office/drawing/2014/main" id="{8E9A0890-29BE-9840-849A-43086808C4D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57975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0949" name="Rectangle 5">
            <a:extLst>
              <a:ext uri="{FF2B5EF4-FFF2-40B4-BE49-F238E27FC236}">
                <a16:creationId xmlns:a16="http://schemas.microsoft.com/office/drawing/2014/main" id="{81493513-37B7-7E4A-8336-DA72CD8B5DA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569" y="6657975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3287E7D5-BC2F-1C4F-A169-A0F08E4C01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9EEDF186-7041-E14E-B21A-AAD43BA971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677CAC74-519B-5A4F-AAEB-4AB719A4D4E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33145" y="0"/>
            <a:ext cx="400293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AD53092A-ED27-E448-8955-3C7BE68CC59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7025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D95257BC-5961-584B-ACD0-6D7230B5439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793" y="3328988"/>
            <a:ext cx="6772491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B8C0DD07-A982-9A40-8E28-FE14F5BC664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659564"/>
            <a:ext cx="400293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EB8A8DB5-F69A-3748-82A1-15EE67F205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145" y="6659564"/>
            <a:ext cx="400293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3" rIns="92126" bIns="460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0BF4E7F5-3609-C643-819D-53974E12CAC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F83F7D-E743-0F4B-9B71-16226EDA2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D98D45-89A9-854A-AFF6-0F336DD40D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9580224-9DE4-C448-B7D1-A398273971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1237F-D1E6-6641-999D-729AF9E2E0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8196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B8F991-5D3F-6D41-9FD2-705B257B42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87827A3-2E8A-4F48-9DA9-65E1A561B2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9AF07B-183C-2249-9115-A94B47AB5C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17FC38-28F1-6C4E-AB88-86B0695DFD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148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B3E27C-8B43-C74F-A52F-FA1520BCEC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988CE6B-E70E-1740-9087-6082C95060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26AD63-38F5-754A-810C-D8727F7E32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95AFD3-EDAF-E346-AEDA-E6A5A3DA2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261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0DA51FA-C241-8247-8DEC-88770B0C50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3A1631-2E1D-534C-9B7C-7568D3AADF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5EC5356-65EF-EE4F-B3D6-51FC3FCEA2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8434B5-630B-9D4D-BFE0-DD8FF0F6699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41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E03E76-A921-FC42-B88B-4D01C7C67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854B9C-86B0-D847-9402-07179A90C0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CBB395-37E0-3043-A53B-9BE90CE2BA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4D261D-E6EF-2440-BA14-6DD06AC67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4947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97C3A5-83BC-9942-BEBE-68504E6710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66A01A-EC56-234F-B6AC-67E9FC75AD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D466BC-0AED-A241-A72F-2A35A07A5A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26B45F-C495-8045-B43C-974DF3C546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14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DE348F9-A18E-4F4B-9831-21B84F733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C388D25-C18E-AF4F-B866-7DE65589F2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A9070E2-E1BD-4C41-A72C-7B170D5749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144F30-C4D8-B143-9E56-C678E8A6EE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0741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59CFD41-535C-8F4A-B3DD-357C4A687B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5666A8D-16F0-9D46-AFAD-30E4F6E587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B00D2E3-49E5-8448-BD05-49EDEB1A6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CCAFB3-0811-3842-8455-5F8B72F69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466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6534797-A7ED-F347-8664-4DBE841F6C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901833F-3E59-AE41-AFEA-C4CE458ED3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86B1FA1-8B4E-124D-A5FF-2053EC8A27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4B65FB-4952-AF4A-93CD-6874BDFC1C3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055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9B879B-5E72-B14D-94C3-E93EC838F7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54FF4EE-C441-ED44-A873-57BD4D59FD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997FBE3-8C67-1F4A-8378-F9847A6A4C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DA80DC-45F8-6F48-A9EE-C173D84659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85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4943A0-2163-CF47-8260-8D1AECBF38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3E781D-39B7-F640-8A43-F9F2E0D1D3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627297C-FDC6-954C-B9E9-61CBCBE710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1066FF-D4AC-C04E-9E32-DEC04CDC2F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546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BD9EF75-2FA1-D14C-98D9-B7E7EBBA9F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26BAD41-0C5E-214F-9B79-DDED9A17B5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E2881F22-335F-C946-9DCF-CEAE53A8E33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9B2D0B0-6AE0-F24B-98D8-42776E7B2E8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C725EBC-D609-744D-9E87-A1CDE6D6872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4447F0DE-811B-F143-A83A-83A0CF7F88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42662C44-53E2-1F4D-9613-759F886C98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Kinematics practice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2F4B7A3-B599-3C41-98E6-F577F20E9BD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14400" y="3886200"/>
            <a:ext cx="7315200" cy="609600"/>
          </a:xfrm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7DA21-5A06-EBE1-C0F2-B308E2B8F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 Equation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C2D43-EAC3-FEC9-6595-B3C5EE784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 projectile is launched at some initial speed </a:t>
            </a:r>
            <a:r>
              <a:rPr lang="en-US" i="1" dirty="0">
                <a:solidFill>
                  <a:srgbClr val="942093"/>
                </a:solidFill>
              </a:rPr>
              <a:t>v</a:t>
            </a:r>
            <a:r>
              <a:rPr lang="en-US" baseline="-25000" dirty="0">
                <a:solidFill>
                  <a:srgbClr val="942093"/>
                </a:solidFill>
              </a:rPr>
              <a:t>0</a:t>
            </a:r>
            <a:r>
              <a:rPr lang="en-US" dirty="0"/>
              <a:t> and launch angle </a:t>
            </a:r>
            <a:r>
              <a:rPr lang="en-US" i="1" dirty="0">
                <a:solidFill>
                  <a:srgbClr val="942093"/>
                </a:solidFill>
                <a:latin typeface="Symbol" panose="05050102010706020507" pitchFamily="18" charset="2"/>
              </a:rPr>
              <a:t>q</a:t>
            </a:r>
            <a:r>
              <a:rPr lang="en-US" dirty="0"/>
              <a:t>.  It lands at its launch height.</a:t>
            </a:r>
          </a:p>
          <a:p>
            <a:pPr lvl="1"/>
            <a:r>
              <a:rPr lang="en-US" dirty="0"/>
              <a:t>How does its </a:t>
            </a:r>
            <a:r>
              <a:rPr lang="en-US" dirty="0">
                <a:solidFill>
                  <a:srgbClr val="009051"/>
                </a:solidFill>
              </a:rPr>
              <a:t>range</a:t>
            </a:r>
            <a:r>
              <a:rPr lang="en-US" dirty="0"/>
              <a:t> depend on </a:t>
            </a:r>
            <a:r>
              <a:rPr lang="en-US" dirty="0">
                <a:solidFill>
                  <a:srgbClr val="942093"/>
                </a:solidFill>
              </a:rPr>
              <a:t>launch angle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What </a:t>
            </a:r>
            <a:r>
              <a:rPr lang="en-US" dirty="0">
                <a:solidFill>
                  <a:srgbClr val="009051"/>
                </a:solidFill>
              </a:rPr>
              <a:t>launch angle </a:t>
            </a:r>
            <a:r>
              <a:rPr lang="en-US" dirty="0"/>
              <a:t>gives the greatest range?</a:t>
            </a:r>
          </a:p>
          <a:p>
            <a:pPr lvl="1"/>
            <a:r>
              <a:rPr lang="en-US" dirty="0"/>
              <a:t>What if it lands </a:t>
            </a:r>
            <a:r>
              <a:rPr lang="en-US" dirty="0">
                <a:solidFill>
                  <a:srgbClr val="009051"/>
                </a:solidFill>
              </a:rPr>
              <a:t>below</a:t>
            </a:r>
            <a:r>
              <a:rPr lang="en-US" dirty="0"/>
              <a:t> launch height?</a:t>
            </a:r>
          </a:p>
          <a:p>
            <a:pPr lvl="1"/>
            <a:r>
              <a:rPr lang="en-US" dirty="0"/>
              <a:t>What if it lands </a:t>
            </a:r>
            <a:r>
              <a:rPr lang="en-US" dirty="0">
                <a:solidFill>
                  <a:srgbClr val="009051"/>
                </a:solidFill>
              </a:rPr>
              <a:t>above</a:t>
            </a:r>
            <a:r>
              <a:rPr lang="en-US" dirty="0"/>
              <a:t> launch height?</a:t>
            </a:r>
          </a:p>
        </p:txBody>
      </p:sp>
    </p:spTree>
    <p:extLst>
      <p:ext uri="{BB962C8B-B14F-4D97-AF65-F5344CB8AC3E}">
        <p14:creationId xmlns:p14="http://schemas.microsoft.com/office/powerpoint/2010/main" val="2200752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E5A2C6E-759D-D240-9403-768E6BC46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Car at a stop light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19FAE07D-205D-A944-953A-2EE4BCF796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396240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altLang="en-US" dirty="0"/>
              <a:t>A car waits at a stop light for </a:t>
            </a:r>
            <a:r>
              <a:rPr lang="en-US" altLang="en-US" dirty="0">
                <a:solidFill>
                  <a:srgbClr val="942093"/>
                </a:solidFill>
              </a:rPr>
              <a:t>5 seconds</a:t>
            </a:r>
            <a:r>
              <a:rPr lang="en-US" altLang="en-US" dirty="0"/>
              <a:t>, smoothly </a:t>
            </a:r>
            <a:r>
              <a:rPr lang="en-US" altLang="en-US" dirty="0">
                <a:solidFill>
                  <a:schemeClr val="tx2"/>
                </a:solidFill>
              </a:rPr>
              <a:t>accelerates</a:t>
            </a:r>
            <a:r>
              <a:rPr lang="en-US" altLang="en-US" dirty="0"/>
              <a:t> to </a:t>
            </a:r>
            <a:r>
              <a:rPr lang="en-US" altLang="en-US" dirty="0">
                <a:solidFill>
                  <a:srgbClr val="942093"/>
                </a:solidFill>
              </a:rPr>
              <a:t>15 m/s</a:t>
            </a:r>
            <a:r>
              <a:rPr lang="en-US" altLang="en-US" dirty="0"/>
              <a:t> over </a:t>
            </a:r>
            <a:r>
              <a:rPr lang="en-US" altLang="en-US" dirty="0">
                <a:solidFill>
                  <a:srgbClr val="942093"/>
                </a:solidFill>
              </a:rPr>
              <a:t>5 seconds</a:t>
            </a:r>
            <a:r>
              <a:rPr lang="en-US" altLang="en-US" dirty="0"/>
              <a:t>, and then continues at </a:t>
            </a:r>
            <a:r>
              <a:rPr lang="en-US" altLang="en-US" dirty="0">
                <a:solidFill>
                  <a:srgbClr val="942093"/>
                </a:solidFill>
              </a:rPr>
              <a:t>15 m/s</a:t>
            </a:r>
            <a:r>
              <a:rPr lang="en-US" altLang="en-US" dirty="0"/>
              <a:t>.</a:t>
            </a:r>
          </a:p>
          <a:p>
            <a:pPr marL="514350" indent="-514350" eaLnBrk="1" hangingPunct="1">
              <a:buClr>
                <a:schemeClr val="tx2"/>
              </a:buClr>
              <a:buFont typeface="+mj-lt"/>
              <a:buAutoNum type="alphaUcPeriod"/>
              <a:defRPr/>
            </a:pPr>
            <a:r>
              <a:rPr lang="en-US" altLang="en-US" dirty="0">
                <a:solidFill>
                  <a:srgbClr val="009051"/>
                </a:solidFill>
              </a:rPr>
              <a:t>How far </a:t>
            </a:r>
            <a:r>
              <a:rPr lang="en-US" altLang="en-US" dirty="0"/>
              <a:t>has the car traveled when it finishes speeding up?  </a:t>
            </a:r>
          </a:p>
          <a:p>
            <a:pPr marL="514350" indent="-514350" eaLnBrk="1" hangingPunct="1">
              <a:buClr>
                <a:schemeClr val="tx2"/>
              </a:buClr>
              <a:buFont typeface="+mj-lt"/>
              <a:buAutoNum type="alphaUcPeriod"/>
              <a:defRPr/>
            </a:pPr>
            <a:r>
              <a:rPr lang="en-US" altLang="en-US" dirty="0">
                <a:solidFill>
                  <a:srgbClr val="009051"/>
                </a:solidFill>
              </a:rPr>
              <a:t>How far </a:t>
            </a:r>
            <a:r>
              <a:rPr lang="en-US" altLang="en-US" dirty="0"/>
              <a:t>has the car traveled after it has been cruising for </a:t>
            </a:r>
            <a:r>
              <a:rPr lang="en-US" altLang="en-US" dirty="0">
                <a:solidFill>
                  <a:srgbClr val="942093"/>
                </a:solidFill>
              </a:rPr>
              <a:t>5.0 seconds</a:t>
            </a:r>
            <a:r>
              <a:rPr lang="en-US" altLang="en-US" dirty="0"/>
              <a:t>?</a:t>
            </a:r>
            <a:endParaRPr lang="en-US" alt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A7E7148E-530B-DE40-A17F-76DA3557D4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Yellow light problem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49E7E381-89D2-4D43-88EE-46CC014D62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458788">
              <a:lnSpc>
                <a:spcPct val="90000"/>
              </a:lnSpc>
              <a:buFontTx/>
              <a:buNone/>
            </a:pPr>
            <a:r>
              <a:rPr lang="en-US" altLang="en-US" sz="2800" dirty="0"/>
              <a:t>A car </a:t>
            </a:r>
            <a:r>
              <a:rPr lang="en-US" altLang="en-US" sz="2800" dirty="0">
                <a:solidFill>
                  <a:srgbClr val="942093"/>
                </a:solidFill>
              </a:rPr>
              <a:t>3.5 m</a:t>
            </a:r>
            <a:r>
              <a:rPr lang="en-US" altLang="en-US" sz="2800" dirty="0"/>
              <a:t> in length traveling at </a:t>
            </a:r>
            <a:r>
              <a:rPr lang="en-US" altLang="en-US" sz="2800" dirty="0">
                <a:solidFill>
                  <a:srgbClr val="942093"/>
                </a:solidFill>
              </a:rPr>
              <a:t>20 m/s</a:t>
            </a:r>
            <a:r>
              <a:rPr lang="en-US" altLang="en-US" sz="2800" dirty="0"/>
              <a:t> approaches an intersection.  The width of the intersection is </a:t>
            </a:r>
            <a:r>
              <a:rPr lang="en-US" altLang="en-US" sz="2800" dirty="0">
                <a:solidFill>
                  <a:srgbClr val="942093"/>
                </a:solidFill>
              </a:rPr>
              <a:t>20 m</a:t>
            </a:r>
            <a:r>
              <a:rPr lang="en-US" altLang="en-US" sz="2800" dirty="0"/>
              <a:t>.  The light turns yellow when the front of the car is </a:t>
            </a:r>
            <a:r>
              <a:rPr lang="en-US" altLang="en-US" sz="2800" dirty="0">
                <a:solidFill>
                  <a:srgbClr val="942093"/>
                </a:solidFill>
              </a:rPr>
              <a:t>50 m</a:t>
            </a:r>
            <a:r>
              <a:rPr lang="en-US" altLang="en-US" sz="2800" dirty="0"/>
              <a:t> from the beginning of the intersection. If the driver steps on the brake, the car will slow at </a:t>
            </a:r>
            <a:r>
              <a:rPr lang="en-US" altLang="en-US" sz="2800" dirty="0">
                <a:solidFill>
                  <a:srgbClr val="942093"/>
                </a:solidFill>
              </a:rPr>
              <a:t>–3.8 m/s</a:t>
            </a:r>
            <a:r>
              <a:rPr lang="en-US" altLang="en-US" sz="2800" baseline="30000" dirty="0">
                <a:solidFill>
                  <a:srgbClr val="942093"/>
                </a:solidFill>
              </a:rPr>
              <a:t>2</a:t>
            </a:r>
            <a:r>
              <a:rPr lang="en-US" altLang="en-US" sz="2800" dirty="0">
                <a:solidFill>
                  <a:srgbClr val="942093"/>
                </a:solidFill>
              </a:rPr>
              <a:t> </a:t>
            </a:r>
            <a:r>
              <a:rPr lang="en-US" altLang="en-US" sz="2800" dirty="0"/>
              <a:t>and if the car steps on the gas the car will accelerate at </a:t>
            </a:r>
            <a:r>
              <a:rPr lang="en-US" altLang="en-US" sz="2800" dirty="0">
                <a:solidFill>
                  <a:srgbClr val="942093"/>
                </a:solidFill>
              </a:rPr>
              <a:t>2.3 m/s</a:t>
            </a:r>
            <a:r>
              <a:rPr lang="en-US" altLang="en-US" sz="2800" baseline="30000" dirty="0">
                <a:solidFill>
                  <a:srgbClr val="942093"/>
                </a:solidFill>
              </a:rPr>
              <a:t>2</a:t>
            </a:r>
            <a:r>
              <a:rPr lang="en-US" altLang="en-US" sz="2800" dirty="0"/>
              <a:t>.  The light will be yellow for </a:t>
            </a:r>
            <a:r>
              <a:rPr lang="en-US" altLang="en-US" sz="2800" dirty="0">
                <a:solidFill>
                  <a:srgbClr val="942093"/>
                </a:solidFill>
              </a:rPr>
              <a:t>3.00 s</a:t>
            </a:r>
            <a:r>
              <a:rPr lang="en-US" altLang="en-US" sz="2800" dirty="0"/>
              <a:t>.  </a:t>
            </a:r>
          </a:p>
          <a:p>
            <a:pPr marL="0" indent="458788">
              <a:lnSpc>
                <a:spcPct val="90000"/>
              </a:lnSpc>
              <a:buFontTx/>
              <a:buNone/>
            </a:pPr>
            <a:r>
              <a:rPr lang="en-US" altLang="en-US" sz="2800" dirty="0"/>
              <a:t>To avoid being in the intersection when the light turns red, should the driver use the </a:t>
            </a:r>
            <a:r>
              <a:rPr lang="en-US" altLang="en-US" sz="2800" dirty="0">
                <a:solidFill>
                  <a:schemeClr val="accent2"/>
                </a:solidFill>
              </a:rPr>
              <a:t>brake</a:t>
            </a:r>
            <a:r>
              <a:rPr lang="en-US" altLang="en-US" sz="2800" dirty="0"/>
              <a:t> or the </a:t>
            </a:r>
            <a:r>
              <a:rPr lang="en-US" altLang="en-US" sz="2800" dirty="0">
                <a:solidFill>
                  <a:schemeClr val="accent2"/>
                </a:solidFill>
              </a:rPr>
              <a:t>gas</a:t>
            </a:r>
            <a:r>
              <a:rPr lang="en-US" altLang="en-US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96372173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408DD-1E82-0846-B88B-2B1A2E794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Catching the bus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B9B10-FDAA-6846-A020-61BCAD7D4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UcPeriod"/>
            </a:pPr>
            <a:r>
              <a:rPr lang="en-US" dirty="0"/>
              <a:t>A student hoping to ride the bus is </a:t>
            </a:r>
            <a:r>
              <a:rPr lang="en-US" dirty="0">
                <a:solidFill>
                  <a:srgbClr val="7030A0"/>
                </a:solidFill>
              </a:rPr>
              <a:t>40.0 meters</a:t>
            </a:r>
            <a:r>
              <a:rPr lang="en-US" dirty="0"/>
              <a:t> from the bus stop when she sees the bus begin to pull away at a constant acceleration of </a:t>
            </a:r>
            <a:r>
              <a:rPr lang="en-US" dirty="0">
                <a:solidFill>
                  <a:srgbClr val="7030A0"/>
                </a:solidFill>
              </a:rPr>
              <a:t>0.125 m/s</a:t>
            </a:r>
            <a:r>
              <a:rPr lang="en-US" baseline="30000" dirty="0">
                <a:solidFill>
                  <a:srgbClr val="7030A0"/>
                </a:solidFill>
              </a:rPr>
              <a:t>2</a:t>
            </a:r>
            <a:r>
              <a:rPr lang="en-US" dirty="0"/>
              <a:t>. </a:t>
            </a:r>
            <a:r>
              <a:rPr lang="en-US" dirty="0">
                <a:solidFill>
                  <a:srgbClr val="009051"/>
                </a:solidFill>
              </a:rPr>
              <a:t>How fast </a:t>
            </a:r>
            <a:r>
              <a:rPr lang="en-US" dirty="0"/>
              <a:t>must she run to </a:t>
            </a:r>
            <a:r>
              <a:rPr lang="en-US" dirty="0">
                <a:solidFill>
                  <a:schemeClr val="accent2"/>
                </a:solidFill>
              </a:rPr>
              <a:t>just</a:t>
            </a:r>
            <a:r>
              <a:rPr lang="en-US" dirty="0"/>
              <a:t> catch the bus?</a:t>
            </a:r>
          </a:p>
          <a:p>
            <a:pPr marL="514350" indent="-514350">
              <a:buFont typeface="+mj-lt"/>
              <a:buAutoNum type="alphaUcPeriod"/>
            </a:pPr>
            <a:r>
              <a:rPr lang="en-US" dirty="0"/>
              <a:t>If the student’s pursuit speed were </a:t>
            </a:r>
            <a:r>
              <a:rPr lang="en-US" dirty="0">
                <a:solidFill>
                  <a:srgbClr val="942093"/>
                </a:solidFill>
              </a:rPr>
              <a:t>5.00 m/s</a:t>
            </a:r>
            <a:r>
              <a:rPr lang="en-US" dirty="0"/>
              <a:t>, what is the </a:t>
            </a:r>
            <a:r>
              <a:rPr lang="en-US" dirty="0">
                <a:solidFill>
                  <a:schemeClr val="accent2"/>
                </a:solidFill>
              </a:rPr>
              <a:t>fastest</a:t>
            </a:r>
            <a:r>
              <a:rPr lang="en-US" dirty="0"/>
              <a:t> rate at which the bus could </a:t>
            </a:r>
            <a:r>
              <a:rPr lang="en-US" dirty="0">
                <a:solidFill>
                  <a:schemeClr val="accent2"/>
                </a:solidFill>
              </a:rPr>
              <a:t>accelerate</a:t>
            </a:r>
            <a:r>
              <a:rPr lang="en-US" dirty="0"/>
              <a:t> for the student to still catch it?</a:t>
            </a:r>
          </a:p>
        </p:txBody>
      </p:sp>
    </p:spTree>
    <p:extLst>
      <p:ext uri="{BB962C8B-B14F-4D97-AF65-F5344CB8AC3E}">
        <p14:creationId xmlns:p14="http://schemas.microsoft.com/office/powerpoint/2010/main" val="120543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43433-4615-6112-AA8F-A62601368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Reaching the Tower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A2198-BB89-6E88-6D5D-B638507D70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Roland needs to throw a package to Joop, who waits in a tower </a:t>
            </a:r>
            <a:r>
              <a:rPr lang="en-US" dirty="0">
                <a:solidFill>
                  <a:srgbClr val="942093"/>
                </a:solidFill>
              </a:rPr>
              <a:t>20 meters </a:t>
            </a:r>
            <a:r>
              <a:rPr lang="en-US" dirty="0"/>
              <a:t>above and </a:t>
            </a:r>
            <a:r>
              <a:rPr lang="en-US" dirty="0">
                <a:solidFill>
                  <a:srgbClr val="942093"/>
                </a:solidFill>
              </a:rPr>
              <a:t>45 meters </a:t>
            </a:r>
            <a:r>
              <a:rPr lang="en-US" dirty="0"/>
              <a:t>horizontally from Roland.  What </a:t>
            </a:r>
            <a:r>
              <a:rPr lang="en-US" dirty="0">
                <a:solidFill>
                  <a:srgbClr val="009051"/>
                </a:solidFill>
              </a:rPr>
              <a:t>initial velocity </a:t>
            </a:r>
            <a:r>
              <a:rPr lang="en-US" dirty="0"/>
              <a:t>must Roland give the package for it to reach Joop in </a:t>
            </a:r>
            <a:r>
              <a:rPr lang="en-US" dirty="0">
                <a:solidFill>
                  <a:srgbClr val="942093"/>
                </a:solidFill>
              </a:rPr>
              <a:t>3.00 seconds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897330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0000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0000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4112</TotalTime>
  <Words>357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Symbol</vt:lpstr>
      <vt:lpstr>Default Design</vt:lpstr>
      <vt:lpstr>Kinematics practice</vt:lpstr>
      <vt:lpstr>Range Equation</vt:lpstr>
      <vt:lpstr>Car at a stop light</vt:lpstr>
      <vt:lpstr>Yellow light problem</vt:lpstr>
      <vt:lpstr>Catching the bus</vt:lpstr>
      <vt:lpstr>Reaching the Tower</vt:lpstr>
    </vt:vector>
  </TitlesOfParts>
  <Company>John Carroll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Velocity</dc:title>
  <dc:creator>Rich Barrans</dc:creator>
  <cp:lastModifiedBy>Richard Barrans</cp:lastModifiedBy>
  <cp:revision>267</cp:revision>
  <cp:lastPrinted>2025-09-10T15:22:25Z</cp:lastPrinted>
  <dcterms:created xsi:type="dcterms:W3CDTF">2003-08-04T19:23:16Z</dcterms:created>
  <dcterms:modified xsi:type="dcterms:W3CDTF">2025-09-10T15:22:26Z</dcterms:modified>
</cp:coreProperties>
</file>