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315" r:id="rId2"/>
    <p:sldId id="423" r:id="rId3"/>
    <p:sldId id="424" r:id="rId4"/>
    <p:sldId id="435" r:id="rId5"/>
    <p:sldId id="434" r:id="rId6"/>
    <p:sldId id="425" r:id="rId7"/>
    <p:sldId id="426" r:id="rId8"/>
    <p:sldId id="427" r:id="rId9"/>
    <p:sldId id="431" r:id="rId10"/>
    <p:sldId id="428" r:id="rId11"/>
    <p:sldId id="430" r:id="rId12"/>
    <p:sldId id="433" r:id="rId13"/>
    <p:sldId id="429" r:id="rId14"/>
    <p:sldId id="432" r:id="rId15"/>
  </p:sldIdLst>
  <p:sldSz cx="9144000" cy="6858000" type="screen4x3"/>
  <p:notesSz cx="9312275" cy="70262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06"/>
    <p:restoredTop sz="94609"/>
  </p:normalViewPr>
  <p:slideViewPr>
    <p:cSldViewPr>
      <p:cViewPr varScale="1">
        <p:scale>
          <a:sx n="88" d="100"/>
          <a:sy n="88" d="100"/>
        </p:scale>
        <p:origin x="142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2312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>
            <a:extLst>
              <a:ext uri="{FF2B5EF4-FFF2-40B4-BE49-F238E27FC236}">
                <a16:creationId xmlns:a16="http://schemas.microsoft.com/office/drawing/2014/main" id="{08E5E680-FF47-1E49-B532-EE4E523457B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265112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5" tIns="46168" rIns="92335" bIns="4616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 dirty="0"/>
              <a:t>P1100 L33 Heat engines</a:t>
            </a:r>
          </a:p>
        </p:txBody>
      </p:sp>
      <p:sp>
        <p:nvSpPr>
          <p:cNvPr id="168963" name="Rectangle 3">
            <a:extLst>
              <a:ext uri="{FF2B5EF4-FFF2-40B4-BE49-F238E27FC236}">
                <a16:creationId xmlns:a16="http://schemas.microsoft.com/office/drawing/2014/main" id="{B4945B6A-E922-D74B-A75B-21E6122EC541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73675" y="0"/>
            <a:ext cx="4037013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5" tIns="46168" rIns="92335" bIns="4616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4" name="Rectangle 4">
            <a:extLst>
              <a:ext uri="{FF2B5EF4-FFF2-40B4-BE49-F238E27FC236}">
                <a16:creationId xmlns:a16="http://schemas.microsoft.com/office/drawing/2014/main" id="{85F0667C-848F-C347-892F-F0D800B7571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73850"/>
            <a:ext cx="4033838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5" tIns="46168" rIns="92335" bIns="46168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8965" name="Rectangle 5">
            <a:extLst>
              <a:ext uri="{FF2B5EF4-FFF2-40B4-BE49-F238E27FC236}">
                <a16:creationId xmlns:a16="http://schemas.microsoft.com/office/drawing/2014/main" id="{C07841C0-55BA-B14C-8F19-EC1FF24BE6E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73675" y="6673850"/>
            <a:ext cx="4037013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335" tIns="46168" rIns="92335" bIns="46168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fld id="{C74EC8FD-E244-9740-9273-AEC38AF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2">
            <a:extLst>
              <a:ext uri="{FF2B5EF4-FFF2-40B4-BE49-F238E27FC236}">
                <a16:creationId xmlns:a16="http://schemas.microsoft.com/office/drawing/2014/main" id="{67348EAA-E9C9-CF43-A860-480328CFFEA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5" tIns="46652" rIns="93305" bIns="46652" numCol="1" anchor="t" anchorCtr="0" compatLnSpc="1">
            <a:prstTxWarp prst="textNoShape">
              <a:avLst/>
            </a:prstTxWarp>
          </a:bodyPr>
          <a:lstStyle>
            <a:lvl1pPr defTabSz="933072" eaLnBrk="1" hangingPunct="1">
              <a:defRPr sz="1200" b="0" smtClean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SCI340 L36 Heat engines</a:t>
            </a:r>
          </a:p>
        </p:txBody>
      </p:sp>
      <p:sp>
        <p:nvSpPr>
          <p:cNvPr id="116739" name="Rectangle 3">
            <a:extLst>
              <a:ext uri="{FF2B5EF4-FFF2-40B4-BE49-F238E27FC236}">
                <a16:creationId xmlns:a16="http://schemas.microsoft.com/office/drawing/2014/main" id="{3A0B0431-33F4-3840-BE77-58E3289184CA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278438" y="0"/>
            <a:ext cx="403383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5" tIns="46652" rIns="93305" bIns="46652" numCol="1" anchor="t" anchorCtr="0" compatLnSpc="1">
            <a:prstTxWarp prst="textNoShape">
              <a:avLst/>
            </a:prstTxWarp>
          </a:bodyPr>
          <a:lstStyle>
            <a:lvl1pPr algn="r" defTabSz="933072"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5B53F927-A631-A241-8FE1-4981AC1CE09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01950" y="527050"/>
            <a:ext cx="3511550" cy="26352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6741" name="Rectangle 5">
            <a:extLst>
              <a:ext uri="{FF2B5EF4-FFF2-40B4-BE49-F238E27FC236}">
                <a16:creationId xmlns:a16="http://schemas.microsoft.com/office/drawing/2014/main" id="{00CA0E48-9977-FA4D-8A40-F4FDB539F4E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241425" y="3336925"/>
            <a:ext cx="6829425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5" tIns="46652" rIns="93305" bIns="4665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6742" name="Rectangle 6">
            <a:extLst>
              <a:ext uri="{FF2B5EF4-FFF2-40B4-BE49-F238E27FC236}">
                <a16:creationId xmlns:a16="http://schemas.microsoft.com/office/drawing/2014/main" id="{2E0629C5-A050-0D45-A28B-FA6D4B2976E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73850"/>
            <a:ext cx="4033838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5" tIns="46652" rIns="93305" bIns="46652" numCol="1" anchor="b" anchorCtr="0" compatLnSpc="1">
            <a:prstTxWarp prst="textNoShape">
              <a:avLst/>
            </a:prstTxWarp>
          </a:bodyPr>
          <a:lstStyle>
            <a:lvl1pPr defTabSz="933072" eaLnBrk="1" hangingPunct="1">
              <a:defRPr sz="12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6743" name="Rectangle 7">
            <a:extLst>
              <a:ext uri="{FF2B5EF4-FFF2-40B4-BE49-F238E27FC236}">
                <a16:creationId xmlns:a16="http://schemas.microsoft.com/office/drawing/2014/main" id="{6B01463E-E67D-9E40-B2D6-890E46422BB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8438" y="6673850"/>
            <a:ext cx="4033837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305" tIns="46652" rIns="93305" bIns="46652" numCol="1" anchor="b" anchorCtr="0" compatLnSpc="1">
            <a:prstTxWarp prst="textNoShape">
              <a:avLst/>
            </a:prstTxWarp>
          </a:bodyPr>
          <a:lstStyle>
            <a:lvl1pPr algn="r" defTabSz="931863" eaLnBrk="1" hangingPunct="1">
              <a:defRPr sz="1200" b="0"/>
            </a:lvl1pPr>
          </a:lstStyle>
          <a:p>
            <a:fld id="{90602693-D082-C240-ABF7-BCEA8A41343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>
            <a:extLst>
              <a:ext uri="{FF2B5EF4-FFF2-40B4-BE49-F238E27FC236}">
                <a16:creationId xmlns:a16="http://schemas.microsoft.com/office/drawing/2014/main" id="{DE3053F2-DF15-BB42-B282-93935CBDB4D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>
            <a:extLst>
              <a:ext uri="{FF2B5EF4-FFF2-40B4-BE49-F238E27FC236}">
                <a16:creationId xmlns:a16="http://schemas.microsoft.com/office/drawing/2014/main" id="{F03B2A71-4E5C-8348-9DAA-3F420F2B23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5364" name="Slide Number Placeholder 3">
            <a:extLst>
              <a:ext uri="{FF2B5EF4-FFF2-40B4-BE49-F238E27FC236}">
                <a16:creationId xmlns:a16="http://schemas.microsoft.com/office/drawing/2014/main" id="{F5B26146-67C1-AA4E-A572-9B7755987A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1863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31863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31863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31863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31863"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3186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C75122DE-9BB8-6040-AD91-14C8AC713605}" type="slidenum">
              <a:rPr lang="en-US" altLang="en-US" b="0"/>
              <a:pPr/>
              <a:t>1</a:t>
            </a:fld>
            <a:endParaRPr lang="en-US" altLang="en-US" b="0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1A1BBFC5-33D1-FF4C-B6A0-5B6D7E87FE0F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SCI340 L36 Heat engines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8CA0CD4-A19A-414D-A87C-20D52643CF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43703F-67D8-A84C-8FC1-8DC9B83ECD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D39537C-E7FD-0B4E-9F68-84236CA6A5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A96066-9F56-E346-9567-7C2262D64A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7827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13FDA0-565D-E745-8091-4B45F00FD65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D8757D9B-3933-724D-9A08-B3AA9DC9485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8350C2-D1A1-FC4A-9494-21811AF19E5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3597630-E814-9444-8AE0-5C21BF0F20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2263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5C8916B-B21D-B948-9CA8-3B6234B1B4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C236340-A6A4-7C45-A872-0E37418F3E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4C51E55-C744-4B4E-A975-501D96F451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063079E-6F9B-454D-9B9C-6E70BC9A1CA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75775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9C572CC-C04D-5A42-85C6-F9DEB59398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F46AD9-29E0-1C44-8D13-6D0744773B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9F0BFFD-8D58-C44E-9553-9674B842D8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58FCA3-E697-5944-9B6A-3CDF6722A75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219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473987E-3A17-9A4E-B8CE-69BFB3AFDC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170A704-4059-8F4F-BE5D-4A67449D8C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C6973ED-D741-B343-AE7F-64EB120431B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60AAA-2172-AC45-A1AE-6FBFC3EAF46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6835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47D5AAB-5FE3-6043-A881-D680800CFB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ADC444C-232B-784C-851E-E2772E8CDBD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205A123-7ED3-8947-B8C2-9EC0155A237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0EC90AF-D539-274D-8556-1FAEE33642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35759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2B39AC9C-4906-C64B-B78D-1F158DDD2AC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04A2702F-1601-DC46-B492-55C222E9085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EBDEA9D-2523-4A46-BFDB-CB8EF53490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020E26-9380-464F-8374-D7C36FC2EA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722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2E3D2AC8-11FA-AE40-8877-4A9510DDE1B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57FBBD77-4F53-CB48-9392-643CDC346F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7CE2-89A4-6449-9C58-18F28B7BD6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AB6555-9863-B84B-8ED1-CDC04467E6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292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C1083CF-7A8F-C941-8CCF-B77D5824A3B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619EA05-A06B-8F4B-9BD5-07AB652B6F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3ED075-7CBF-FE48-91EB-A4714FB7E7A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35168D-22A6-2B42-B487-492674F859E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014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DD1AB-A91D-E749-B60B-B80C2E558FE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8188F7E-547F-0D48-BA8B-6A77D90B0F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FE58331-EDF9-3B46-8340-C27FAB61D51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0BE9BF-D0BA-2544-9F53-057DDC8670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4290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4E5EF58-3BCA-4C46-B631-B7F4950AC01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90E8A04-B79D-7D4A-A18C-BC466778C4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BDE7D3-D5D6-9F44-B2E7-11527BC5F4C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0F549A-8A36-6644-B70A-AAC934A6A6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17458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5CE3D"/>
            </a:gs>
            <a:gs pos="100000">
              <a:srgbClr val="E88018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A78C58F2-9BAC-2C44-8E9E-EFEAB58B95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266E527-3E64-E64E-B889-AF4A7AE86A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C2049EC-055A-194D-9DCD-AA7574F2D50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1A363BA5-A8BA-9B4D-A82D-73D92B146E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b="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A0DDE84-C699-8F4C-A534-A98243AFB20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b="0"/>
            </a:lvl1pPr>
          </a:lstStyle>
          <a:p>
            <a:fld id="{B7E82500-D239-544B-AF73-8CA5156FC9E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003366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9C666C9-73BD-744D-A0D3-287C27E2837F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3716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Heat Engines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AE70B768-FBA1-B04A-B809-017DB3E620C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762000"/>
          </a:xfrm>
        </p:spPr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forward and backward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31997327-F294-7446-8C49-FEB627DA8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0"/>
            <a:ext cx="27432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b="0" dirty="0"/>
              <a:t>§ 12.4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554D952-0ECE-7B4F-A2F7-2455528AC03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Pump or Refrigerator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F06FC0-F0C6-2542-8DED-587B6D6C81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953000"/>
            <a:ext cx="8229600" cy="11731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flows uphill!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Still, entropy must increase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5ACB209D-A434-1B44-A347-2E78BEFDAF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524000"/>
            <a:ext cx="28194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r>
              <a:rPr lang="en-US" altLang="en-US" sz="28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9221" name="Oval 8">
            <a:extLst>
              <a:ext uri="{FF2B5EF4-FFF2-40B4-BE49-F238E27FC236}">
                <a16:creationId xmlns:a16="http://schemas.microsoft.com/office/drawing/2014/main" id="{2FB620C7-6A89-D14A-A9A5-B1E0F12E7C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048000"/>
            <a:ext cx="3048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9222" name="Rectangle 9">
            <a:extLst>
              <a:ext uri="{FF2B5EF4-FFF2-40B4-BE49-F238E27FC236}">
                <a16:creationId xmlns:a16="http://schemas.microsoft.com/office/drawing/2014/main" id="{4E71B9EF-BB4E-B74E-9EAC-16D2BFF021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114800"/>
            <a:ext cx="2819400" cy="7620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r>
              <a:rPr lang="en-US" altLang="en-US" sz="28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E6989A4-77DA-7649-932D-BD1BA66A3E10}"/>
              </a:ext>
            </a:extLst>
          </p:cNvPr>
          <p:cNvSpPr txBox="1">
            <a:spLocks/>
          </p:cNvSpPr>
          <p:nvPr/>
        </p:nvSpPr>
        <p:spPr bwMode="auto">
          <a:xfrm>
            <a:off x="4800600" y="1524000"/>
            <a:ext cx="2971800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b="0" i="1"/>
              <a:t>Q</a:t>
            </a:r>
            <a:r>
              <a:rPr lang="en-US" altLang="en-US" b="0" baseline="-25000"/>
              <a:t>h</a:t>
            </a:r>
            <a:r>
              <a:rPr lang="en-US" altLang="en-US" b="0"/>
              <a:t> = </a:t>
            </a:r>
            <a:r>
              <a:rPr lang="en-US" altLang="en-US" b="0" i="1"/>
              <a:t>W</a:t>
            </a:r>
            <a:r>
              <a:rPr lang="en-US" altLang="en-US" b="0"/>
              <a:t> + </a:t>
            </a:r>
            <a:r>
              <a:rPr lang="en-US" altLang="en-US" b="0" i="1"/>
              <a:t>Q</a:t>
            </a:r>
            <a:r>
              <a:rPr lang="en-US" altLang="en-US" b="0" baseline="-25000"/>
              <a:t>c</a:t>
            </a:r>
          </a:p>
          <a:p>
            <a:pPr algn="ctr">
              <a:buFontTx/>
              <a:buNone/>
            </a:pPr>
            <a:r>
              <a:rPr lang="en-US" altLang="en-US" b="0" i="1"/>
              <a:t>Q</a:t>
            </a:r>
            <a:r>
              <a:rPr lang="en-US" altLang="en-US" b="0" baseline="-25000"/>
              <a:t>h</a:t>
            </a:r>
            <a:r>
              <a:rPr lang="en-US" altLang="en-US" b="0"/>
              <a:t>/</a:t>
            </a:r>
            <a:r>
              <a:rPr lang="en-US" altLang="en-US" b="0" i="1"/>
              <a:t>T</a:t>
            </a:r>
            <a:r>
              <a:rPr lang="en-US" altLang="en-US" b="0" baseline="-25000"/>
              <a:t>h</a:t>
            </a:r>
            <a:r>
              <a:rPr lang="en-US" altLang="en-US" b="0"/>
              <a:t> ≥ </a:t>
            </a:r>
            <a:r>
              <a:rPr lang="en-US" altLang="en-US" b="0" i="1"/>
              <a:t>Q</a:t>
            </a:r>
            <a:r>
              <a:rPr lang="en-US" altLang="en-US" b="0" baseline="-25000"/>
              <a:t>c</a:t>
            </a:r>
            <a:r>
              <a:rPr lang="en-US" altLang="en-US" b="0"/>
              <a:t>/</a:t>
            </a:r>
            <a:r>
              <a:rPr lang="en-US" altLang="en-US" b="0" i="1"/>
              <a:t>T</a:t>
            </a:r>
            <a:r>
              <a:rPr lang="en-US" altLang="en-US" b="0" baseline="-25000"/>
              <a:t>c</a:t>
            </a:r>
          </a:p>
        </p:txBody>
      </p:sp>
      <p:sp>
        <p:nvSpPr>
          <p:cNvPr id="19463" name="Up Arrow 1">
            <a:extLst>
              <a:ext uri="{FF2B5EF4-FFF2-40B4-BE49-F238E27FC236}">
                <a16:creationId xmlns:a16="http://schemas.microsoft.com/office/drawing/2014/main" id="{974B57AC-0A54-4F40-A7AA-48AAD56C60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86000"/>
            <a:ext cx="12192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Q</a:t>
            </a:r>
            <a:r>
              <a:rPr lang="en-US" altLang="en-US" sz="24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9464" name="Up Arrow 12">
            <a:extLst>
              <a:ext uri="{FF2B5EF4-FFF2-40B4-BE49-F238E27FC236}">
                <a16:creationId xmlns:a16="http://schemas.microsoft.com/office/drawing/2014/main" id="{9D107BEA-6E67-954A-AAB3-DBEC8EC085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9144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Q</a:t>
            </a:r>
            <a:r>
              <a:rPr lang="en-US" altLang="en-US" sz="20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9465" name="Left Arrow 3">
            <a:extLst>
              <a:ext uri="{FF2B5EF4-FFF2-40B4-BE49-F238E27FC236}">
                <a16:creationId xmlns:a16="http://schemas.microsoft.com/office/drawing/2014/main" id="{A2623686-7C3D-334B-A73B-23005A635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971800"/>
            <a:ext cx="990600" cy="533400"/>
          </a:xfrm>
          <a:prstGeom prst="leftArrow">
            <a:avLst>
              <a:gd name="adj1" fmla="val 50000"/>
              <a:gd name="adj2" fmla="val 4999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p"/>
      <p:bldP spid="19463" grpId="0" animBg="1"/>
      <p:bldP spid="19464" grpId="0" animBg="1"/>
      <p:bldP spid="1946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AC0FA1DB-F2B2-3642-A8D4-32EA143B4B3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Performance of a Refrigerator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5CF60F-EB57-BE4E-8C5C-0B8E1AF68107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953000"/>
            <a:ext cx="8229600" cy="11731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want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, must provide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COP 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</p:txBody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0896D8EA-06E3-024B-9981-CFF32599A5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524000"/>
            <a:ext cx="28194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r>
              <a:rPr lang="en-US" altLang="en-US" sz="28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0245" name="Oval 8">
            <a:extLst>
              <a:ext uri="{FF2B5EF4-FFF2-40B4-BE49-F238E27FC236}">
                <a16:creationId xmlns:a16="http://schemas.microsoft.com/office/drawing/2014/main" id="{0F265A5D-1521-C44C-A1D2-61CEFBFC2C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048000"/>
            <a:ext cx="3048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0246" name="Rectangle 9">
            <a:extLst>
              <a:ext uri="{FF2B5EF4-FFF2-40B4-BE49-F238E27FC236}">
                <a16:creationId xmlns:a16="http://schemas.microsoft.com/office/drawing/2014/main" id="{A631678B-D5E1-1A4F-847F-6604275416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114800"/>
            <a:ext cx="2819400" cy="7620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r>
              <a:rPr lang="en-US" altLang="en-US" sz="28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0247" name="Up Arrow 1">
            <a:extLst>
              <a:ext uri="{FF2B5EF4-FFF2-40B4-BE49-F238E27FC236}">
                <a16:creationId xmlns:a16="http://schemas.microsoft.com/office/drawing/2014/main" id="{DB80A777-6B3A-C546-AEC6-9133DEE23C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86000"/>
            <a:ext cx="12192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Q</a:t>
            </a:r>
            <a:r>
              <a:rPr lang="en-US" altLang="en-US" sz="24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0248" name="Up Arrow 12">
            <a:extLst>
              <a:ext uri="{FF2B5EF4-FFF2-40B4-BE49-F238E27FC236}">
                <a16:creationId xmlns:a16="http://schemas.microsoft.com/office/drawing/2014/main" id="{CCAA8377-EC22-754B-A5A4-27A49378A8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9144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Q</a:t>
            </a:r>
            <a:r>
              <a:rPr lang="en-US" altLang="en-US" sz="20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0249" name="Left Arrow 3">
            <a:extLst>
              <a:ext uri="{FF2B5EF4-FFF2-40B4-BE49-F238E27FC236}">
                <a16:creationId xmlns:a16="http://schemas.microsoft.com/office/drawing/2014/main" id="{470E8555-8151-0441-8AF0-501AE00360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971800"/>
            <a:ext cx="990600" cy="533400"/>
          </a:xfrm>
          <a:prstGeom prst="leftArrow">
            <a:avLst>
              <a:gd name="adj1" fmla="val 50000"/>
              <a:gd name="adj2" fmla="val 4999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46A5CD14-BE6C-1A4C-B445-422728119A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Refrigerator Performance Limits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24393356-FC5A-BE45-8E27-B78C25D34F3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COP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–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pPr marL="0" indent="0">
              <a:buFontTx/>
              <a:buNone/>
            </a:pPr>
            <a:r>
              <a:rPr lang="en-US" altLang="en-US">
                <a:solidFill>
                  <a:srgbClr val="006600"/>
                </a:solidFill>
                <a:ea typeface="ＭＳ Ｐゴシック" panose="020B0600070205080204" pitchFamily="34" charset="-128"/>
              </a:rPr>
              <a:t>now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, so 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+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WT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–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/(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 i="1">
                <a:ea typeface="ＭＳ Ｐゴシック" panose="020B0600070205080204" pitchFamily="34" charset="-128"/>
              </a:rPr>
              <a:t>–T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pPr marL="0" indent="0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918B9E9-FCBB-074C-B897-E4DD28A2CC6B}"/>
              </a:ext>
            </a:extLst>
          </p:cNvPr>
          <p:cNvSpPr txBox="1">
            <a:spLocks/>
          </p:cNvSpPr>
          <p:nvPr/>
        </p:nvSpPr>
        <p:spPr bwMode="auto">
          <a:xfrm>
            <a:off x="4648200" y="1628775"/>
            <a:ext cx="40386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b="0" kern="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thus </a:t>
            </a:r>
          </a:p>
          <a:p>
            <a:pPr marL="0" indent="0">
              <a:buFontTx/>
              <a:buNone/>
              <a:defRPr/>
            </a:pPr>
            <a:r>
              <a:rPr lang="en-US" altLang="en-US" b="0" kern="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COP ≤ </a:t>
            </a:r>
            <a:r>
              <a:rPr lang="en-US" altLang="en-US" b="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b="0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b="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/(</a:t>
            </a:r>
            <a:r>
              <a:rPr lang="en-US" altLang="en-US" b="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b="0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h</a:t>
            </a:r>
            <a:r>
              <a:rPr lang="en-US" altLang="en-US" b="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–T</a:t>
            </a:r>
            <a:r>
              <a:rPr lang="en-US" altLang="en-US" b="0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b="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) </a:t>
            </a:r>
            <a:endParaRPr lang="en-US" altLang="en-US" b="0" kern="0" baseline="-250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marL="0" indent="0">
              <a:buFontTx/>
              <a:buNone/>
              <a:defRPr/>
            </a:pPr>
            <a:endParaRPr lang="en-US" altLang="en-US" b="0" kern="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EB6FF47D-6CD3-7445-933D-01373436777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Performance of a Heat Pump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0ADE8-FA74-0D4E-B5BF-C75D94777F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953000"/>
            <a:ext cx="8229600" cy="11731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We want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, must provide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endParaRPr lang="en-US" altLang="en-US" i="1" baseline="-25000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COP 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4809C054-910B-EC41-B9CD-5FA5BE47C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1524000"/>
            <a:ext cx="2819400" cy="762000"/>
          </a:xfrm>
          <a:prstGeom prst="rect">
            <a:avLst/>
          </a:prstGeom>
          <a:solidFill>
            <a:srgbClr val="FF99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r>
              <a:rPr lang="en-US" altLang="en-US" sz="28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2293" name="Oval 8">
            <a:extLst>
              <a:ext uri="{FF2B5EF4-FFF2-40B4-BE49-F238E27FC236}">
                <a16:creationId xmlns:a16="http://schemas.microsoft.com/office/drawing/2014/main" id="{3BC593AE-0EB4-7844-8536-FA4BE28EB6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400" y="3048000"/>
            <a:ext cx="304800" cy="3048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>
              <a:solidFill>
                <a:schemeClr val="tx1"/>
              </a:solidFill>
            </a:endParaRPr>
          </a:p>
        </p:txBody>
      </p:sp>
      <p:sp>
        <p:nvSpPr>
          <p:cNvPr id="12294" name="Rectangle 9">
            <a:extLst>
              <a:ext uri="{FF2B5EF4-FFF2-40B4-BE49-F238E27FC236}">
                <a16:creationId xmlns:a16="http://schemas.microsoft.com/office/drawing/2014/main" id="{11DF94D1-A522-654D-B95E-5D73AAF7BD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00200" y="4114800"/>
            <a:ext cx="2819400" cy="762000"/>
          </a:xfrm>
          <a:prstGeom prst="rect">
            <a:avLst/>
          </a:prstGeom>
          <a:solidFill>
            <a:srgbClr val="33CC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b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0" i="1">
                <a:solidFill>
                  <a:schemeClr val="tx1"/>
                </a:solidFill>
              </a:rPr>
              <a:t>T</a:t>
            </a:r>
            <a:r>
              <a:rPr lang="en-US" altLang="en-US" sz="28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2295" name="Up Arrow 1">
            <a:extLst>
              <a:ext uri="{FF2B5EF4-FFF2-40B4-BE49-F238E27FC236}">
                <a16:creationId xmlns:a16="http://schemas.microsoft.com/office/drawing/2014/main" id="{FF01D1AF-5DA0-2E47-A0FB-362AC2B9C1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2200" y="2286000"/>
            <a:ext cx="12192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0" i="1">
                <a:solidFill>
                  <a:schemeClr val="tx1"/>
                </a:solidFill>
              </a:rPr>
              <a:t>Q</a:t>
            </a:r>
            <a:r>
              <a:rPr lang="en-US" altLang="en-US" sz="24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2296" name="Up Arrow 12">
            <a:extLst>
              <a:ext uri="{FF2B5EF4-FFF2-40B4-BE49-F238E27FC236}">
                <a16:creationId xmlns:a16="http://schemas.microsoft.com/office/drawing/2014/main" id="{E2477B23-AA8E-784B-AB0A-859D0B380E1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0" y="3352800"/>
            <a:ext cx="914400" cy="762000"/>
          </a:xfrm>
          <a:prstGeom prst="up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rIns="0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Q</a:t>
            </a:r>
            <a:r>
              <a:rPr lang="en-US" altLang="en-US" sz="20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2297" name="Left Arrow 3">
            <a:extLst>
              <a:ext uri="{FF2B5EF4-FFF2-40B4-BE49-F238E27FC236}">
                <a16:creationId xmlns:a16="http://schemas.microsoft.com/office/drawing/2014/main" id="{D2019563-F4EE-9F46-A015-608CB33AA2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4200" y="2971800"/>
            <a:ext cx="990600" cy="533400"/>
          </a:xfrm>
          <a:prstGeom prst="leftArrow">
            <a:avLst>
              <a:gd name="adj1" fmla="val 50000"/>
              <a:gd name="adj2" fmla="val 4999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W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5023E136-5060-0A4B-AA21-098C4ADFFE5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Pump Performance Limits</a:t>
            </a:r>
          </a:p>
        </p:txBody>
      </p:sp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431AB026-F771-FE4E-B704-56A1645DE119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COP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h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/(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–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  <a:endParaRPr lang="en-US" altLang="en-US" baseline="-25000">
              <a:ea typeface="ＭＳ Ｐゴシック" panose="020B0600070205080204" pitchFamily="34" charset="-128"/>
            </a:endParaRPr>
          </a:p>
          <a:p>
            <a:pPr marL="0" indent="0">
              <a:buFontTx/>
              <a:buNone/>
            </a:pPr>
            <a:r>
              <a:rPr lang="en-US" altLang="en-US">
                <a:solidFill>
                  <a:srgbClr val="006600"/>
                </a:solidFill>
                <a:ea typeface="ＭＳ Ｐゴシック" panose="020B0600070205080204" pitchFamily="34" charset="-128"/>
              </a:rPr>
              <a:t>now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, so 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 </a:t>
            </a:r>
            <a:r>
              <a:rPr lang="en-US" altLang="en-US">
                <a:ea typeface="ＭＳ Ｐゴシック" panose="020B0600070205080204" pitchFamily="34" charset="-128"/>
              </a:rPr>
              <a:t>– </a:t>
            </a:r>
            <a:r>
              <a:rPr lang="en-US" altLang="en-US" i="1">
                <a:ea typeface="ＭＳ Ｐゴシック" panose="020B0600070205080204" pitchFamily="34" charset="-128"/>
              </a:rPr>
              <a:t>WT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WT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 i="1">
                <a:ea typeface="ＭＳ Ｐゴシック" panose="020B0600070205080204" pitchFamily="34" charset="-128"/>
              </a:rPr>
              <a:t> </a:t>
            </a:r>
            <a:r>
              <a:rPr lang="en-US" altLang="en-US">
                <a:ea typeface="ＭＳ Ｐゴシック" panose="020B0600070205080204" pitchFamily="34" charset="-128"/>
              </a:rPr>
              <a:t>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(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–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/(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 i="1">
                <a:ea typeface="ＭＳ Ｐゴシック" panose="020B0600070205080204" pitchFamily="34" charset="-128"/>
              </a:rPr>
              <a:t>–T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</a:p>
          <a:p>
            <a:pPr marL="0" indent="0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2D46D16-97FC-A44E-AA3C-90FFEB24D5DC}"/>
              </a:ext>
            </a:extLst>
          </p:cNvPr>
          <p:cNvSpPr txBox="1">
            <a:spLocks/>
          </p:cNvSpPr>
          <p:nvPr/>
        </p:nvSpPr>
        <p:spPr bwMode="auto">
          <a:xfrm>
            <a:off x="4648200" y="1628775"/>
            <a:ext cx="4038600" cy="393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 marL="0" indent="0">
              <a:buFontTx/>
              <a:buNone/>
              <a:defRPr/>
            </a:pPr>
            <a:r>
              <a:rPr lang="en-US" altLang="en-US" b="0" kern="0" dirty="0">
                <a:solidFill>
                  <a:srgbClr val="006600"/>
                </a:solidFill>
                <a:ea typeface="ＭＳ Ｐゴシック" panose="020B0600070205080204" pitchFamily="34" charset="-128"/>
              </a:rPr>
              <a:t>thus </a:t>
            </a:r>
          </a:p>
          <a:p>
            <a:pPr marL="0" indent="0">
              <a:buFontTx/>
              <a:buNone/>
              <a:defRPr/>
            </a:pPr>
            <a:r>
              <a:rPr lang="en-US" altLang="en-US" b="0" kern="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COP ≤ </a:t>
            </a:r>
            <a:r>
              <a:rPr lang="en-US" altLang="en-US" b="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b="0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h</a:t>
            </a:r>
            <a:r>
              <a:rPr lang="en-US" altLang="en-US" b="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/(</a:t>
            </a:r>
            <a:r>
              <a:rPr lang="en-US" altLang="en-US" b="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b="0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h</a:t>
            </a:r>
            <a:r>
              <a:rPr lang="en-US" altLang="en-US" b="0" i="1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–T</a:t>
            </a:r>
            <a:r>
              <a:rPr lang="en-US" altLang="en-US" b="0" baseline="-2500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 b="0" dirty="0">
                <a:solidFill>
                  <a:schemeClr val="accent2"/>
                </a:solidFill>
                <a:ea typeface="ＭＳ Ｐゴシック" panose="020B0600070205080204" pitchFamily="34" charset="-128"/>
              </a:rPr>
              <a:t>) </a:t>
            </a:r>
            <a:endParaRPr lang="en-US" altLang="en-US" b="0" kern="0" baseline="-25000" dirty="0">
              <a:solidFill>
                <a:schemeClr val="accent2"/>
              </a:solidFill>
              <a:ea typeface="ＭＳ Ｐゴシック" panose="020B0600070205080204" pitchFamily="34" charset="-128"/>
            </a:endParaRPr>
          </a:p>
          <a:p>
            <a:pPr marL="0" indent="0">
              <a:buFontTx/>
              <a:buNone/>
              <a:defRPr/>
            </a:pPr>
            <a:endParaRPr lang="en-US" altLang="en-US" b="0" kern="0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build="p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E60249F7-7194-8748-AFBB-B57F6D9B329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Engines</a:t>
            </a:r>
          </a:p>
        </p:txBody>
      </p:sp>
      <p:sp>
        <p:nvSpPr>
          <p:cNvPr id="3075" name="Subtitle 2">
            <a:extLst>
              <a:ext uri="{FF2B5EF4-FFF2-40B4-BE49-F238E27FC236}">
                <a16:creationId xmlns:a16="http://schemas.microsoft.com/office/drawing/2014/main" id="{784D5C04-7FEE-9E43-842D-01A51995F2A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Divert heat flow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BC76900E-4E2F-E44B-B905-D2ED7C49D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Engine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7E2CE-390D-BD4D-AE40-3D7D95D7F4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953000"/>
            <a:ext cx="8229600" cy="635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flow can be diverted to useful work</a:t>
            </a:r>
          </a:p>
        </p:txBody>
      </p:sp>
      <p:sp>
        <p:nvSpPr>
          <p:cNvPr id="17414" name="Down Arrow 5">
            <a:extLst>
              <a:ext uri="{FF2B5EF4-FFF2-40B4-BE49-F238E27FC236}">
                <a16:creationId xmlns:a16="http://schemas.microsoft.com/office/drawing/2014/main" id="{E7202390-4642-A94D-B857-81FA778A85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38400" y="2286000"/>
            <a:ext cx="1143000" cy="762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 b="0" i="1">
                <a:solidFill>
                  <a:schemeClr val="tx1"/>
                </a:solidFill>
              </a:rPr>
              <a:t>Q</a:t>
            </a:r>
            <a:r>
              <a:rPr lang="en-US" altLang="en-US" sz="2000" b="0" baseline="-25000">
                <a:solidFill>
                  <a:schemeClr val="tx1"/>
                </a:solidFill>
              </a:rPr>
              <a:t>h</a:t>
            </a:r>
          </a:p>
        </p:txBody>
      </p:sp>
      <p:sp>
        <p:nvSpPr>
          <p:cNvPr id="17415" name="Down Arrow 6">
            <a:extLst>
              <a:ext uri="{FF2B5EF4-FFF2-40B4-BE49-F238E27FC236}">
                <a16:creationId xmlns:a16="http://schemas.microsoft.com/office/drawing/2014/main" id="{580418CE-DD89-3441-8DD9-C8F91E2E98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28900" y="3352800"/>
            <a:ext cx="762000" cy="762000"/>
          </a:xfrm>
          <a:prstGeom prst="downArrow">
            <a:avLst>
              <a:gd name="adj1" fmla="val 50000"/>
              <a:gd name="adj2" fmla="val 50000"/>
            </a:avLst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lIns="0" tIns="0" rIns="0" bIns="0" anchor="b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Q</a:t>
            </a:r>
            <a:r>
              <a:rPr lang="en-US" altLang="en-US" sz="1800" b="0" baseline="-2500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17416" name="Right Arrow 7">
            <a:extLst>
              <a:ext uri="{FF2B5EF4-FFF2-40B4-BE49-F238E27FC236}">
                <a16:creationId xmlns:a16="http://schemas.microsoft.com/office/drawing/2014/main" id="{C56A311C-1B65-614B-AE6B-294EAEAA7B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6113" y="2901950"/>
            <a:ext cx="990600" cy="533400"/>
          </a:xfrm>
          <a:prstGeom prst="rightArrow">
            <a:avLst>
              <a:gd name="adj1" fmla="val 50000"/>
              <a:gd name="adj2" fmla="val 49997"/>
            </a:avLst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 b="0" i="1">
                <a:solidFill>
                  <a:schemeClr val="tx1"/>
                </a:solidFill>
              </a:rPr>
              <a:t>W</a:t>
            </a:r>
          </a:p>
        </p:txBody>
      </p:sp>
      <p:grpSp>
        <p:nvGrpSpPr>
          <p:cNvPr id="4103" name="Group 1">
            <a:extLst>
              <a:ext uri="{FF2B5EF4-FFF2-40B4-BE49-F238E27FC236}">
                <a16:creationId xmlns:a16="http://schemas.microsoft.com/office/drawing/2014/main" id="{F794AF16-648C-7B49-9AE4-CB02249EA01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524000"/>
            <a:ext cx="2819400" cy="3352800"/>
            <a:chOff x="1600200" y="1524000"/>
            <a:chExt cx="2819400" cy="3352800"/>
          </a:xfrm>
        </p:grpSpPr>
        <p:sp>
          <p:nvSpPr>
            <p:cNvPr id="4107" name="Rectangle 3">
              <a:extLst>
                <a:ext uri="{FF2B5EF4-FFF2-40B4-BE49-F238E27FC236}">
                  <a16:creationId xmlns:a16="http://schemas.microsoft.com/office/drawing/2014/main" id="{F5315835-06C7-5944-B2DB-71B7EBE49C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1524000"/>
              <a:ext cx="2819400" cy="762000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T</a:t>
              </a:r>
              <a:r>
                <a:rPr lang="en-US" altLang="en-US" sz="2800" b="0" baseline="-2500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4108" name="Oval 8">
              <a:extLst>
                <a:ext uri="{FF2B5EF4-FFF2-40B4-BE49-F238E27FC236}">
                  <a16:creationId xmlns:a16="http://schemas.microsoft.com/office/drawing/2014/main" id="{F3121D4A-2ED7-C34D-988A-DD21E26495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500" y="3048000"/>
              <a:ext cx="304800" cy="3048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4109" name="Rectangle 9">
              <a:extLst>
                <a:ext uri="{FF2B5EF4-FFF2-40B4-BE49-F238E27FC236}">
                  <a16:creationId xmlns:a16="http://schemas.microsoft.com/office/drawing/2014/main" id="{53DBE335-08A9-6D45-B824-A407E6ABBE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114800"/>
              <a:ext cx="2819400" cy="7620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T</a:t>
              </a:r>
              <a:r>
                <a:rPr lang="en-US" altLang="en-US" sz="2800" b="0" baseline="-25000">
                  <a:solidFill>
                    <a:schemeClr val="tx1"/>
                  </a:solidFill>
                </a:rPr>
                <a:t>c</a:t>
              </a:r>
            </a:p>
          </p:txBody>
        </p:sp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D36A659-128F-5F47-80F1-4B6228C52A38}"/>
              </a:ext>
            </a:extLst>
          </p:cNvPr>
          <p:cNvSpPr txBox="1">
            <a:spLocks/>
          </p:cNvSpPr>
          <p:nvPr/>
        </p:nvSpPr>
        <p:spPr bwMode="auto">
          <a:xfrm>
            <a:off x="4800600" y="1524000"/>
            <a:ext cx="2971800" cy="595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b="0" i="1"/>
              <a:t>Q</a:t>
            </a:r>
            <a:r>
              <a:rPr lang="en-US" altLang="en-US" b="0" baseline="-25000"/>
              <a:t>h</a:t>
            </a:r>
            <a:r>
              <a:rPr lang="en-US" altLang="en-US" b="0"/>
              <a:t> = </a:t>
            </a:r>
            <a:r>
              <a:rPr lang="en-US" altLang="en-US" b="0" i="1"/>
              <a:t>W</a:t>
            </a:r>
            <a:r>
              <a:rPr lang="en-US" altLang="en-US" b="0"/>
              <a:t> + </a:t>
            </a:r>
            <a:r>
              <a:rPr lang="en-US" altLang="en-US" b="0" i="1"/>
              <a:t>Q</a:t>
            </a:r>
            <a:r>
              <a:rPr lang="en-US" altLang="en-US" b="0" baseline="-25000"/>
              <a:t>c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27E9209-77D5-8E43-9469-5EB0DA9273C7}"/>
              </a:ext>
            </a:extLst>
          </p:cNvPr>
          <p:cNvSpPr txBox="1">
            <a:spLocks/>
          </p:cNvSpPr>
          <p:nvPr/>
        </p:nvSpPr>
        <p:spPr bwMode="auto">
          <a:xfrm>
            <a:off x="457200" y="5588000"/>
            <a:ext cx="82296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pPr>
              <a:defRPr/>
            </a:pPr>
            <a:r>
              <a:rPr lang="en-US" altLang="en-US" b="0" kern="0" dirty="0">
                <a:ea typeface="ＭＳ Ｐゴシック" panose="020B0600070205080204" pitchFamily="34" charset="-128"/>
              </a:rPr>
              <a:t>As long as entropy still increases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13B4B605-1449-4746-8CE9-4F5CF5297A6A}"/>
              </a:ext>
            </a:extLst>
          </p:cNvPr>
          <p:cNvSpPr txBox="1">
            <a:spLocks/>
          </p:cNvSpPr>
          <p:nvPr/>
        </p:nvSpPr>
        <p:spPr bwMode="auto">
          <a:xfrm>
            <a:off x="4800600" y="2119313"/>
            <a:ext cx="2971800" cy="623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b="0" i="1"/>
              <a:t>Q</a:t>
            </a:r>
            <a:r>
              <a:rPr lang="en-US" altLang="en-US" b="0" baseline="-25000"/>
              <a:t>c</a:t>
            </a:r>
            <a:r>
              <a:rPr lang="en-US" altLang="en-US" b="0"/>
              <a:t>/</a:t>
            </a:r>
            <a:r>
              <a:rPr lang="en-US" altLang="en-US" b="0" i="1"/>
              <a:t>T</a:t>
            </a:r>
            <a:r>
              <a:rPr lang="en-US" altLang="en-US" b="0" baseline="-25000"/>
              <a:t>c</a:t>
            </a:r>
            <a:r>
              <a:rPr lang="en-US" altLang="en-US" b="0"/>
              <a:t> ≥ </a:t>
            </a:r>
            <a:r>
              <a:rPr lang="en-US" altLang="en-US" b="0" i="1"/>
              <a:t>Q</a:t>
            </a:r>
            <a:r>
              <a:rPr lang="en-US" altLang="en-US" b="0" baseline="-25000"/>
              <a:t>h</a:t>
            </a:r>
            <a:r>
              <a:rPr lang="en-US" altLang="en-US" b="0"/>
              <a:t>/</a:t>
            </a:r>
            <a:r>
              <a:rPr lang="en-US" altLang="en-US" b="0" i="1"/>
              <a:t>T</a:t>
            </a:r>
            <a:r>
              <a:rPr lang="en-US" altLang="en-US" b="0" baseline="-25000"/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7414" grpId="0" animBg="1"/>
      <p:bldP spid="17415" grpId="0" animBg="1"/>
      <p:bldP spid="17416" grpId="0" animBg="1"/>
      <p:bldP spid="11" grpId="0" build="p"/>
      <p:bldP spid="12" grpId="0" build="p"/>
      <p:bldP spid="1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AFC8E8-1CDE-0F45-A85D-C9DD917B3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Rankine cycle (Steam engine)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1BE459-F889-AF48-9168-F36C66CFEE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486400" cy="1066800"/>
          </a:xfrm>
        </p:spPr>
        <p:txBody>
          <a:bodyPr/>
          <a:lstStyle/>
          <a:p>
            <a:r>
              <a:rPr lang="en-US" sz="2800" dirty="0"/>
              <a:t>Low-pressure water is compressed 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D4DC8F6-8BB9-DF45-89EB-9B3BC3DDE081}"/>
              </a:ext>
            </a:extLst>
          </p:cNvPr>
          <p:cNvGrpSpPr/>
          <p:nvPr/>
        </p:nvGrpSpPr>
        <p:grpSpPr>
          <a:xfrm>
            <a:off x="5715000" y="2895600"/>
            <a:ext cx="381000" cy="661534"/>
            <a:chOff x="5715000" y="2895600"/>
            <a:chExt cx="381000" cy="661534"/>
          </a:xfrm>
        </p:grpSpPr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2DB68ABA-D623-8342-8382-06650E6620B9}"/>
                </a:ext>
              </a:extLst>
            </p:cNvPr>
            <p:cNvSpPr txBox="1"/>
            <p:nvPr/>
          </p:nvSpPr>
          <p:spPr>
            <a:xfrm>
              <a:off x="5715000" y="300922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i="1" dirty="0">
                  <a:solidFill>
                    <a:schemeClr val="accent2"/>
                  </a:solidFill>
                </a:rPr>
                <a:t>p</a:t>
              </a:r>
            </a:p>
          </p:txBody>
        </p:sp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ACED113F-4A04-BA4C-BEB1-5B093CF34379}"/>
                </a:ext>
              </a:extLst>
            </p:cNvPr>
            <p:cNvCxnSpPr/>
            <p:nvPr/>
          </p:nvCxnSpPr>
          <p:spPr bwMode="auto">
            <a:xfrm flipV="1">
              <a:off x="6096000" y="2895600"/>
              <a:ext cx="0" cy="661534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D22A32C5-1F10-F148-B43D-B216778C17E0}"/>
              </a:ext>
            </a:extLst>
          </p:cNvPr>
          <p:cNvGrpSpPr/>
          <p:nvPr/>
        </p:nvGrpSpPr>
        <p:grpSpPr>
          <a:xfrm>
            <a:off x="7391400" y="4338935"/>
            <a:ext cx="624115" cy="461665"/>
            <a:chOff x="7453085" y="5027722"/>
            <a:chExt cx="624115" cy="461665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E70E2A8-0A2B-CB49-AF05-B22BD8C69AFB}"/>
                </a:ext>
              </a:extLst>
            </p:cNvPr>
            <p:cNvSpPr txBox="1"/>
            <p:nvPr/>
          </p:nvSpPr>
          <p:spPr>
            <a:xfrm>
              <a:off x="7526673" y="5027722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i="1" dirty="0">
                  <a:solidFill>
                    <a:schemeClr val="accent2"/>
                  </a:solidFill>
                </a:rPr>
                <a:t>V</a:t>
              </a:r>
            </a:p>
          </p:txBody>
        </p:sp>
        <p:cxnSp>
          <p:nvCxnSpPr>
            <p:cNvPr id="9" name="Straight Arrow Connector 8">
              <a:extLst>
                <a:ext uri="{FF2B5EF4-FFF2-40B4-BE49-F238E27FC236}">
                  <a16:creationId xmlns:a16="http://schemas.microsoft.com/office/drawing/2014/main" id="{7CA5AA67-9190-FA46-B6B4-5D99BC8AD05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453085" y="5075124"/>
              <a:ext cx="624115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2" name="Freeform 11">
            <a:extLst>
              <a:ext uri="{FF2B5EF4-FFF2-40B4-BE49-F238E27FC236}">
                <a16:creationId xmlns:a16="http://schemas.microsoft.com/office/drawing/2014/main" id="{60996137-5CBA-E44B-9324-738F0BA541A5}"/>
              </a:ext>
            </a:extLst>
          </p:cNvPr>
          <p:cNvSpPr/>
          <p:nvPr/>
        </p:nvSpPr>
        <p:spPr bwMode="auto">
          <a:xfrm>
            <a:off x="6241143" y="1669143"/>
            <a:ext cx="478971" cy="2336800"/>
          </a:xfrm>
          <a:custGeom>
            <a:avLst/>
            <a:gdLst>
              <a:gd name="connsiteX0" fmla="*/ 478971 w 478971"/>
              <a:gd name="connsiteY0" fmla="*/ 2336800 h 2336800"/>
              <a:gd name="connsiteX1" fmla="*/ 0 w 478971"/>
              <a:gd name="connsiteY1" fmla="*/ 0 h 233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478971" h="2336800">
                <a:moveTo>
                  <a:pt x="478971" y="2336800"/>
                </a:moveTo>
                <a:lnTo>
                  <a:pt x="0" y="0"/>
                </a:ln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BFB1098C-7C6A-0947-9751-676E399C6317}"/>
              </a:ext>
            </a:extLst>
          </p:cNvPr>
          <p:cNvSpPr/>
          <p:nvPr/>
        </p:nvSpPr>
        <p:spPr bwMode="auto">
          <a:xfrm flipV="1">
            <a:off x="6247383" y="1630681"/>
            <a:ext cx="1296417" cy="45719"/>
          </a:xfrm>
          <a:custGeom>
            <a:avLst/>
            <a:gdLst>
              <a:gd name="connsiteX0" fmla="*/ 0 w 2293257"/>
              <a:gd name="connsiteY0" fmla="*/ 0 h 0"/>
              <a:gd name="connsiteX1" fmla="*/ 2293257 w 229325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3257">
                <a:moveTo>
                  <a:pt x="0" y="0"/>
                </a:moveTo>
                <a:lnTo>
                  <a:pt x="2293257" y="0"/>
                </a:ln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71D93B14-8843-DC4B-8E5C-2D1A4AF24066}"/>
              </a:ext>
            </a:extLst>
          </p:cNvPr>
          <p:cNvSpPr/>
          <p:nvPr/>
        </p:nvSpPr>
        <p:spPr bwMode="auto">
          <a:xfrm>
            <a:off x="7543800" y="1687285"/>
            <a:ext cx="1295402" cy="2318657"/>
          </a:xfrm>
          <a:custGeom>
            <a:avLst/>
            <a:gdLst>
              <a:gd name="connsiteX0" fmla="*/ 478971 w 478971"/>
              <a:gd name="connsiteY0" fmla="*/ 2336800 h 2336800"/>
              <a:gd name="connsiteX1" fmla="*/ 0 w 478971"/>
              <a:gd name="connsiteY1" fmla="*/ 0 h 2336800"/>
              <a:gd name="connsiteX0" fmla="*/ 1306286 w 1306286"/>
              <a:gd name="connsiteY0" fmla="*/ 2351314 h 2351314"/>
              <a:gd name="connsiteX1" fmla="*/ 0 w 1306286"/>
              <a:gd name="connsiteY1" fmla="*/ 0 h 2351314"/>
              <a:gd name="connsiteX0" fmla="*/ 1306286 w 1306286"/>
              <a:gd name="connsiteY0" fmla="*/ 2351314 h 2351314"/>
              <a:gd name="connsiteX1" fmla="*/ 0 w 1306286"/>
              <a:gd name="connsiteY1" fmla="*/ 0 h 2351314"/>
              <a:gd name="connsiteX0" fmla="*/ 1306286 w 1306286"/>
              <a:gd name="connsiteY0" fmla="*/ 2351314 h 2351314"/>
              <a:gd name="connsiteX1" fmla="*/ 0 w 1306286"/>
              <a:gd name="connsiteY1" fmla="*/ 0 h 2351314"/>
              <a:gd name="connsiteX0" fmla="*/ 1291772 w 1291772"/>
              <a:gd name="connsiteY0" fmla="*/ 2278742 h 2278742"/>
              <a:gd name="connsiteX1" fmla="*/ 0 w 1291772"/>
              <a:gd name="connsiteY1" fmla="*/ 0 h 22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291772" h="2278742">
                <a:moveTo>
                  <a:pt x="1291772" y="2278742"/>
                </a:moveTo>
                <a:cubicBezTo>
                  <a:pt x="740228" y="1582057"/>
                  <a:pt x="203201" y="566057"/>
                  <a:pt x="0" y="0"/>
                </a:cubicBez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Freeform 14">
            <a:extLst>
              <a:ext uri="{FF2B5EF4-FFF2-40B4-BE49-F238E27FC236}">
                <a16:creationId xmlns:a16="http://schemas.microsoft.com/office/drawing/2014/main" id="{CCF4E8FD-CBB2-C544-9289-2A6A733AAB26}"/>
              </a:ext>
            </a:extLst>
          </p:cNvPr>
          <p:cNvSpPr/>
          <p:nvPr/>
        </p:nvSpPr>
        <p:spPr bwMode="auto">
          <a:xfrm flipV="1">
            <a:off x="6705600" y="3886200"/>
            <a:ext cx="2133602" cy="112244"/>
          </a:xfrm>
          <a:custGeom>
            <a:avLst/>
            <a:gdLst>
              <a:gd name="connsiteX0" fmla="*/ 0 w 2293257"/>
              <a:gd name="connsiteY0" fmla="*/ 0 h 0"/>
              <a:gd name="connsiteX1" fmla="*/ 2293257 w 2293257"/>
              <a:gd name="connsiteY1" fmla="*/ 0 h 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2293257">
                <a:moveTo>
                  <a:pt x="0" y="0"/>
                </a:moveTo>
                <a:lnTo>
                  <a:pt x="2293257" y="0"/>
                </a:ln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E8C96C2C-C217-ED49-A5C4-2F0A53972A34}"/>
              </a:ext>
            </a:extLst>
          </p:cNvPr>
          <p:cNvSpPr txBox="1">
            <a:spLocks/>
          </p:cNvSpPr>
          <p:nvPr/>
        </p:nvSpPr>
        <p:spPr bwMode="auto">
          <a:xfrm>
            <a:off x="457200" y="2590800"/>
            <a:ext cx="52578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sz="2800" b="0" kern="0" dirty="0"/>
              <a:t>Heated to steam at constant pressure</a:t>
            </a:r>
          </a:p>
          <a:p>
            <a:pPr lvl="1"/>
            <a:r>
              <a:rPr lang="en-US" sz="2400" b="0" kern="0" dirty="0"/>
              <a:t>doing work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239F1D7F-04A6-8B46-A743-3240E5E5DB3E}"/>
              </a:ext>
            </a:extLst>
          </p:cNvPr>
          <p:cNvSpPr txBox="1">
            <a:spLocks/>
          </p:cNvSpPr>
          <p:nvPr/>
        </p:nvSpPr>
        <p:spPr bwMode="auto">
          <a:xfrm>
            <a:off x="457200" y="3998444"/>
            <a:ext cx="5486400" cy="14879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sz="2800" b="0" kern="0" dirty="0"/>
              <a:t>Expanded adiabatically to its initial pressure</a:t>
            </a:r>
          </a:p>
          <a:p>
            <a:pPr lvl="1"/>
            <a:r>
              <a:rPr lang="en-US" sz="2400" b="0" kern="0" dirty="0"/>
              <a:t>doing more work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FE714212-17AB-1B44-B41B-43D92C9DCC8F}"/>
              </a:ext>
            </a:extLst>
          </p:cNvPr>
          <p:cNvSpPr txBox="1">
            <a:spLocks/>
          </p:cNvSpPr>
          <p:nvPr/>
        </p:nvSpPr>
        <p:spPr bwMode="auto">
          <a:xfrm>
            <a:off x="457200" y="5334000"/>
            <a:ext cx="82296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sz="2800" b="0" kern="0" dirty="0"/>
              <a:t>Cooled at constant pressure to its initial temp</a:t>
            </a:r>
          </a:p>
          <a:p>
            <a:pPr lvl="1"/>
            <a:r>
              <a:rPr lang="en-US" sz="2400" b="0" kern="0" dirty="0"/>
              <a:t>expelling waste heat </a:t>
            </a:r>
          </a:p>
        </p:txBody>
      </p:sp>
    </p:spTree>
    <p:extLst>
      <p:ext uri="{BB962C8B-B14F-4D97-AF65-F5344CB8AC3E}">
        <p14:creationId xmlns:p14="http://schemas.microsoft.com/office/powerpoint/2010/main" val="228394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2" grpId="0" animBg="1"/>
      <p:bldP spid="13" grpId="0" animBg="1"/>
      <p:bldP spid="14" grpId="0" animBg="1"/>
      <p:bldP spid="15" grpId="0" animBg="1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E0A115-D405-F74D-A9C3-504E5277DA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Carnot cycle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88E2A6-6F5C-EE4D-8C0B-AF17515E6C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399316" cy="1143000"/>
          </a:xfrm>
        </p:spPr>
        <p:txBody>
          <a:bodyPr/>
          <a:lstStyle/>
          <a:p>
            <a:r>
              <a:rPr lang="en-US" sz="2800" dirty="0"/>
              <a:t>Compress a gas adiabatically</a:t>
            </a:r>
          </a:p>
          <a:p>
            <a:pPr lvl="1"/>
            <a:r>
              <a:rPr lang="en-US" sz="2400" dirty="0"/>
              <a:t>increase </a:t>
            </a:r>
            <a:r>
              <a:rPr lang="en-US" sz="2400" i="1" dirty="0"/>
              <a:t>p</a:t>
            </a:r>
            <a:r>
              <a:rPr lang="en-US" sz="2400" dirty="0"/>
              <a:t>, </a:t>
            </a:r>
            <a:r>
              <a:rPr lang="en-US" sz="2400" i="1" dirty="0"/>
              <a:t>T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755DBDF3-F607-AF48-A8DB-9D7130228D2F}"/>
              </a:ext>
            </a:extLst>
          </p:cNvPr>
          <p:cNvSpPr/>
          <p:nvPr/>
        </p:nvSpPr>
        <p:spPr bwMode="auto">
          <a:xfrm>
            <a:off x="6320973" y="2268992"/>
            <a:ext cx="899885" cy="1480457"/>
          </a:xfrm>
          <a:custGeom>
            <a:avLst/>
            <a:gdLst>
              <a:gd name="connsiteX0" fmla="*/ 899885 w 899885"/>
              <a:gd name="connsiteY0" fmla="*/ 1538514 h 1538514"/>
              <a:gd name="connsiteX1" fmla="*/ 0 w 899885"/>
              <a:gd name="connsiteY1" fmla="*/ 0 h 1538514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899885 w 899885"/>
              <a:gd name="connsiteY0" fmla="*/ 1480457 h 1480457"/>
              <a:gd name="connsiteX1" fmla="*/ 0 w 899885"/>
              <a:gd name="connsiteY1" fmla="*/ 0 h 14804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99885" h="1480457">
                <a:moveTo>
                  <a:pt x="899885" y="1480457"/>
                </a:moveTo>
                <a:cubicBezTo>
                  <a:pt x="309637" y="1030514"/>
                  <a:pt x="154818" y="595086"/>
                  <a:pt x="0" y="0"/>
                </a:cubicBez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0C2DA0-3C59-4B43-A5D2-86DDB64727A5}"/>
              </a:ext>
            </a:extLst>
          </p:cNvPr>
          <p:cNvSpPr/>
          <p:nvPr/>
        </p:nvSpPr>
        <p:spPr bwMode="auto">
          <a:xfrm>
            <a:off x="6320973" y="2254476"/>
            <a:ext cx="1364342" cy="754744"/>
          </a:xfrm>
          <a:custGeom>
            <a:avLst/>
            <a:gdLst>
              <a:gd name="connsiteX0" fmla="*/ 0 w 1030514"/>
              <a:gd name="connsiteY0" fmla="*/ 0 h 798286"/>
              <a:gd name="connsiteX1" fmla="*/ 1030514 w 1030514"/>
              <a:gd name="connsiteY1" fmla="*/ 798286 h 798286"/>
              <a:gd name="connsiteX0" fmla="*/ 0 w 986971"/>
              <a:gd name="connsiteY0" fmla="*/ 0 h 725715"/>
              <a:gd name="connsiteX1" fmla="*/ 986971 w 986971"/>
              <a:gd name="connsiteY1" fmla="*/ 725715 h 725715"/>
              <a:gd name="connsiteX0" fmla="*/ 0 w 986971"/>
              <a:gd name="connsiteY0" fmla="*/ 0 h 725715"/>
              <a:gd name="connsiteX1" fmla="*/ 986971 w 986971"/>
              <a:gd name="connsiteY1" fmla="*/ 725715 h 725715"/>
              <a:gd name="connsiteX0" fmla="*/ 0 w 986971"/>
              <a:gd name="connsiteY0" fmla="*/ 0 h 725715"/>
              <a:gd name="connsiteX1" fmla="*/ 986971 w 986971"/>
              <a:gd name="connsiteY1" fmla="*/ 725715 h 725715"/>
              <a:gd name="connsiteX0" fmla="*/ 0 w 1088571"/>
              <a:gd name="connsiteY0" fmla="*/ 0 h 667658"/>
              <a:gd name="connsiteX1" fmla="*/ 1088571 w 1088571"/>
              <a:gd name="connsiteY1" fmla="*/ 667658 h 667658"/>
              <a:gd name="connsiteX0" fmla="*/ 0 w 1088571"/>
              <a:gd name="connsiteY0" fmla="*/ 0 h 667658"/>
              <a:gd name="connsiteX1" fmla="*/ 1088571 w 1088571"/>
              <a:gd name="connsiteY1" fmla="*/ 667658 h 667658"/>
              <a:gd name="connsiteX0" fmla="*/ 0 w 1306285"/>
              <a:gd name="connsiteY0" fmla="*/ 0 h 725715"/>
              <a:gd name="connsiteX1" fmla="*/ 1306285 w 1306285"/>
              <a:gd name="connsiteY1" fmla="*/ 725715 h 725715"/>
              <a:gd name="connsiteX0" fmla="*/ 0 w 1364342"/>
              <a:gd name="connsiteY0" fmla="*/ 0 h 754744"/>
              <a:gd name="connsiteX1" fmla="*/ 1364342 w 1364342"/>
              <a:gd name="connsiteY1" fmla="*/ 754744 h 7547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364342" h="754744">
                <a:moveTo>
                  <a:pt x="0" y="0"/>
                </a:moveTo>
                <a:cubicBezTo>
                  <a:pt x="299961" y="416076"/>
                  <a:pt x="919238" y="716039"/>
                  <a:pt x="1364342" y="754744"/>
                </a:cubicBez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6527F5A0-F26C-3940-B61B-8EBC07623410}"/>
              </a:ext>
            </a:extLst>
          </p:cNvPr>
          <p:cNvSpPr/>
          <p:nvPr/>
        </p:nvSpPr>
        <p:spPr bwMode="auto">
          <a:xfrm>
            <a:off x="7685315" y="2998334"/>
            <a:ext cx="1001485" cy="1117600"/>
          </a:xfrm>
          <a:custGeom>
            <a:avLst/>
            <a:gdLst>
              <a:gd name="connsiteX0" fmla="*/ 899885 w 899885"/>
              <a:gd name="connsiteY0" fmla="*/ 1538514 h 1538514"/>
              <a:gd name="connsiteX1" fmla="*/ 0 w 899885"/>
              <a:gd name="connsiteY1" fmla="*/ 0 h 1538514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899885 w 899885"/>
              <a:gd name="connsiteY0" fmla="*/ 1480457 h 1480457"/>
              <a:gd name="connsiteX1" fmla="*/ 0 w 899885"/>
              <a:gd name="connsiteY1" fmla="*/ 0 h 1480457"/>
              <a:gd name="connsiteX0" fmla="*/ 1001485 w 1001485"/>
              <a:gd name="connsiteY0" fmla="*/ 1117600 h 1117600"/>
              <a:gd name="connsiteX1" fmla="*/ 0 w 1001485"/>
              <a:gd name="connsiteY1" fmla="*/ 0 h 1117600"/>
              <a:gd name="connsiteX0" fmla="*/ 1001485 w 1001485"/>
              <a:gd name="connsiteY0" fmla="*/ 1117600 h 1117600"/>
              <a:gd name="connsiteX1" fmla="*/ 0 w 1001485"/>
              <a:gd name="connsiteY1" fmla="*/ 0 h 1117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001485" h="1117600">
                <a:moveTo>
                  <a:pt x="1001485" y="1117600"/>
                </a:moveTo>
                <a:cubicBezTo>
                  <a:pt x="454780" y="812800"/>
                  <a:pt x="154818" y="595086"/>
                  <a:pt x="0" y="0"/>
                </a:cubicBez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3069589D-0ABB-CC43-9035-E830725632DA}"/>
              </a:ext>
            </a:extLst>
          </p:cNvPr>
          <p:cNvSpPr/>
          <p:nvPr/>
        </p:nvSpPr>
        <p:spPr bwMode="auto">
          <a:xfrm>
            <a:off x="7235372" y="3758969"/>
            <a:ext cx="1422399" cy="356965"/>
          </a:xfrm>
          <a:custGeom>
            <a:avLst/>
            <a:gdLst>
              <a:gd name="connsiteX0" fmla="*/ 0 w 1030514"/>
              <a:gd name="connsiteY0" fmla="*/ 0 h 798286"/>
              <a:gd name="connsiteX1" fmla="*/ 1030514 w 1030514"/>
              <a:gd name="connsiteY1" fmla="*/ 798286 h 798286"/>
              <a:gd name="connsiteX0" fmla="*/ 0 w 986971"/>
              <a:gd name="connsiteY0" fmla="*/ 0 h 725715"/>
              <a:gd name="connsiteX1" fmla="*/ 986971 w 986971"/>
              <a:gd name="connsiteY1" fmla="*/ 725715 h 725715"/>
              <a:gd name="connsiteX0" fmla="*/ 0 w 986971"/>
              <a:gd name="connsiteY0" fmla="*/ 0 h 725715"/>
              <a:gd name="connsiteX1" fmla="*/ 986971 w 986971"/>
              <a:gd name="connsiteY1" fmla="*/ 725715 h 725715"/>
              <a:gd name="connsiteX0" fmla="*/ 0 w 986971"/>
              <a:gd name="connsiteY0" fmla="*/ 0 h 725715"/>
              <a:gd name="connsiteX1" fmla="*/ 986971 w 986971"/>
              <a:gd name="connsiteY1" fmla="*/ 725715 h 725715"/>
              <a:gd name="connsiteX0" fmla="*/ 0 w 1088571"/>
              <a:gd name="connsiteY0" fmla="*/ 0 h 667658"/>
              <a:gd name="connsiteX1" fmla="*/ 1088571 w 1088571"/>
              <a:gd name="connsiteY1" fmla="*/ 667658 h 667658"/>
              <a:gd name="connsiteX0" fmla="*/ 0 w 1088571"/>
              <a:gd name="connsiteY0" fmla="*/ 0 h 667658"/>
              <a:gd name="connsiteX1" fmla="*/ 1088571 w 1088571"/>
              <a:gd name="connsiteY1" fmla="*/ 667658 h 667658"/>
              <a:gd name="connsiteX0" fmla="*/ 0 w 1306285"/>
              <a:gd name="connsiteY0" fmla="*/ 0 h 725715"/>
              <a:gd name="connsiteX1" fmla="*/ 1306285 w 1306285"/>
              <a:gd name="connsiteY1" fmla="*/ 725715 h 725715"/>
              <a:gd name="connsiteX0" fmla="*/ 0 w 1364342"/>
              <a:gd name="connsiteY0" fmla="*/ 0 h 754744"/>
              <a:gd name="connsiteX1" fmla="*/ 1364342 w 1364342"/>
              <a:gd name="connsiteY1" fmla="*/ 754744 h 754744"/>
              <a:gd name="connsiteX0" fmla="*/ 0 w 1364342"/>
              <a:gd name="connsiteY0" fmla="*/ 0 h 420916"/>
              <a:gd name="connsiteX1" fmla="*/ 1364342 w 1364342"/>
              <a:gd name="connsiteY1" fmla="*/ 420916 h 420916"/>
              <a:gd name="connsiteX0" fmla="*/ 0 w 1364342"/>
              <a:gd name="connsiteY0" fmla="*/ 0 h 420916"/>
              <a:gd name="connsiteX1" fmla="*/ 1364342 w 1364342"/>
              <a:gd name="connsiteY1" fmla="*/ 420916 h 420916"/>
              <a:gd name="connsiteX0" fmla="*/ 0 w 1436913"/>
              <a:gd name="connsiteY0" fmla="*/ 0 h 362859"/>
              <a:gd name="connsiteX1" fmla="*/ 1436913 w 1436913"/>
              <a:gd name="connsiteY1" fmla="*/ 362859 h 362859"/>
              <a:gd name="connsiteX0" fmla="*/ 0 w 1422399"/>
              <a:gd name="connsiteY0" fmla="*/ 0 h 333831"/>
              <a:gd name="connsiteX1" fmla="*/ 1422399 w 1422399"/>
              <a:gd name="connsiteY1" fmla="*/ 333831 h 333831"/>
              <a:gd name="connsiteX0" fmla="*/ 0 w 1422399"/>
              <a:gd name="connsiteY0" fmla="*/ 0 h 406403"/>
              <a:gd name="connsiteX1" fmla="*/ 1422399 w 1422399"/>
              <a:gd name="connsiteY1" fmla="*/ 406403 h 4064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1422399" h="406403">
                <a:moveTo>
                  <a:pt x="0" y="0"/>
                </a:moveTo>
                <a:cubicBezTo>
                  <a:pt x="474133" y="227390"/>
                  <a:pt x="977295" y="367698"/>
                  <a:pt x="1422399" y="406403"/>
                </a:cubicBezTo>
              </a:path>
            </a:pathLst>
          </a:custGeom>
          <a:noFill/>
          <a:ln w="38100" cap="flat" cmpd="sng" algn="ctr">
            <a:solidFill>
              <a:srgbClr val="008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A182D65D-46A2-F14E-BD06-B50A7C8960AF}"/>
              </a:ext>
            </a:extLst>
          </p:cNvPr>
          <p:cNvGrpSpPr/>
          <p:nvPr/>
        </p:nvGrpSpPr>
        <p:grpSpPr>
          <a:xfrm>
            <a:off x="5715000" y="2895600"/>
            <a:ext cx="381000" cy="661534"/>
            <a:chOff x="5715000" y="2895600"/>
            <a:chExt cx="381000" cy="66153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D69FC3FB-7959-0247-A19B-B30AABC695E0}"/>
                </a:ext>
              </a:extLst>
            </p:cNvPr>
            <p:cNvSpPr txBox="1"/>
            <p:nvPr/>
          </p:nvSpPr>
          <p:spPr>
            <a:xfrm>
              <a:off x="5715000" y="3009220"/>
              <a:ext cx="35618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i="1" dirty="0">
                  <a:solidFill>
                    <a:schemeClr val="accent2"/>
                  </a:solidFill>
                </a:rPr>
                <a:t>p</a:t>
              </a:r>
            </a:p>
          </p:txBody>
        </p:sp>
        <p:cxnSp>
          <p:nvCxnSpPr>
            <p:cNvPr id="11" name="Straight Arrow Connector 10">
              <a:extLst>
                <a:ext uri="{FF2B5EF4-FFF2-40B4-BE49-F238E27FC236}">
                  <a16:creationId xmlns:a16="http://schemas.microsoft.com/office/drawing/2014/main" id="{4DF6D432-40E6-9A43-8C84-113203DA32CF}"/>
                </a:ext>
              </a:extLst>
            </p:cNvPr>
            <p:cNvCxnSpPr/>
            <p:nvPr/>
          </p:nvCxnSpPr>
          <p:spPr bwMode="auto">
            <a:xfrm flipV="1">
              <a:off x="6096000" y="2895600"/>
              <a:ext cx="0" cy="661534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E1745A9-164A-614F-B363-EDF3EBD9256B}"/>
              </a:ext>
            </a:extLst>
          </p:cNvPr>
          <p:cNvGrpSpPr/>
          <p:nvPr/>
        </p:nvGrpSpPr>
        <p:grpSpPr>
          <a:xfrm>
            <a:off x="7391400" y="4338935"/>
            <a:ext cx="624115" cy="461665"/>
            <a:chOff x="7453085" y="5027722"/>
            <a:chExt cx="624115" cy="461665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50A9256-2C6E-BE4A-BC71-67060E85DD20}"/>
                </a:ext>
              </a:extLst>
            </p:cNvPr>
            <p:cNvSpPr txBox="1"/>
            <p:nvPr/>
          </p:nvSpPr>
          <p:spPr>
            <a:xfrm>
              <a:off x="7526673" y="5027722"/>
              <a:ext cx="38985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0" i="1" dirty="0">
                  <a:solidFill>
                    <a:schemeClr val="accent2"/>
                  </a:solidFill>
                </a:rPr>
                <a:t>V</a:t>
              </a:r>
            </a:p>
          </p:txBody>
        </p:sp>
        <p:cxnSp>
          <p:nvCxnSpPr>
            <p:cNvPr id="12" name="Straight Arrow Connector 11">
              <a:extLst>
                <a:ext uri="{FF2B5EF4-FFF2-40B4-BE49-F238E27FC236}">
                  <a16:creationId xmlns:a16="http://schemas.microsoft.com/office/drawing/2014/main" id="{309BD960-7C1C-4149-98A2-467D9048928C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453085" y="5075124"/>
              <a:ext cx="624115" cy="0"/>
            </a:xfrm>
            <a:prstGeom prst="straightConnector1">
              <a:avLst/>
            </a:prstGeom>
            <a:solidFill>
              <a:schemeClr val="accent1"/>
            </a:solidFill>
            <a:ln w="28575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B7AE9BFC-846B-8648-8B60-7F0BA6837895}"/>
              </a:ext>
            </a:extLst>
          </p:cNvPr>
          <p:cNvSpPr txBox="1">
            <a:spLocks/>
          </p:cNvSpPr>
          <p:nvPr/>
        </p:nvSpPr>
        <p:spPr bwMode="auto">
          <a:xfrm>
            <a:off x="457200" y="2626667"/>
            <a:ext cx="5257800" cy="15387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sz="2800" b="0" kern="0" dirty="0"/>
              <a:t>Allow to expand isothermally</a:t>
            </a:r>
          </a:p>
          <a:p>
            <a:pPr lvl="1"/>
            <a:r>
              <a:rPr lang="en-US" sz="2400" b="0" kern="0" dirty="0"/>
              <a:t>High </a:t>
            </a:r>
            <a:r>
              <a:rPr lang="en-US" sz="2400" b="0" i="1" kern="0" dirty="0"/>
              <a:t>T</a:t>
            </a:r>
          </a:p>
          <a:p>
            <a:pPr lvl="1"/>
            <a:r>
              <a:rPr lang="en-US" sz="2400" b="0" kern="0" dirty="0"/>
              <a:t>with heat input</a:t>
            </a:r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DBAE82E7-8B41-E645-B866-D105EAC77F13}"/>
              </a:ext>
            </a:extLst>
          </p:cNvPr>
          <p:cNvSpPr txBox="1">
            <a:spLocks/>
          </p:cNvSpPr>
          <p:nvPr/>
        </p:nvSpPr>
        <p:spPr bwMode="auto">
          <a:xfrm>
            <a:off x="457200" y="4115934"/>
            <a:ext cx="5334000" cy="10759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sz="2800" b="0" kern="0" dirty="0"/>
              <a:t>Allow to expand adiabatically</a:t>
            </a:r>
          </a:p>
          <a:p>
            <a:pPr lvl="1"/>
            <a:r>
              <a:rPr lang="en-US" sz="2400" b="0" kern="0" dirty="0"/>
              <a:t>decrease </a:t>
            </a:r>
            <a:r>
              <a:rPr lang="en-US" sz="2400" b="0" i="1" kern="0" dirty="0"/>
              <a:t>p</a:t>
            </a:r>
            <a:r>
              <a:rPr lang="en-US" sz="2400" b="0" kern="0" dirty="0"/>
              <a:t>, </a:t>
            </a:r>
            <a:r>
              <a:rPr lang="en-US" sz="2400" b="0" i="1" kern="0" dirty="0"/>
              <a:t>T</a:t>
            </a: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FD216A8-DF29-2C4A-9A09-167A411E8251}"/>
              </a:ext>
            </a:extLst>
          </p:cNvPr>
          <p:cNvSpPr txBox="1">
            <a:spLocks/>
          </p:cNvSpPr>
          <p:nvPr/>
        </p:nvSpPr>
        <p:spPr bwMode="auto">
          <a:xfrm>
            <a:off x="457200" y="5191839"/>
            <a:ext cx="4648200" cy="152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rgbClr val="003366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rgbClr val="003366"/>
                </a:solidFill>
                <a:latin typeface="+mn-lt"/>
                <a:ea typeface="ＭＳ Ｐゴシック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rgbClr val="003366"/>
                </a:solidFill>
                <a:latin typeface="+mn-lt"/>
                <a:ea typeface="ＭＳ Ｐゴシック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  <a:ea typeface="ＭＳ Ｐゴシック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+mn-lt"/>
              </a:defRPr>
            </a:lvl9pPr>
          </a:lstStyle>
          <a:p>
            <a:r>
              <a:rPr lang="en-US" sz="2800" b="0" kern="0" dirty="0"/>
              <a:t>Compress isothermally</a:t>
            </a:r>
          </a:p>
          <a:p>
            <a:pPr lvl="1"/>
            <a:r>
              <a:rPr lang="en-US" sz="2400" b="0" kern="0" dirty="0"/>
              <a:t>Low </a:t>
            </a:r>
            <a:r>
              <a:rPr lang="en-US" sz="2400" b="0" i="1" kern="0" dirty="0"/>
              <a:t>T</a:t>
            </a:r>
          </a:p>
          <a:p>
            <a:pPr lvl="1"/>
            <a:r>
              <a:rPr lang="en-US" sz="2400" b="0" kern="0" dirty="0"/>
              <a:t>expelling waste heat</a:t>
            </a:r>
          </a:p>
        </p:txBody>
      </p:sp>
    </p:spTree>
    <p:extLst>
      <p:ext uri="{BB962C8B-B14F-4D97-AF65-F5344CB8AC3E}">
        <p14:creationId xmlns:p14="http://schemas.microsoft.com/office/powerpoint/2010/main" val="4149538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16" grpId="0"/>
      <p:bldP spid="17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E767FA6-56F2-1645-9929-40918618D6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Heat Engine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7A363-C321-0946-AE6E-3EA01C6EDD2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4953000"/>
            <a:ext cx="8229600" cy="1173163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Efficiency = </a:t>
            </a:r>
            <a:r>
              <a:rPr lang="en-US" altLang="en-US" i="1">
                <a:ea typeface="ＭＳ Ｐゴシック" panose="020B0600070205080204" pitchFamily="34" charset="-128"/>
              </a:rPr>
              <a:t>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One type of performance</a:t>
            </a:r>
          </a:p>
        </p:txBody>
      </p:sp>
      <p:grpSp>
        <p:nvGrpSpPr>
          <p:cNvPr id="5124" name="Group 11">
            <a:extLst>
              <a:ext uri="{FF2B5EF4-FFF2-40B4-BE49-F238E27FC236}">
                <a16:creationId xmlns:a16="http://schemas.microsoft.com/office/drawing/2014/main" id="{115379E9-1953-044B-9F3D-3FD29216C42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524000"/>
            <a:ext cx="2819400" cy="3352800"/>
            <a:chOff x="1600200" y="1524000"/>
            <a:chExt cx="2819400" cy="3352800"/>
          </a:xfrm>
        </p:grpSpPr>
        <p:sp>
          <p:nvSpPr>
            <p:cNvPr id="5126" name="Rectangle 3">
              <a:extLst>
                <a:ext uri="{FF2B5EF4-FFF2-40B4-BE49-F238E27FC236}">
                  <a16:creationId xmlns:a16="http://schemas.microsoft.com/office/drawing/2014/main" id="{17FD7606-3E6A-E945-88CC-7926E177C6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1524000"/>
              <a:ext cx="2819400" cy="762000"/>
            </a:xfrm>
            <a:prstGeom prst="rect">
              <a:avLst/>
            </a:prstGeom>
            <a:solidFill>
              <a:srgbClr val="FF9999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T</a:t>
              </a:r>
              <a:r>
                <a:rPr lang="en-US" altLang="en-US" sz="2800" b="0" baseline="-2500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5127" name="Down Arrow 5">
              <a:extLst>
                <a:ext uri="{FF2B5EF4-FFF2-40B4-BE49-F238E27FC236}">
                  <a16:creationId xmlns:a16="http://schemas.microsoft.com/office/drawing/2014/main" id="{30F0CC2E-B950-ED46-BFEF-03524FADD2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8400" y="2286000"/>
              <a:ext cx="1143000" cy="7620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000" b="0" i="1">
                  <a:solidFill>
                    <a:schemeClr val="tx1"/>
                  </a:solidFill>
                </a:rPr>
                <a:t>Q</a:t>
              </a:r>
              <a:r>
                <a:rPr lang="en-US" altLang="en-US" sz="2000" b="0" baseline="-25000">
                  <a:solidFill>
                    <a:schemeClr val="tx1"/>
                  </a:solidFill>
                </a:rPr>
                <a:t>h</a:t>
              </a:r>
            </a:p>
          </p:txBody>
        </p:sp>
        <p:sp>
          <p:nvSpPr>
            <p:cNvPr id="5128" name="Down Arrow 6">
              <a:extLst>
                <a:ext uri="{FF2B5EF4-FFF2-40B4-BE49-F238E27FC236}">
                  <a16:creationId xmlns:a16="http://schemas.microsoft.com/office/drawing/2014/main" id="{0D42AC4F-8155-2B45-9A40-C8A60502BD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28900" y="3352800"/>
              <a:ext cx="762000" cy="762000"/>
            </a:xfrm>
            <a:prstGeom prst="downArrow">
              <a:avLst>
                <a:gd name="adj1" fmla="val 50000"/>
                <a:gd name="adj2" fmla="val 50000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lIns="0" tIns="0" rIns="0" bIns="0" anchor="b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</a:rPr>
                <a:t>Q</a:t>
              </a:r>
              <a:r>
                <a:rPr lang="en-US" altLang="en-US" sz="1800" b="0" baseline="-25000">
                  <a:solidFill>
                    <a:schemeClr val="tx1"/>
                  </a:solidFill>
                </a:rPr>
                <a:t>c</a:t>
              </a:r>
            </a:p>
          </p:txBody>
        </p:sp>
        <p:sp>
          <p:nvSpPr>
            <p:cNvPr id="5129" name="Right Arrow 7">
              <a:extLst>
                <a:ext uri="{FF2B5EF4-FFF2-40B4-BE49-F238E27FC236}">
                  <a16:creationId xmlns:a16="http://schemas.microsoft.com/office/drawing/2014/main" id="{2C18374A-DD8B-A746-9E99-FABD99F74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86830" y="2901863"/>
              <a:ext cx="990600" cy="533400"/>
            </a:xfrm>
            <a:prstGeom prst="rightArrow">
              <a:avLst>
                <a:gd name="adj1" fmla="val 50000"/>
                <a:gd name="adj2" fmla="val 49997"/>
              </a:avLst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800" b="0" i="1">
                  <a:solidFill>
                    <a:schemeClr val="tx1"/>
                  </a:solidFill>
                </a:rPr>
                <a:t>W</a:t>
              </a:r>
            </a:p>
          </p:txBody>
        </p:sp>
        <p:sp>
          <p:nvSpPr>
            <p:cNvPr id="5130" name="Oval 8">
              <a:extLst>
                <a:ext uri="{FF2B5EF4-FFF2-40B4-BE49-F238E27FC236}">
                  <a16:creationId xmlns:a16="http://schemas.microsoft.com/office/drawing/2014/main" id="{DAB086D1-8182-0442-B2BE-29D9483121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57500" y="3048000"/>
              <a:ext cx="304800" cy="304800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chemeClr val="tx1"/>
                </a:solidFill>
              </a:endParaRPr>
            </a:p>
          </p:txBody>
        </p:sp>
        <p:sp>
          <p:nvSpPr>
            <p:cNvPr id="5131" name="Rectangle 9">
              <a:extLst>
                <a:ext uri="{FF2B5EF4-FFF2-40B4-BE49-F238E27FC236}">
                  <a16:creationId xmlns:a16="http://schemas.microsoft.com/office/drawing/2014/main" id="{A80B9CB5-2370-F049-AE8E-34918C9C59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00200" y="4114800"/>
              <a:ext cx="2819400" cy="762000"/>
            </a:xfrm>
            <a:prstGeom prst="rect">
              <a:avLst/>
            </a:prstGeom>
            <a:solidFill>
              <a:srgbClr val="33CCFF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anchor="b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rgbClr val="003366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2800" b="0" i="1">
                  <a:solidFill>
                    <a:schemeClr val="tx1"/>
                  </a:solidFill>
                </a:rPr>
                <a:t>T</a:t>
              </a:r>
              <a:r>
                <a:rPr lang="en-US" altLang="en-US" sz="2800" b="0" baseline="-25000">
                  <a:solidFill>
                    <a:schemeClr val="tx1"/>
                  </a:solidFill>
                </a:rPr>
                <a:t>c</a:t>
              </a:r>
            </a:p>
          </p:txBody>
        </p:sp>
      </p:grp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3B41AEC0-F43D-D24C-9B89-C676DA35D322}"/>
              </a:ext>
            </a:extLst>
          </p:cNvPr>
          <p:cNvSpPr txBox="1">
            <a:spLocks/>
          </p:cNvSpPr>
          <p:nvPr/>
        </p:nvSpPr>
        <p:spPr bwMode="auto">
          <a:xfrm>
            <a:off x="4800600" y="1524000"/>
            <a:ext cx="29718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rgbClr val="003366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FontTx/>
              <a:buNone/>
            </a:pPr>
            <a:r>
              <a:rPr lang="en-US" altLang="en-US" b="0" i="1"/>
              <a:t>e </a:t>
            </a:r>
            <a:r>
              <a:rPr lang="en-US" altLang="en-US" b="0"/>
              <a:t>= </a:t>
            </a:r>
            <a:r>
              <a:rPr lang="en-US" altLang="en-US" b="0" i="1"/>
              <a:t>W</a:t>
            </a:r>
            <a:r>
              <a:rPr lang="en-US" altLang="en-US" b="0"/>
              <a:t> /</a:t>
            </a:r>
            <a:r>
              <a:rPr lang="en-US" altLang="en-US" b="0" i="1"/>
              <a:t>Q</a:t>
            </a:r>
            <a:r>
              <a:rPr lang="en-US" altLang="en-US" b="0" baseline="-25000"/>
              <a:t>h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84AE319C-D736-D04B-AA3C-CA71F1FBE7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Limits to Efficiency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639FB2C1-4631-BD43-B52B-49E83053C7D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e </a:t>
            </a:r>
            <a:r>
              <a:rPr lang="en-US" altLang="en-US">
                <a:ea typeface="ＭＳ Ｐゴシック" panose="020B0600070205080204" pitchFamily="34" charset="-128"/>
              </a:rPr>
              <a:t>= </a:t>
            </a:r>
            <a:r>
              <a:rPr lang="en-US" altLang="en-US" i="1">
                <a:ea typeface="ＭＳ Ｐゴシック" panose="020B0600070205080204" pitchFamily="34" charset="-128"/>
              </a:rPr>
              <a:t>W</a:t>
            </a:r>
            <a:r>
              <a:rPr lang="en-US" altLang="en-US">
                <a:ea typeface="ＭＳ Ｐゴシック" panose="020B0600070205080204" pitchFamily="34" charset="-128"/>
              </a:rPr>
              <a:t> /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= (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–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)/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</a:p>
          <a:p>
            <a:pPr marL="0" indent="0">
              <a:buFontTx/>
              <a:buNone/>
            </a:pPr>
            <a:r>
              <a:rPr lang="en-US" altLang="en-US">
                <a:ea typeface="ＭＳ Ｐゴシック" panose="020B0600070205080204" pitchFamily="34" charset="-128"/>
              </a:rPr>
              <a:t>= 1 –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</a:p>
          <a:p>
            <a:pPr marL="0" indent="0">
              <a:buFontTx/>
              <a:buNone/>
            </a:pPr>
            <a:r>
              <a:rPr lang="en-US" altLang="en-US">
                <a:solidFill>
                  <a:srgbClr val="006600"/>
                </a:solidFill>
                <a:ea typeface="ＭＳ Ｐゴシック" panose="020B0600070205080204" pitchFamily="34" charset="-128"/>
              </a:rPr>
              <a:t>now</a:t>
            </a:r>
          </a:p>
          <a:p>
            <a:pPr marL="0" indent="0">
              <a:buFontTx/>
              <a:buNone/>
            </a:pP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 ≥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, so 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≥ 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c</a:t>
            </a:r>
            <a:r>
              <a:rPr lang="en-US" altLang="en-US"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ea typeface="ＭＳ Ｐゴシック" panose="020B0600070205080204" pitchFamily="34" charset="-128"/>
              </a:rPr>
              <a:t>h</a:t>
            </a:r>
            <a:r>
              <a:rPr lang="en-US" altLang="en-US">
                <a:ea typeface="ＭＳ Ｐゴシック" panose="020B0600070205080204" pitchFamily="34" charset="-128"/>
              </a:rPr>
              <a:t> </a:t>
            </a:r>
          </a:p>
          <a:p>
            <a:pPr marL="0" indent="0">
              <a:buFontTx/>
              <a:buNone/>
            </a:pPr>
            <a:r>
              <a:rPr lang="en-US" altLang="en-US">
                <a:solidFill>
                  <a:srgbClr val="006600"/>
                </a:solidFill>
                <a:ea typeface="ＭＳ Ｐゴシック" panose="020B0600070205080204" pitchFamily="34" charset="-128"/>
              </a:rPr>
              <a:t>thus </a:t>
            </a:r>
          </a:p>
          <a:p>
            <a:pPr marL="0" indent="0">
              <a:buFontTx/>
              <a:buNone/>
            </a:pP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e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 ≤ 1 – 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c</a:t>
            </a:r>
            <a:r>
              <a:rPr lang="en-US" altLang="en-US">
                <a:solidFill>
                  <a:schemeClr val="accent2"/>
                </a:solidFill>
                <a:ea typeface="ＭＳ Ｐゴシック" panose="020B0600070205080204" pitchFamily="34" charset="-128"/>
              </a:rPr>
              <a:t>/</a:t>
            </a:r>
            <a:r>
              <a:rPr lang="en-US" altLang="en-US" i="1">
                <a:solidFill>
                  <a:schemeClr val="accent2"/>
                </a:solidFill>
                <a:ea typeface="ＭＳ Ｐゴシック" panose="020B0600070205080204" pitchFamily="34" charset="-128"/>
              </a:rPr>
              <a:t>T</a:t>
            </a:r>
            <a:r>
              <a:rPr lang="en-US" altLang="en-US" baseline="-25000">
                <a:solidFill>
                  <a:schemeClr val="accent2"/>
                </a:solidFill>
                <a:ea typeface="ＭＳ Ｐゴシック" panose="020B0600070205080204" pitchFamily="34" charset="-128"/>
              </a:rPr>
              <a:t>h</a:t>
            </a:r>
          </a:p>
          <a:p>
            <a:pPr marL="0" indent="0">
              <a:buFontTx/>
              <a:buNone/>
            </a:pPr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B1E07E8C-12DE-C648-AED6-9C97558DF51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Refrigerators and Heat Pumps</a:t>
            </a:r>
          </a:p>
        </p:txBody>
      </p:sp>
      <p:sp>
        <p:nvSpPr>
          <p:cNvPr id="7171" name="Subtitle 2">
            <a:extLst>
              <a:ext uri="{FF2B5EF4-FFF2-40B4-BE49-F238E27FC236}">
                <a16:creationId xmlns:a16="http://schemas.microsoft.com/office/drawing/2014/main" id="{E047FFF3-FFE1-9A48-92E1-5924EF04B7C4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push heat upstream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8C096C7-2D83-CD46-9F0D-77D2C4A5C8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Devices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0A8C00-86E2-E044-A258-6B2BE4E0D843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Refrigerator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Removes heat from interior, lowering the temperature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Goal: keep interior colder than exterior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Heat Pump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Transfers heat from cold surrounding to warm interior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Goal: keep interior warmer than exterior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3366"/>
      </a:dk1>
      <a:lt1>
        <a:srgbClr val="FFFFFF"/>
      </a:lt1>
      <a:dk2>
        <a:srgbClr val="003366"/>
      </a:dk2>
      <a:lt2>
        <a:srgbClr val="808080"/>
      </a:lt2>
      <a:accent1>
        <a:srgbClr val="BBE0E3"/>
      </a:accent1>
      <a:accent2>
        <a:srgbClr val="3333FF"/>
      </a:accent2>
      <a:accent3>
        <a:srgbClr val="FFFFFF"/>
      </a:accent3>
      <a:accent4>
        <a:srgbClr val="002A56"/>
      </a:accent4>
      <a:accent5>
        <a:srgbClr val="DAEDEF"/>
      </a:accent5>
      <a:accent6>
        <a:srgbClr val="2D2DE7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3366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2A56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</TotalTime>
  <Words>423</Words>
  <Application>Microsoft Macintosh PowerPoint</Application>
  <PresentationFormat>On-screen Show (4:3)</PresentationFormat>
  <Paragraphs>112</Paragraphs>
  <Slides>14</Slides>
  <Notes>1</Notes>
  <HiddenSlides>3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ＭＳ Ｐゴシック</vt:lpstr>
      <vt:lpstr>Arial</vt:lpstr>
      <vt:lpstr>Default Design</vt:lpstr>
      <vt:lpstr>Heat Engines</vt:lpstr>
      <vt:lpstr>Heat Engines</vt:lpstr>
      <vt:lpstr>Heat Engine</vt:lpstr>
      <vt:lpstr>Rankine cycle (Steam engine)</vt:lpstr>
      <vt:lpstr>Carnot cycle</vt:lpstr>
      <vt:lpstr>Heat Engine</vt:lpstr>
      <vt:lpstr>Limits to Efficiency</vt:lpstr>
      <vt:lpstr>Refrigerators and Heat Pumps</vt:lpstr>
      <vt:lpstr>Devices</vt:lpstr>
      <vt:lpstr>Heat Pump or Refrigerator</vt:lpstr>
      <vt:lpstr>Performance of a Refrigerator</vt:lpstr>
      <vt:lpstr>Refrigerator Performance Limits</vt:lpstr>
      <vt:lpstr>Performance of a Heat Pump</vt:lpstr>
      <vt:lpstr>Heat Pump Performance Limits</vt:lpstr>
    </vt:vector>
  </TitlesOfParts>
  <Manager/>
  <Company/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Heat engines</dc:title>
  <dc:subject/>
  <dc:creator>Richard Barrans</dc:creator>
  <cp:keywords/>
  <dc:description/>
  <cp:lastModifiedBy>Richard Barrans</cp:lastModifiedBy>
  <cp:revision>212</cp:revision>
  <cp:lastPrinted>2019-01-21T01:07:27Z</cp:lastPrinted>
  <dcterms:created xsi:type="dcterms:W3CDTF">2003-08-04T19:23:16Z</dcterms:created>
  <dcterms:modified xsi:type="dcterms:W3CDTF">2025-11-03T04:51:00Z</dcterms:modified>
  <cp:category/>
</cp:coreProperties>
</file>