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645" r:id="rId2"/>
    <p:sldId id="648" r:id="rId3"/>
    <p:sldId id="646" r:id="rId4"/>
    <p:sldId id="647" r:id="rId5"/>
    <p:sldId id="605" r:id="rId6"/>
    <p:sldId id="606" r:id="rId7"/>
    <p:sldId id="650" r:id="rId8"/>
    <p:sldId id="623" r:id="rId9"/>
    <p:sldId id="608" r:id="rId10"/>
    <p:sldId id="624" r:id="rId11"/>
    <p:sldId id="609" r:id="rId12"/>
    <p:sldId id="610" r:id="rId13"/>
    <p:sldId id="649" r:id="rId14"/>
    <p:sldId id="625" r:id="rId15"/>
    <p:sldId id="629" r:id="rId16"/>
    <p:sldId id="630" r:id="rId17"/>
    <p:sldId id="651" r:id="rId18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627"/>
    <p:restoredTop sz="86435"/>
  </p:normalViewPr>
  <p:slideViewPr>
    <p:cSldViewPr>
      <p:cViewPr varScale="1">
        <p:scale>
          <a:sx n="54" d="100"/>
          <a:sy n="54" d="100"/>
        </p:scale>
        <p:origin x="96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8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88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76C30E8-41E3-7745-AF7F-FC3FA33418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258763"/>
            <a:ext cx="4003675" cy="3508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P1110 L25 Waves 2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A43A38-F8C4-3242-813C-EB354B62E2E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30813" y="0"/>
            <a:ext cx="4003675" cy="3508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ea typeface="ＭＳ Ｐゴシック" pitchFamily="-84" charset="-128"/>
              </a:defRPr>
            </a:lvl1pPr>
          </a:lstStyle>
          <a:p>
            <a:pPr>
              <a:defRPr/>
            </a:pPr>
            <a:fld id="{34AB1CA3-76C9-4120-A571-7DFECC922654}" type="datetimeFigureOut">
              <a:rPr lang="en-US"/>
              <a:pPr>
                <a:defRPr/>
              </a:pPr>
              <a:t>11/3/2025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7A15E0-88D7-DD46-8046-9C2A136F0A9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03675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E9DF77-A6BA-A34D-8AF1-33F6F3AE63C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30813" y="6400800"/>
            <a:ext cx="4003675" cy="3508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54CCFC22-F823-412C-8A54-6636635508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316DC427-EBD1-7B4E-A53E-3FF3A52038F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P1110 L25 Waves 2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0FDFB868-C964-C94C-9821-48980515338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32400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BAF27164-E44A-4B86-53D7-F408628D515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7025" y="525463"/>
            <a:ext cx="3503613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CE1A3F51-0E12-124F-BD01-CF0ECC54F28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900" y="3328988"/>
            <a:ext cx="6772275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CD18F1BF-065A-D641-BD83-635DF57EA13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036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400BACA4-173B-3A45-B20E-5EE8D1C5FC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2400" y="6659563"/>
            <a:ext cx="40036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E7FBB13E-BB53-4D82-A50F-B9CEFA32304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>
            <a:extLst>
              <a:ext uri="{FF2B5EF4-FFF2-40B4-BE49-F238E27FC236}">
                <a16:creationId xmlns:a16="http://schemas.microsoft.com/office/drawing/2014/main" id="{D456CC74-A1D7-B571-C25F-7EF26EA070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>
            <a:extLst>
              <a:ext uri="{FF2B5EF4-FFF2-40B4-BE49-F238E27FC236}">
                <a16:creationId xmlns:a16="http://schemas.microsoft.com/office/drawing/2014/main" id="{BA448504-D52D-EB31-E41E-3B9E95828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Demonstration equipment: clamped coil spring, singing tubes, </a:t>
            </a:r>
            <a:r>
              <a:rPr lang="en-US" altLang="en-US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boomwhackers</a:t>
            </a:r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.  Water waves would be nice, but tough in a lecture hall.</a:t>
            </a:r>
          </a:p>
          <a:p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Check internet links before trying.</a:t>
            </a:r>
          </a:p>
        </p:txBody>
      </p:sp>
      <p:sp>
        <p:nvSpPr>
          <p:cNvPr id="17411" name="Slide Number Placeholder 3">
            <a:extLst>
              <a:ext uri="{FF2B5EF4-FFF2-40B4-BE49-F238E27FC236}">
                <a16:creationId xmlns:a16="http://schemas.microsoft.com/office/drawing/2014/main" id="{7185D7A1-70B2-C40E-BBEB-EABAA567A58A}"/>
              </a:ext>
            </a:extLst>
          </p:cNvPr>
          <p:cNvSpPr txBox="1">
            <a:spLocks noGrp="1"/>
          </p:cNvSpPr>
          <p:nvPr/>
        </p:nvSpPr>
        <p:spPr bwMode="auto">
          <a:xfrm>
            <a:off x="5232400" y="6659563"/>
            <a:ext cx="40036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46" tIns="46223" rIns="92446" bIns="46223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04B20AC-B4C3-4FEC-8BBE-37FE2AE94871}" type="slidenum">
              <a:rPr lang="en-US" altLang="en-US" b="0"/>
              <a:pPr algn="r" eaLnBrk="1" hangingPunct="1">
                <a:spcBef>
                  <a:spcPct val="0"/>
                </a:spcBef>
              </a:pPr>
              <a:t>1</a:t>
            </a:fld>
            <a:endParaRPr lang="en-US" altLang="en-US" b="0"/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E7E35E3-8F79-6B4C-8AC8-3B65B1E276DE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P1110 L25 Waves 2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>
            <a:extLst>
              <a:ext uri="{FF2B5EF4-FFF2-40B4-BE49-F238E27FC236}">
                <a16:creationId xmlns:a16="http://schemas.microsoft.com/office/drawing/2014/main" id="{B314320B-A581-CB9A-FC8F-77BB8163F5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9938" name="Notes Placeholder 2">
            <a:extLst>
              <a:ext uri="{FF2B5EF4-FFF2-40B4-BE49-F238E27FC236}">
                <a16:creationId xmlns:a16="http://schemas.microsoft.com/office/drawing/2014/main" id="{BCD8B02F-81B7-38DB-2E66-68BFFCF75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9939" name="Slide Number Placeholder 3">
            <a:extLst>
              <a:ext uri="{FF2B5EF4-FFF2-40B4-BE49-F238E27FC236}">
                <a16:creationId xmlns:a16="http://schemas.microsoft.com/office/drawing/2014/main" id="{A7EBD4C9-D04E-D747-8444-7E022E3EEEB9}"/>
              </a:ext>
            </a:extLst>
          </p:cNvPr>
          <p:cNvSpPr txBox="1">
            <a:spLocks noGrp="1"/>
          </p:cNvSpPr>
          <p:nvPr/>
        </p:nvSpPr>
        <p:spPr bwMode="auto">
          <a:xfrm>
            <a:off x="5232400" y="6659563"/>
            <a:ext cx="40036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46" tIns="46223" rIns="92446" bIns="46223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99079EA-CF21-491F-91B0-88868AB455E3}" type="slidenum">
              <a:rPr lang="en-US" altLang="en-US" b="0"/>
              <a:pPr algn="r" eaLnBrk="1" hangingPunct="1">
                <a:spcBef>
                  <a:spcPct val="0"/>
                </a:spcBef>
              </a:pPr>
              <a:t>15</a:t>
            </a:fld>
            <a:endParaRPr lang="en-US" altLang="en-US" b="0"/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0BE3EE7-3553-7F43-8A4D-E64404571197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P1110 L25 Waves 2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>
            <a:extLst>
              <a:ext uri="{FF2B5EF4-FFF2-40B4-BE49-F238E27FC236}">
                <a16:creationId xmlns:a16="http://schemas.microsoft.com/office/drawing/2014/main" id="{DC6CA396-5981-B67B-9838-B2EAC146F0B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6" name="Notes Placeholder 2">
            <a:extLst>
              <a:ext uri="{FF2B5EF4-FFF2-40B4-BE49-F238E27FC236}">
                <a16:creationId xmlns:a16="http://schemas.microsoft.com/office/drawing/2014/main" id="{E988417D-6326-4DB2-1EE7-03398A375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1987" name="Slide Number Placeholder 3">
            <a:extLst>
              <a:ext uri="{FF2B5EF4-FFF2-40B4-BE49-F238E27FC236}">
                <a16:creationId xmlns:a16="http://schemas.microsoft.com/office/drawing/2014/main" id="{A592A0E0-CF37-DA72-3D8E-C363EDCA5216}"/>
              </a:ext>
            </a:extLst>
          </p:cNvPr>
          <p:cNvSpPr txBox="1">
            <a:spLocks noGrp="1"/>
          </p:cNvSpPr>
          <p:nvPr/>
        </p:nvSpPr>
        <p:spPr bwMode="auto">
          <a:xfrm>
            <a:off x="5232400" y="6659563"/>
            <a:ext cx="40036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46" tIns="46223" rIns="92446" bIns="46223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2330316-33B4-4D7C-B8B3-AC336E8DE940}" type="slidenum">
              <a:rPr lang="en-US" altLang="en-US" b="0"/>
              <a:pPr algn="r" eaLnBrk="1" hangingPunct="1">
                <a:spcBef>
                  <a:spcPct val="0"/>
                </a:spcBef>
              </a:pPr>
              <a:t>16</a:t>
            </a:fld>
            <a:endParaRPr lang="en-US" altLang="en-US" b="0"/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B783973-FBF6-7347-B81B-67B913FDF40B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P1110 L25 Waves 2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CBF65670-DA6C-C83B-B04F-C7701EBDD4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65438" y="525463"/>
            <a:ext cx="3505200" cy="2628900"/>
          </a:xfrm>
          <a:solidFill>
            <a:srgbClr val="FFFFFF"/>
          </a:solidFill>
          <a:ln/>
        </p:spPr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6F5712C5-7473-FFD9-8843-E75595BFEC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Run at: W1 = 0.2; k1 = 0.2; ampl = 15</a:t>
            </a:r>
          </a:p>
          <a:p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integral multiples (half, third, quarter) of lambda: multiply W1, k1 by 2, 3, 4</a:t>
            </a:r>
          </a:p>
          <a:p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add same-lambda wave with negative amplitude</a:t>
            </a:r>
          </a:p>
          <a:p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Beats: slightly vary w2 and k2 together from wave 1 values</a:t>
            </a:r>
          </a:p>
          <a:p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Standing waves (use phase velocity of 0.5: k = 2*w)</a:t>
            </a:r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5067BBF-2D58-D04F-910B-99BE85174A53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P1110 L25 Waves 2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212070E9-71F1-C4CE-9E8D-007E013B57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65438" y="525463"/>
            <a:ext cx="3505200" cy="2628900"/>
          </a:xfrm>
          <a:solidFill>
            <a:srgbClr val="FFFFFF"/>
          </a:solidFill>
          <a:ln/>
        </p:spPr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D19EAA5F-FB27-C4F0-6B58-D4635DD9AB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0E48399-E702-3B48-AF63-4B96E9F4EFA3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P1110 L25 Waves 2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>
            <a:extLst>
              <a:ext uri="{FF2B5EF4-FFF2-40B4-BE49-F238E27FC236}">
                <a16:creationId xmlns:a16="http://schemas.microsoft.com/office/drawing/2014/main" id="{9023B4F6-EF88-6501-FF4D-61867EB99F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Notes Placeholder 2">
            <a:extLst>
              <a:ext uri="{FF2B5EF4-FFF2-40B4-BE49-F238E27FC236}">
                <a16:creationId xmlns:a16="http://schemas.microsoft.com/office/drawing/2014/main" id="{57745400-DC93-B44F-9C47-E56410F4E5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8675" name="Slide Number Placeholder 3">
            <a:extLst>
              <a:ext uri="{FF2B5EF4-FFF2-40B4-BE49-F238E27FC236}">
                <a16:creationId xmlns:a16="http://schemas.microsoft.com/office/drawing/2014/main" id="{3A15948C-F77A-5587-7BF9-9C52BF6D3F43}"/>
              </a:ext>
            </a:extLst>
          </p:cNvPr>
          <p:cNvSpPr txBox="1">
            <a:spLocks noGrp="1"/>
          </p:cNvSpPr>
          <p:nvPr/>
        </p:nvSpPr>
        <p:spPr bwMode="auto">
          <a:xfrm>
            <a:off x="5232400" y="6659563"/>
            <a:ext cx="40036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46" tIns="46223" rIns="92446" bIns="46223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DD2B2B8-024F-479C-83FF-7C5CE3A09F3F}" type="slidenum">
              <a:rPr lang="en-US" altLang="en-US" b="0"/>
              <a:pPr algn="r" eaLnBrk="1" hangingPunct="1">
                <a:spcBef>
                  <a:spcPct val="0"/>
                </a:spcBef>
              </a:pPr>
              <a:t>8</a:t>
            </a:fld>
            <a:endParaRPr lang="en-US" altLang="en-US" b="0"/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42FA12C-0957-AF4F-B220-7C752EBCA46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P1110 L25 Waves 2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>
            <a:extLst>
              <a:ext uri="{FF2B5EF4-FFF2-40B4-BE49-F238E27FC236}">
                <a16:creationId xmlns:a16="http://schemas.microsoft.com/office/drawing/2014/main" id="{A8539710-E38D-056E-1882-7A20C5BF40D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232400" y="6659563"/>
            <a:ext cx="40036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46" tIns="46223" rIns="92446" bIns="46223" anchor="b"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6BC5DB1-9C2E-49A7-A3E6-B6FD9A903994}" type="slidenum">
              <a:rPr lang="en-US" altLang="en-US" b="0"/>
              <a:pPr algn="r" eaLnBrk="1" hangingPunct="1">
                <a:spcBef>
                  <a:spcPct val="0"/>
                </a:spcBef>
              </a:pPr>
              <a:t>9</a:t>
            </a:fld>
            <a:endParaRPr lang="en-US" altLang="en-US" b="0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654A2C72-51E8-23C4-88A7-9D357D88F8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65438" y="525463"/>
            <a:ext cx="3505200" cy="2628900"/>
          </a:xfrm>
          <a:solidFill>
            <a:srgbClr val="FFFFFF"/>
          </a:solidFill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1CEF70E3-C249-33C8-1354-AE1E62CDD6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Run at: w1 = 0.2; k1 = 0.2; ampl = 15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integral multiples (half, third, quarter) of lambda: multiply w1, k1 by 2, 3, 4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add same-lambda wave with negative amplitude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Beats: slightly vary w2 and k2 together from wave 1 values (0.22 and 0.22; 0.21 and 0.21, etc.)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Standing waves (use w of about 0.2; try w = 0.2, k = 0.1)</a:t>
            </a:r>
          </a:p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4897539-3F85-BC45-BCC7-12702D3FA863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P1110 L25 Waves 2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>
            <a:extLst>
              <a:ext uri="{FF2B5EF4-FFF2-40B4-BE49-F238E27FC236}">
                <a16:creationId xmlns:a16="http://schemas.microsoft.com/office/drawing/2014/main" id="{E4EE04D0-E4D6-1142-F954-B7AA5503A1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0" name="Notes Placeholder 2">
            <a:extLst>
              <a:ext uri="{FF2B5EF4-FFF2-40B4-BE49-F238E27FC236}">
                <a16:creationId xmlns:a16="http://schemas.microsoft.com/office/drawing/2014/main" id="{6A57A90B-3731-218C-1C3D-4B0C5B127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2771" name="Slide Number Placeholder 3">
            <a:extLst>
              <a:ext uri="{FF2B5EF4-FFF2-40B4-BE49-F238E27FC236}">
                <a16:creationId xmlns:a16="http://schemas.microsoft.com/office/drawing/2014/main" id="{BCD33E2D-0A42-BD1C-5679-CD2A62A5C883}"/>
              </a:ext>
            </a:extLst>
          </p:cNvPr>
          <p:cNvSpPr txBox="1">
            <a:spLocks noGrp="1"/>
          </p:cNvSpPr>
          <p:nvPr/>
        </p:nvSpPr>
        <p:spPr bwMode="auto">
          <a:xfrm>
            <a:off x="5232400" y="6659563"/>
            <a:ext cx="40036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46" tIns="46223" rIns="92446" bIns="46223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90FD822-F666-4FF5-A574-5F09C9FD0C65}" type="slidenum">
              <a:rPr lang="en-US" altLang="en-US" b="0"/>
              <a:pPr algn="r" eaLnBrk="1" hangingPunct="1">
                <a:spcBef>
                  <a:spcPct val="0"/>
                </a:spcBef>
              </a:pPr>
              <a:t>10</a:t>
            </a:fld>
            <a:endParaRPr lang="en-US" altLang="en-US" b="0"/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8E47558-73A7-0B4D-9518-5D1DCCA4D72F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P1110 L25 Waves 2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>
            <a:extLst>
              <a:ext uri="{FF2B5EF4-FFF2-40B4-BE49-F238E27FC236}">
                <a16:creationId xmlns:a16="http://schemas.microsoft.com/office/drawing/2014/main" id="{EAC6790C-456C-661F-C53C-0E937BDDD51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232400" y="6659563"/>
            <a:ext cx="40036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46" tIns="46223" rIns="92446" bIns="46223" anchor="b"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373F39E-63AE-4870-8129-FEC5350AC7B9}" type="slidenum">
              <a:rPr lang="en-US" altLang="en-US" b="0"/>
              <a:pPr algn="r" eaLnBrk="1" hangingPunct="1">
                <a:spcBef>
                  <a:spcPct val="0"/>
                </a:spcBef>
              </a:pPr>
              <a:t>11</a:t>
            </a:fld>
            <a:endParaRPr lang="en-US" altLang="en-US" b="0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C7ADFC20-1CDC-BB63-73C5-A40676D0E4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65438" y="525463"/>
            <a:ext cx="3505200" cy="2628900"/>
          </a:xfrm>
          <a:solidFill>
            <a:srgbClr val="FFFFFF"/>
          </a:solidFill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7374A210-C8EB-DE98-9A7C-7FBB232833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BC48FEA-FA20-DE46-BC7D-F71149EBE763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P1110 L25 Waves 2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>
            <a:extLst>
              <a:ext uri="{FF2B5EF4-FFF2-40B4-BE49-F238E27FC236}">
                <a16:creationId xmlns:a16="http://schemas.microsoft.com/office/drawing/2014/main" id="{BA12B135-E66B-90D0-8904-DBAD20C2144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232400" y="6659563"/>
            <a:ext cx="40036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46" tIns="46223" rIns="92446" bIns="46223" anchor="b"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A25F332-75AE-4374-A733-9558FA898B0B}" type="slidenum">
              <a:rPr lang="en-US" altLang="en-US" b="0"/>
              <a:pPr algn="r" eaLnBrk="1" hangingPunct="1">
                <a:spcBef>
                  <a:spcPct val="0"/>
                </a:spcBef>
              </a:pPr>
              <a:t>12</a:t>
            </a:fld>
            <a:endParaRPr lang="en-US" altLang="en-US" b="0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54324BDB-8E5C-CD88-4407-BDC6B66EB8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65438" y="525463"/>
            <a:ext cx="3505200" cy="2628900"/>
          </a:xfrm>
          <a:solidFill>
            <a:srgbClr val="FFFFFF"/>
          </a:solidFill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8C9F0BC7-27C5-DB8B-9E11-C9A02E8309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6E29610-86FC-C74F-B7B6-4618576B9C1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P1110 L25 Waves 2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>
            <a:extLst>
              <a:ext uri="{FF2B5EF4-FFF2-40B4-BE49-F238E27FC236}">
                <a16:creationId xmlns:a16="http://schemas.microsoft.com/office/drawing/2014/main" id="{BA12B135-E66B-90D0-8904-DBAD20C2144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232400" y="6659563"/>
            <a:ext cx="40036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46" tIns="46223" rIns="92446" bIns="46223" anchor="b"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A25F332-75AE-4374-A733-9558FA898B0B}" type="slidenum">
              <a:rPr lang="en-US" altLang="en-US" b="0"/>
              <a:pPr algn="r" eaLnBrk="1" hangingPunct="1">
                <a:spcBef>
                  <a:spcPct val="0"/>
                </a:spcBef>
              </a:pPr>
              <a:t>13</a:t>
            </a:fld>
            <a:endParaRPr lang="en-US" altLang="en-US" b="0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54324BDB-8E5C-CD88-4407-BDC6B66EB8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65438" y="525463"/>
            <a:ext cx="3505200" cy="2628900"/>
          </a:xfrm>
          <a:solidFill>
            <a:srgbClr val="FFFFFF"/>
          </a:solidFill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8C9F0BC7-27C5-DB8B-9E11-C9A02E8309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6E29610-86FC-C74F-B7B6-4618576B9C1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P1110 L25 Waves 2</a:t>
            </a:r>
          </a:p>
        </p:txBody>
      </p:sp>
    </p:spTree>
    <p:extLst>
      <p:ext uri="{BB962C8B-B14F-4D97-AF65-F5344CB8AC3E}">
        <p14:creationId xmlns:p14="http://schemas.microsoft.com/office/powerpoint/2010/main" val="373730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8EB822-B405-F381-F3A1-498D799053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0F7A48-3150-1B70-3B70-BA03B6FCC1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805481-948B-7FBD-64CE-702A180CE1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7AD5E9-DF0C-47AB-A55C-6FAE5D363C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3437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1FA28B1-4F58-1E6F-2D01-43830F251C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00A0AE7-80C6-091C-B5EC-C393FC2561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1F27902-185A-BEFC-31FA-6C720135E8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F30A79-3A2E-4ED5-A5BE-0665636166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163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A2FB39C-7B1A-31FD-6F4F-1E2D69FA97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FAAC4E-188E-D481-0FDD-5BD596B585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A23321-D9DD-2CAC-07B2-6400EA6EFD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7CD9D7-5B62-4EA1-95AE-DCA1ECCA41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9031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DA76044-DCE3-7FDF-D842-E283FA3F00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B3A3224-B95F-85A3-32DC-7E9B0A43D3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25DCCDC-3E2F-EC10-1DF9-53A2D241DF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A4A54-24F6-41AD-9BBB-E9CB4B88FE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2014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5B2623-7BE4-532C-908E-1DE6ACDDD7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2D26CB-ACF9-211C-A294-3AB47CB6E2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D4CEBBE-8183-B2F2-92BA-B2907CDBEF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B94511-D1BD-40EF-9629-3EFA583923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6099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75E0748-7C89-7205-8509-BD2A36C062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4C9702-AB44-1BF6-B9D1-68CA1D4B1F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9CBF15-280B-C619-51A3-834F4EF129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6579A7-4E99-4B41-BEC2-FE9819FB26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6365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AF9146-49B0-2388-5CAA-93A6761F11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503EFF-627E-0650-5169-799D51B338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1E1B5F-C166-6915-A83A-69AA46F4BF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817483-D387-4987-9D4E-E54D28CBE2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1790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13CADE3-6F91-F256-90E2-EE8937E1F0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DAB5A96-2DC6-8057-E052-08CB54E652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572A422-9125-5511-E1F8-8C822703A6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FAF442-413B-4B51-A81D-1037203F3E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4251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BFD418F-EB50-8C18-1634-1189C495C7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8EBBA61-2661-8E67-725D-B1A1BECC4F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81CF5F1-6E58-BF48-4746-00CF335E29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B50E06-7A36-4623-8658-23AAE8C0AA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339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9AF6C71-1F26-2D04-0527-3B0929BEB8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8C5B137-DC7B-5CAD-2357-FEAA717CB1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430E97A-1731-3419-C116-8698464BD7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4B58F7-2868-422C-9BDE-432B082BD2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752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1E96D2-8C3A-1936-DD5D-5A410A401E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E60AB7-E050-2330-36E8-9871820096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82783D-4DF7-94B2-40FE-56AB6D8408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98CF69-4967-49F5-8627-B3875707E7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84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E0C4A5-E8C1-71E7-89EB-134025A7DC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6E35FF-9414-0054-4233-33C2641246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C4F609-CFDF-D1D1-07D1-7034EB27AB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3AAFBB-6D6B-4002-9659-22DAFE41C5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6194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CCA048D-E90F-5D39-6E48-09CFAFEF2D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6B5AEDD-8709-1C87-B411-4A14124ED1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02243AE-35A1-A94B-940F-C2107A2700A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24FD669-505E-7E45-B51E-3071BE726F9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2BDBAE2-D3E2-514B-AAD0-10EAAF7465A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75BE4137-F2FF-403D-88A5-31082C7DF3E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www.kettering.edu/~drussell/Demos/MembraneCircle/Circle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soton.ac.uk/soundwaves/standing-waves/2-string-modes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acs.psu.edu/drussell/demos.html" TargetMode="External"/><Relationship Id="rId4" Type="http://schemas.openxmlformats.org/officeDocument/2006/relationships/hyperlink" Target="https://www.walter-fendt.de/html5/phen/standinglongitudinalwaves_en.htm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ophysics.com/w3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lstad.com/ripple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lter-fendt.de/html5/phen/standinglongitudinalwaves_en.ht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FC9605CD-8155-35F1-297E-2041B2CC2D0A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3600"/>
            <a:ext cx="77724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Combining Waves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6BE8EE12-3DDE-342F-8928-971B1AD0D0C8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400800" cy="15240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interference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CD50903-5DE6-FEC5-417B-8604EA45B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0"/>
            <a:ext cx="3886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 dirty="0"/>
              <a:t>§ 13.10–13.11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67854A98-DBFE-F7C8-D95B-F5AD5D03D213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3600"/>
            <a:ext cx="77724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Normal modes</a:t>
            </a:r>
          </a:p>
        </p:txBody>
      </p:sp>
      <p:sp>
        <p:nvSpPr>
          <p:cNvPr id="31746" name="Rectangle 3">
            <a:extLst>
              <a:ext uri="{FF2B5EF4-FFF2-40B4-BE49-F238E27FC236}">
                <a16:creationId xmlns:a16="http://schemas.microsoft.com/office/drawing/2014/main" id="{144BFC76-4403-EA19-5A84-E4EC3C002CDF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400800" cy="12192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standing waves generalized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1F558CE1-C634-C3B1-9CDC-CCF321E209E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Resonance</a:t>
            </a:r>
          </a:p>
        </p:txBody>
      </p:sp>
      <p:sp>
        <p:nvSpPr>
          <p:cNvPr id="502787" name="Rectangle 3">
            <a:extLst>
              <a:ext uri="{FF2B5EF4-FFF2-40B4-BE49-F238E27FC236}">
                <a16:creationId xmlns:a16="http://schemas.microsoft.com/office/drawing/2014/main" id="{6C58DF2F-3595-B3D3-51A3-36493B661D1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Objects have characteristic frequencies at which standing waves are sustained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Lowest frequency =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fundamental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Higher frequencies =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overtones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Sustained motion is a combination of normal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modes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78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0441AC3E-FC9B-859B-467B-B092AF92D57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Vibrational Modes: Clamped String</a:t>
            </a:r>
          </a:p>
        </p:txBody>
      </p:sp>
      <p:sp>
        <p:nvSpPr>
          <p:cNvPr id="35842" name="Rectangle 3">
            <a:extLst>
              <a:ext uri="{FF2B5EF4-FFF2-40B4-BE49-F238E27FC236}">
                <a16:creationId xmlns:a16="http://schemas.microsoft.com/office/drawing/2014/main" id="{91F5D733-15C8-D92B-F01D-BB5AE9A9768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6172200"/>
            <a:ext cx="7848600" cy="533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Source: </a:t>
            </a:r>
            <a:r>
              <a:rPr lang="en-US" altLang="en-US" sz="1800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Serway</a:t>
            </a:r>
            <a:r>
              <a:rPr lang="en-US" altLang="en-US" sz="18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 &amp; </a:t>
            </a:r>
            <a:r>
              <a:rPr lang="en-US" altLang="en-US" sz="1800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Vuille</a:t>
            </a:r>
            <a:r>
              <a:rPr lang="en-US" altLang="en-US" sz="18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, </a:t>
            </a:r>
            <a:r>
              <a:rPr lang="en-US" altLang="en-US" sz="1800" i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College Physics</a:t>
            </a:r>
            <a:r>
              <a:rPr lang="en-US" altLang="en-US" sz="18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, Figure 14.19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DE7D968-ADBA-E44F-843A-7C0DA0F460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676400"/>
            <a:ext cx="6041272" cy="4350106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0441AC3E-FC9B-859B-467B-B092AF92D57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Vibrational Modes: Air Tubes</a:t>
            </a:r>
          </a:p>
        </p:txBody>
      </p:sp>
      <p:sp>
        <p:nvSpPr>
          <p:cNvPr id="35842" name="Rectangle 3">
            <a:extLst>
              <a:ext uri="{FF2B5EF4-FFF2-40B4-BE49-F238E27FC236}">
                <a16:creationId xmlns:a16="http://schemas.microsoft.com/office/drawing/2014/main" id="{91F5D733-15C8-D92B-F01D-BB5AE9A9768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6172200"/>
            <a:ext cx="7848600" cy="533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Source: </a:t>
            </a:r>
            <a:r>
              <a:rPr lang="en-US" altLang="en-US" sz="1800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Serway</a:t>
            </a:r>
            <a:r>
              <a:rPr lang="en-US" altLang="en-US" sz="18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 &amp; </a:t>
            </a:r>
            <a:r>
              <a:rPr lang="en-US" altLang="en-US" sz="1800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Vuille</a:t>
            </a:r>
            <a:r>
              <a:rPr lang="en-US" altLang="en-US" sz="18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, </a:t>
            </a:r>
            <a:r>
              <a:rPr lang="en-US" altLang="en-US" sz="1800" i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College Physics</a:t>
            </a:r>
            <a:r>
              <a:rPr lang="en-US" altLang="en-US" sz="18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, Figure 14.24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8215E04-75D0-F642-98CD-E07DE5A09D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369" y="1255383"/>
            <a:ext cx="6133262" cy="4916817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10806867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>
            <a:extLst>
              <a:ext uri="{FF2B5EF4-FFF2-40B4-BE49-F238E27FC236}">
                <a16:creationId xmlns:a16="http://schemas.microsoft.com/office/drawing/2014/main" id="{5434B72A-DFB5-6904-C7DE-69564D6785AA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981200"/>
            <a:ext cx="7696200" cy="3657600"/>
            <a:chOff x="336" y="1248"/>
            <a:chExt cx="4848" cy="2304"/>
          </a:xfrm>
        </p:grpSpPr>
        <p:sp>
          <p:nvSpPr>
            <p:cNvPr id="37903" name="Rectangle 17">
              <a:extLst>
                <a:ext uri="{FF2B5EF4-FFF2-40B4-BE49-F238E27FC236}">
                  <a16:creationId xmlns:a16="http://schemas.microsoft.com/office/drawing/2014/main" id="{DA3552B5-C2CA-F3F5-CE4F-709EE95D01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248"/>
              <a:ext cx="4848" cy="2304"/>
            </a:xfrm>
            <a:prstGeom prst="rect">
              <a:avLst/>
            </a:prstGeom>
            <a:solidFill>
              <a:srgbClr val="E6E6E6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37904" name="Text Box 9">
              <a:extLst>
                <a:ext uri="{FF2B5EF4-FFF2-40B4-BE49-F238E27FC236}">
                  <a16:creationId xmlns:a16="http://schemas.microsoft.com/office/drawing/2014/main" id="{1F5F2C4D-BBEF-1BF7-A1BE-350344DDB8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1248"/>
              <a:ext cx="441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>
                  <a:solidFill>
                    <a:schemeClr val="accent2"/>
                  </a:solidFill>
                </a:rPr>
                <a:t>Circular membrane standing waves</a:t>
              </a:r>
            </a:p>
          </p:txBody>
        </p:sp>
      </p:grpSp>
      <p:sp>
        <p:nvSpPr>
          <p:cNvPr id="37890" name="Rectangle 2">
            <a:extLst>
              <a:ext uri="{FF2B5EF4-FFF2-40B4-BE49-F238E27FC236}">
                <a16:creationId xmlns:a16="http://schemas.microsoft.com/office/drawing/2014/main" id="{F5AABEC2-B4F7-299E-242A-6F1845482F2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2-D Standing Waves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CE0E5167-EBCA-7EAD-3C18-A2BAE550263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295400"/>
            <a:ext cx="6172200" cy="6858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Nodes are </a:t>
            </a:r>
            <a:r>
              <a:rPr lang="en-US" altLang="en-US">
                <a:solidFill>
                  <a:srgbClr val="0070C0"/>
                </a:solidFill>
                <a:ea typeface="ＭＳ Ｐゴシック" panose="020B0600070205080204" pitchFamily="34" charset="-128"/>
              </a:rPr>
              <a:t>lines </a:t>
            </a:r>
            <a:r>
              <a:rPr lang="en-US" altLang="en-US">
                <a:solidFill>
                  <a:schemeClr val="tx2"/>
                </a:solidFill>
                <a:ea typeface="ＭＳ Ｐゴシック" panose="020B0600070205080204" pitchFamily="34" charset="-128"/>
              </a:rPr>
              <a:t>or curves</a:t>
            </a:r>
          </a:p>
        </p:txBody>
      </p:sp>
      <p:sp>
        <p:nvSpPr>
          <p:cNvPr id="296964" name="Rectangle 4">
            <a:extLst>
              <a:ext uri="{FF2B5EF4-FFF2-40B4-BE49-F238E27FC236}">
                <a16:creationId xmlns:a16="http://schemas.microsoft.com/office/drawing/2014/main" id="{04CD4A9B-D84E-9DFE-9DDA-F9F89190EF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5638800"/>
            <a:ext cx="7696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0"/>
              <a:t>Higher frequency </a:t>
            </a:r>
            <a:r>
              <a:rPr lang="en-US" altLang="en-US" b="0">
                <a:solidFill>
                  <a:schemeClr val="accent2"/>
                </a:solidFill>
                <a:sym typeface="Symbol" panose="05050102010706020507" pitchFamily="18" charset="2"/>
              </a:rPr>
              <a:t></a:t>
            </a:r>
            <a:r>
              <a:rPr lang="en-US" altLang="en-US" b="0" i="1"/>
              <a:t> </a:t>
            </a:r>
            <a:r>
              <a:rPr lang="en-US" altLang="en-US" b="0">
                <a:solidFill>
                  <a:srgbClr val="0070C0"/>
                </a:solidFill>
              </a:rPr>
              <a:t>more nodes</a:t>
            </a:r>
          </a:p>
        </p:txBody>
      </p:sp>
      <p:sp>
        <p:nvSpPr>
          <p:cNvPr id="296965" name="Text Box 5">
            <a:extLst>
              <a:ext uri="{FF2B5EF4-FFF2-40B4-BE49-F238E27FC236}">
                <a16:creationId xmlns:a16="http://schemas.microsoft.com/office/drawing/2014/main" id="{D84ED663-0D20-FB42-079E-AF2F66C85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272088"/>
            <a:ext cx="411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0" i="1" dirty="0">
                <a:solidFill>
                  <a:schemeClr val="tx1"/>
                </a:solidFill>
              </a:rPr>
              <a:t>Source:</a:t>
            </a:r>
            <a:r>
              <a:rPr lang="en-US" altLang="en-US" sz="1800" b="0" dirty="0">
                <a:solidFill>
                  <a:schemeClr val="tx1"/>
                </a:solidFill>
              </a:rPr>
              <a:t> </a:t>
            </a:r>
            <a:r>
              <a:rPr lang="en-US" altLang="en-US" sz="1800" b="0" dirty="0">
                <a:solidFill>
                  <a:schemeClr val="tx1"/>
                </a:solidFill>
                <a:hlinkClick r:id="rId2"/>
              </a:rPr>
              <a:t>Dan Russel</a:t>
            </a:r>
            <a:r>
              <a:rPr lang="ja-JP" altLang="en-US" sz="1800" b="0" dirty="0">
                <a:solidFill>
                  <a:schemeClr val="tx1"/>
                </a:solidFill>
                <a:hlinkClick r:id="rId2"/>
              </a:rPr>
              <a:t>’</a:t>
            </a:r>
            <a:r>
              <a:rPr lang="en-US" altLang="ja-JP" sz="1800" b="0" dirty="0">
                <a:solidFill>
                  <a:schemeClr val="tx1"/>
                </a:solidFill>
                <a:hlinkClick r:id="rId2"/>
              </a:rPr>
              <a:t>s </a:t>
            </a:r>
            <a:r>
              <a:rPr lang="en-US" altLang="ja-JP" sz="1800" b="0" dirty="0">
                <a:solidFill>
                  <a:schemeClr val="tx1"/>
                </a:solidFill>
              </a:rPr>
              <a:t>page</a:t>
            </a:r>
            <a:endParaRPr lang="en-US" altLang="en-US" sz="1800" b="0" dirty="0">
              <a:solidFill>
                <a:schemeClr val="tx1"/>
              </a:solidFill>
            </a:endParaRPr>
          </a:p>
        </p:txBody>
      </p:sp>
      <p:grpSp>
        <p:nvGrpSpPr>
          <p:cNvPr id="3" name="Group 13">
            <a:extLst>
              <a:ext uri="{FF2B5EF4-FFF2-40B4-BE49-F238E27FC236}">
                <a16:creationId xmlns:a16="http://schemas.microsoft.com/office/drawing/2014/main" id="{D2587CEF-5023-C99B-81E0-B5CCF55F8B78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2619375"/>
            <a:ext cx="2057400" cy="2576513"/>
            <a:chOff x="528" y="1497"/>
            <a:chExt cx="1296" cy="1623"/>
          </a:xfrm>
        </p:grpSpPr>
        <p:pic>
          <p:nvPicPr>
            <p:cNvPr id="37901" name="Picture 6">
              <a:extLst>
                <a:ext uri="{FF2B5EF4-FFF2-40B4-BE49-F238E27FC236}">
                  <a16:creationId xmlns:a16="http://schemas.microsoft.com/office/drawing/2014/main" id="{E017F99D-582F-7557-5A57-F936BE0AD9F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" y="1497"/>
              <a:ext cx="1296" cy="137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902" name="Text Box 10">
              <a:extLst>
                <a:ext uri="{FF2B5EF4-FFF2-40B4-BE49-F238E27FC236}">
                  <a16:creationId xmlns:a16="http://schemas.microsoft.com/office/drawing/2014/main" id="{0730C9D0-7772-BDD9-D422-44BA935AD7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" y="2889"/>
              <a:ext cx="12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0">
                  <a:solidFill>
                    <a:schemeClr val="tx1"/>
                  </a:solidFill>
                </a:rPr>
                <a:t>edge node only</a:t>
              </a:r>
            </a:p>
          </p:txBody>
        </p:sp>
      </p:grpSp>
      <p:grpSp>
        <p:nvGrpSpPr>
          <p:cNvPr id="4" name="Group 14">
            <a:extLst>
              <a:ext uri="{FF2B5EF4-FFF2-40B4-BE49-F238E27FC236}">
                <a16:creationId xmlns:a16="http://schemas.microsoft.com/office/drawing/2014/main" id="{58DAE1BE-6E42-3BC9-6859-56BF7291BB18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2619375"/>
            <a:ext cx="2057400" cy="2576513"/>
            <a:chOff x="2112" y="1497"/>
            <a:chExt cx="1296" cy="1623"/>
          </a:xfrm>
        </p:grpSpPr>
        <p:pic>
          <p:nvPicPr>
            <p:cNvPr id="37899" name="Picture 7">
              <a:extLst>
                <a:ext uri="{FF2B5EF4-FFF2-40B4-BE49-F238E27FC236}">
                  <a16:creationId xmlns:a16="http://schemas.microsoft.com/office/drawing/2014/main" id="{3B99DA38-865A-1848-7243-E31D300CABD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12" y="1497"/>
              <a:ext cx="1296" cy="137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900" name="Text Box 11">
              <a:extLst>
                <a:ext uri="{FF2B5EF4-FFF2-40B4-BE49-F238E27FC236}">
                  <a16:creationId xmlns:a16="http://schemas.microsoft.com/office/drawing/2014/main" id="{22D57C99-3A58-425E-CD94-C4B325D56F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2889"/>
              <a:ext cx="12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0">
                  <a:solidFill>
                    <a:schemeClr val="tx1"/>
                  </a:solidFill>
                </a:rPr>
                <a:t>diameter node</a:t>
              </a:r>
            </a:p>
          </p:txBody>
        </p:sp>
      </p:grpSp>
      <p:grpSp>
        <p:nvGrpSpPr>
          <p:cNvPr id="5" name="Group 15">
            <a:extLst>
              <a:ext uri="{FF2B5EF4-FFF2-40B4-BE49-F238E27FC236}">
                <a16:creationId xmlns:a16="http://schemas.microsoft.com/office/drawing/2014/main" id="{419042C7-B193-B30C-9DBD-85F0CBD90025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2619375"/>
            <a:ext cx="2057400" cy="2576513"/>
            <a:chOff x="3696" y="1497"/>
            <a:chExt cx="1296" cy="1623"/>
          </a:xfrm>
        </p:grpSpPr>
        <p:pic>
          <p:nvPicPr>
            <p:cNvPr id="37897" name="Picture 8">
              <a:extLst>
                <a:ext uri="{FF2B5EF4-FFF2-40B4-BE49-F238E27FC236}">
                  <a16:creationId xmlns:a16="http://schemas.microsoft.com/office/drawing/2014/main" id="{1D125A54-5574-E7DA-BF9E-24C792CCBC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6" y="1497"/>
              <a:ext cx="1296" cy="1377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898" name="Text Box 12">
              <a:extLst>
                <a:ext uri="{FF2B5EF4-FFF2-40B4-BE49-F238E27FC236}">
                  <a16:creationId xmlns:a16="http://schemas.microsoft.com/office/drawing/2014/main" id="{56ABC0AC-369E-BD94-B3DD-D3396C3B9D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2889"/>
              <a:ext cx="12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0">
                  <a:solidFill>
                    <a:schemeClr val="tx1"/>
                  </a:solidFill>
                </a:rPr>
                <a:t>circular node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64" grpId="0" autoUpdateAnimBg="0"/>
      <p:bldP spid="296965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D7C7B62A-2313-0E2D-4EF3-A0A950C59EC7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Resonance</a:t>
            </a:r>
          </a:p>
        </p:txBody>
      </p:sp>
      <p:sp>
        <p:nvSpPr>
          <p:cNvPr id="38914" name="Subtitle 2">
            <a:extLst>
              <a:ext uri="{FF2B5EF4-FFF2-40B4-BE49-F238E27FC236}">
                <a16:creationId xmlns:a16="http://schemas.microsoft.com/office/drawing/2014/main" id="{353BFE95-D58D-232D-06AA-CA5B8A9E6EC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400800" cy="9144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You’ve seen this before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437C19CC-CE9A-3085-F9A9-72FA1FF483C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Resonance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197C3-73E6-4C5D-BF5F-B2AAE8C5900E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Boundary conditions determine nodal positions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For uniform media, resonant wavelengths and frequencies have simple relationships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Clamped strings</a:t>
            </a:r>
          </a:p>
          <a:p>
            <a:pPr lvl="1"/>
            <a:r>
              <a:rPr lang="en-US" altLang="en-US" sz="1600" dirty="0">
                <a:ea typeface="ＭＳ Ｐゴシック" panose="020B0600070205080204" pitchFamily="34" charset="-128"/>
                <a:hlinkClick r:id="rId3"/>
              </a:rPr>
              <a:t>https://blog.soton.ac.uk/soundwaves/standing-waves/2-string-modes/</a:t>
            </a:r>
            <a:endParaRPr lang="en-US" altLang="en-US" sz="1600" dirty="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Air cylinders</a:t>
            </a:r>
          </a:p>
          <a:p>
            <a:pPr lvl="1"/>
            <a:r>
              <a:rPr lang="en-US" altLang="en-US" sz="1600" dirty="0">
                <a:ea typeface="ＭＳ Ｐゴシック" panose="020B0600070205080204" pitchFamily="34" charset="-128"/>
                <a:hlinkClick r:id="rId4"/>
              </a:rPr>
              <a:t>https://www.walter-fendt.de/html5/phen/standinglongitudinalwaves_en.htm</a:t>
            </a:r>
            <a:endParaRPr lang="en-US" altLang="en-US" sz="1600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More complex media are more interesting</a:t>
            </a:r>
          </a:p>
          <a:p>
            <a:pPr lvl="1"/>
            <a:r>
              <a:rPr lang="en-US" altLang="en-US" sz="1800" dirty="0">
                <a:ea typeface="ＭＳ Ｐゴシック" panose="020B0600070205080204" pitchFamily="34" charset="-128"/>
                <a:hlinkClick r:id="rId5"/>
              </a:rPr>
              <a:t>https://www.acs.psu.edu/drussell/demos.html</a:t>
            </a:r>
            <a:endParaRPr lang="en-US" altLang="en-US" sz="18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F5E38-3075-8A47-B209-B088D3890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Exit Ticket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0E037-3EB4-1946-82EB-6AE767C2F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Muddiest point</a:t>
            </a:r>
          </a:p>
        </p:txBody>
      </p:sp>
    </p:spTree>
    <p:extLst>
      <p:ext uri="{BB962C8B-B14F-4D97-AF65-F5344CB8AC3E}">
        <p14:creationId xmlns:p14="http://schemas.microsoft.com/office/powerpoint/2010/main" val="445545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84A9E-E7A7-EF70-27A4-F378A896F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Mathematical Wave Description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846A7B6-A7B6-82DC-519D-3181E6BD501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𝑘𝑥</m:t>
                              </m:r>
                              <m:r>
                                <a:rPr lang="en-US" i="1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i="1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i="1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i="1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𝜑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>
                  <a:solidFill>
                    <a:schemeClr val="accent2"/>
                  </a:solidFill>
                </a:endParaRPr>
              </a:p>
              <a:p>
                <a:pPr marL="0" indent="0">
                  <a:buNone/>
                </a:pPr>
                <a:r>
                  <a:rPr lang="en-US"/>
                  <a:t>gives </a:t>
                </a:r>
                <a:r>
                  <a:rPr lang="en-US" dirty="0"/>
                  <a:t>a wave traveling in the +</a:t>
                </a:r>
                <a:r>
                  <a:rPr lang="en-US" i="1" dirty="0"/>
                  <a:t>x</a:t>
                </a:r>
                <a:r>
                  <a:rPr lang="en-US" dirty="0"/>
                  <a:t> direction</a:t>
                </a:r>
              </a:p>
              <a:p>
                <a:r>
                  <a:rPr lang="en-US" dirty="0"/>
                  <a:t>Amplitude </a:t>
                </a:r>
                <a:r>
                  <a:rPr lang="en-US" i="1" dirty="0">
                    <a:solidFill>
                      <a:schemeClr val="accent2"/>
                    </a:solidFill>
                  </a:rPr>
                  <a:t>A</a:t>
                </a:r>
              </a:p>
              <a:p>
                <a:r>
                  <a:rPr lang="en-US" dirty="0"/>
                  <a:t>Period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Wavelength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Speed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846A7B6-A7B6-82DC-519D-3181E6BD501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b="-5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0080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F2A21-90CB-1A4C-B53E-72ABCB3DE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Speed of a String Wave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11DDECE-8EB0-0FEB-B826-3B1B7B49064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2057400"/>
                <a:ext cx="8229600" cy="4068763"/>
              </a:xfrm>
            </p:spPr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Greater </a:t>
                </a:r>
                <a:r>
                  <a:rPr lang="en-US" dirty="0">
                    <a:solidFill>
                      <a:schemeClr val="accent2"/>
                    </a:solidFill>
                  </a:rPr>
                  <a:t>mass per length </a:t>
                </a:r>
                <a:r>
                  <a:rPr lang="en-US" i="1" dirty="0">
                    <a:solidFill>
                      <a:schemeClr val="accent2"/>
                    </a:solidFill>
                    <a:latin typeface="Symbol" panose="05050102010706020507" pitchFamily="18" charset="2"/>
                  </a:rPr>
                  <a:t>m</a:t>
                </a:r>
                <a:r>
                  <a:rPr lang="en-US" dirty="0"/>
                  <a:t>: </a:t>
                </a:r>
                <a:r>
                  <a:rPr lang="en-US" dirty="0">
                    <a:solidFill>
                      <a:srgbClr val="C00000"/>
                    </a:solidFill>
                  </a:rPr>
                  <a:t>slower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Greater </a:t>
                </a:r>
                <a:r>
                  <a:rPr lang="en-US" dirty="0">
                    <a:solidFill>
                      <a:schemeClr val="accent2"/>
                    </a:solidFill>
                  </a:rPr>
                  <a:t>tension </a:t>
                </a:r>
                <a:r>
                  <a:rPr lang="en-US" i="1" dirty="0">
                    <a:solidFill>
                      <a:schemeClr val="accent2"/>
                    </a:solidFill>
                  </a:rPr>
                  <a:t>F</a:t>
                </a:r>
                <a:r>
                  <a:rPr lang="en-US" dirty="0"/>
                  <a:t>: </a:t>
                </a:r>
                <a:r>
                  <a:rPr lang="en-US" dirty="0">
                    <a:solidFill>
                      <a:srgbClr val="C00000"/>
                    </a:solidFill>
                  </a:rPr>
                  <a:t>faster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type m:val="skw"/>
                              <m:ctrlPr>
                                <a:rPr lang="en-US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11DDECE-8EB0-0FEB-B826-3B1B7B4906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057400"/>
                <a:ext cx="8229600" cy="4068763"/>
              </a:xfrm>
              <a:blipFill>
                <a:blip r:embed="rId2"/>
                <a:stretch>
                  <a:fillRect l="-1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6700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24BB6-DB7C-6479-FBCE-01A975E6D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 in a wave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EDEC7-96FF-90CE-517C-461BB603E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Generally proportional to amplitude squared</a:t>
            </a:r>
          </a:p>
        </p:txBody>
      </p:sp>
    </p:spTree>
    <p:extLst>
      <p:ext uri="{BB962C8B-B14F-4D97-AF65-F5344CB8AC3E}">
        <p14:creationId xmlns:p14="http://schemas.microsoft.com/office/powerpoint/2010/main" val="4145056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2833B7A9-7DAA-867D-7CDC-90361A0EF6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Principle of Superposition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B39909E4-5412-38AC-30AE-3078BAEF560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752600"/>
            <a:ext cx="7467600" cy="1447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Where waves meet, the displacement is the sum of the displacements from the individual waves.</a:t>
            </a:r>
          </a:p>
        </p:txBody>
      </p:sp>
      <p:graphicFrame>
        <p:nvGraphicFramePr>
          <p:cNvPr id="18435" name="Object 4">
            <a:extLst>
              <a:ext uri="{FF2B5EF4-FFF2-40B4-BE49-F238E27FC236}">
                <a16:creationId xmlns:a16="http://schemas.microsoft.com/office/drawing/2014/main" id="{D7B77945-6772-E317-3B87-D2188D02E44C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1295400" y="3352800"/>
          <a:ext cx="5791200" cy="280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0" imgH="0" progId="Excel.Chart.8">
                  <p:embed/>
                </p:oleObj>
              </mc:Choice>
              <mc:Fallback>
                <p:oleObj name="Chart" r:id="rId3" imgW="0" imgH="0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352800"/>
                        <a:ext cx="5791200" cy="280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5">
            <a:extLst>
              <a:ext uri="{FF2B5EF4-FFF2-40B4-BE49-F238E27FC236}">
                <a16:creationId xmlns:a16="http://schemas.microsoft.com/office/drawing/2014/main" id="{167D3D5A-E43F-E71B-962F-F356A3AEE775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3354388"/>
            <a:ext cx="7245350" cy="2801937"/>
            <a:chOff x="774" y="2641"/>
            <a:chExt cx="4564" cy="1765"/>
          </a:xfrm>
        </p:grpSpPr>
        <p:grpSp>
          <p:nvGrpSpPr>
            <p:cNvPr id="18440" name="Group 6">
              <a:extLst>
                <a:ext uri="{FF2B5EF4-FFF2-40B4-BE49-F238E27FC236}">
                  <a16:creationId xmlns:a16="http://schemas.microsoft.com/office/drawing/2014/main" id="{80A3CFCA-F06E-54C1-6DCE-01CA8A6946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6" y="2725"/>
              <a:ext cx="922" cy="327"/>
              <a:chOff x="4416" y="2725"/>
              <a:chExt cx="922" cy="327"/>
            </a:xfrm>
          </p:grpSpPr>
          <p:sp>
            <p:nvSpPr>
              <p:cNvPr id="18442" name="Text Box 7">
                <a:extLst>
                  <a:ext uri="{FF2B5EF4-FFF2-40B4-BE49-F238E27FC236}">
                    <a16:creationId xmlns:a16="http://schemas.microsoft.com/office/drawing/2014/main" id="{533F50C3-CE7D-98B3-870A-781983D013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04" y="2725"/>
                <a:ext cx="63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800" b="0">
                    <a:solidFill>
                      <a:srgbClr val="800000"/>
                    </a:solidFill>
                    <a:latin typeface="Times New Roman" panose="02020603050405020304" pitchFamily="18" charset="0"/>
                  </a:rPr>
                  <a:t>result</a:t>
                </a:r>
                <a:endParaRPr lang="en-US" altLang="en-US" sz="2800" b="0">
                  <a:solidFill>
                    <a:schemeClr val="tx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3" name="Line 8">
                <a:extLst>
                  <a:ext uri="{FF2B5EF4-FFF2-40B4-BE49-F238E27FC236}">
                    <a16:creationId xmlns:a16="http://schemas.microsoft.com/office/drawing/2014/main" id="{17A89E1A-7134-9DD3-9A47-603C1BB04A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6" y="2917"/>
                <a:ext cx="288" cy="0"/>
              </a:xfrm>
              <a:prstGeom prst="line">
                <a:avLst/>
              </a:prstGeom>
              <a:noFill/>
              <a:ln w="28575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aphicFrame>
          <p:nvGraphicFramePr>
            <p:cNvPr id="18441" name="Picture 9">
              <a:extLst>
                <a:ext uri="{FF2B5EF4-FFF2-40B4-BE49-F238E27FC236}">
                  <a16:creationId xmlns:a16="http://schemas.microsoft.com/office/drawing/2014/main" id="{F044344E-B16D-6A48-8AE7-66C0B9AF187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74" y="2641"/>
            <a:ext cx="3648" cy="17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hart" r:id="rId5" imgW="0" imgH="0" progId="Excel.Chart.8">
                    <p:embed/>
                  </p:oleObj>
                </mc:Choice>
                <mc:Fallback>
                  <p:oleObj name="Chart" r:id="rId5" imgW="0" imgH="0" progId="Excel.Chart.8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4" y="2641"/>
                          <a:ext cx="3648" cy="17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>
                                    <a:alpha val="74997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437" name="Text Box 10">
            <a:extLst>
              <a:ext uri="{FF2B5EF4-FFF2-40B4-BE49-F238E27FC236}">
                <a16:creationId xmlns:a16="http://schemas.microsoft.com/office/drawing/2014/main" id="{B850B2B3-46B2-4EF2-B3A0-C0597E5AD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7925" y="44958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>
                <a:solidFill>
                  <a:schemeClr val="tx1"/>
                </a:solidFill>
              </a:rPr>
              <a:t>0</a:t>
            </a: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8438" name="Text Box 11">
            <a:extLst>
              <a:ext uri="{FF2B5EF4-FFF2-40B4-BE49-F238E27FC236}">
                <a16:creationId xmlns:a16="http://schemas.microsoft.com/office/drawing/2014/main" id="{3D4888D1-F7BC-E66D-C553-CC0F5B73D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734050"/>
            <a:ext cx="644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>
                <a:solidFill>
                  <a:schemeClr val="tx1"/>
                </a:solidFill>
              </a:rPr>
              <a:t>–3</a:t>
            </a: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8439" name="Text Box 12">
            <a:extLst>
              <a:ext uri="{FF2B5EF4-FFF2-40B4-BE49-F238E27FC236}">
                <a16:creationId xmlns:a16="http://schemas.microsoft.com/office/drawing/2014/main" id="{B32322F8-7FBD-0A27-9300-123A397DF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7925" y="331152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>
                <a:solidFill>
                  <a:schemeClr val="tx1"/>
                </a:solidFill>
              </a:rPr>
              <a:t>3</a:t>
            </a:r>
            <a:endParaRPr lang="en-US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284EE811-B8ED-BA10-88FF-D6EC6207FE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Interference</a:t>
            </a:r>
          </a:p>
        </p:txBody>
      </p:sp>
      <p:sp>
        <p:nvSpPr>
          <p:cNvPr id="20482" name="Rectangle 3">
            <a:extLst>
              <a:ext uri="{FF2B5EF4-FFF2-40B4-BE49-F238E27FC236}">
                <a16:creationId xmlns:a16="http://schemas.microsoft.com/office/drawing/2014/main" id="{C800AE0D-3936-23A1-8656-ED5764FA0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Constructive</a:t>
            </a:r>
            <a:r>
              <a:rPr lang="en-US" altLang="en-US" dirty="0">
                <a:ea typeface="ＭＳ Ｐゴシック" panose="020B0600070205080204" pitchFamily="34" charset="-128"/>
              </a:rPr>
              <a:t>: Sum of waves has </a:t>
            </a:r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increased</a:t>
            </a:r>
            <a:r>
              <a:rPr lang="en-US" altLang="en-US" dirty="0">
                <a:ea typeface="ＭＳ Ｐゴシック" panose="020B0600070205080204" pitchFamily="34" charset="-128"/>
              </a:rPr>
              <a:t> amplitude</a:t>
            </a:r>
          </a:p>
          <a:p>
            <a:pPr>
              <a:buClr>
                <a:schemeClr val="tx1"/>
              </a:buClr>
            </a:pPr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Destructive</a:t>
            </a:r>
            <a:r>
              <a:rPr lang="en-US" altLang="en-US" dirty="0">
                <a:ea typeface="ＭＳ Ｐゴシック" panose="020B0600070205080204" pitchFamily="34" charset="-128"/>
              </a:rPr>
              <a:t>: Sum of waves has </a:t>
            </a:r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decreased</a:t>
            </a:r>
            <a:r>
              <a:rPr lang="en-US" altLang="en-US" dirty="0">
                <a:ea typeface="ＭＳ Ｐゴシック" panose="020B0600070205080204" pitchFamily="34" charset="-128"/>
              </a:rPr>
              <a:t> amplitude</a:t>
            </a:r>
          </a:p>
          <a:p>
            <a:r>
              <a:rPr lang="en-US" altLang="en-US" dirty="0">
                <a:ea typeface="ＭＳ Ｐゴシック" panose="020B0600070205080204" pitchFamily="34" charset="-128"/>
                <a:hlinkClick r:id="rId3"/>
              </a:rPr>
              <a:t>Two-wave simulation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1764A-85A4-734F-B324-372E76D0D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51D81-817E-DC4D-B7B4-552538E39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Waves of different frequency alternate times of constructive and destructive interference</a:t>
            </a:r>
          </a:p>
          <a:p>
            <a:pPr>
              <a:buClr>
                <a:schemeClr val="tx2"/>
              </a:buClr>
            </a:pPr>
            <a:r>
              <a:rPr lang="en-US" dirty="0">
                <a:solidFill>
                  <a:schemeClr val="accent2"/>
                </a:solidFill>
              </a:rPr>
              <a:t>Beat frequency </a:t>
            </a:r>
            <a:r>
              <a:rPr lang="en-US" dirty="0"/>
              <a:t>is the </a:t>
            </a:r>
            <a:r>
              <a:rPr lang="en-US" dirty="0">
                <a:solidFill>
                  <a:schemeClr val="accent5"/>
                </a:solidFill>
              </a:rPr>
              <a:t>difference</a:t>
            </a:r>
            <a:r>
              <a:rPr lang="en-US" dirty="0"/>
              <a:t> in frequency of the combining tones</a:t>
            </a:r>
          </a:p>
          <a:p>
            <a:pPr>
              <a:buClr>
                <a:schemeClr val="tx2"/>
              </a:buClr>
            </a:pPr>
            <a:r>
              <a:rPr lang="en-US" dirty="0">
                <a:hlinkClick r:id="rId2"/>
              </a:rPr>
              <a:t>Simulator</a:t>
            </a:r>
            <a:endParaRPr lang="en-US" dirty="0"/>
          </a:p>
          <a:p>
            <a:pPr lvl="1">
              <a:buClr>
                <a:schemeClr val="tx2"/>
              </a:buClr>
            </a:pPr>
            <a:r>
              <a:rPr lang="en-US" dirty="0"/>
              <a:t>(select “Example: beats”)</a:t>
            </a:r>
          </a:p>
        </p:txBody>
      </p:sp>
    </p:spTree>
    <p:extLst>
      <p:ext uri="{BB962C8B-B14F-4D97-AF65-F5344CB8AC3E}">
        <p14:creationId xmlns:p14="http://schemas.microsoft.com/office/powerpoint/2010/main" val="1747632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FB93EC83-756C-FA58-07A9-A63E6B6D707F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3600"/>
            <a:ext cx="77724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Standing Waves</a:t>
            </a: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EAD710FF-C1E6-8BFB-8316-5B1A1409EC2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400800" cy="15240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waves that don’t actually travel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9A00DC2B-9943-322B-D087-67C0A86329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0"/>
            <a:ext cx="2895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 dirty="0"/>
              <a:t>§ 14.8–14.10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4817E926-B6E7-7F17-7646-9E34E7773C6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Standing Waves</a:t>
            </a:r>
          </a:p>
        </p:txBody>
      </p:sp>
      <p:sp>
        <p:nvSpPr>
          <p:cNvPr id="500739" name="Rectangle 3">
            <a:extLst>
              <a:ext uri="{FF2B5EF4-FFF2-40B4-BE49-F238E27FC236}">
                <a16:creationId xmlns:a16="http://schemas.microsoft.com/office/drawing/2014/main" id="{B0A0C1BB-BD97-951E-81EF-E39A1D92C0D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357688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Sum of waves of equal amplitude and wavelength traveling in opposite directions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Half-wavelength divides exactly into the available space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Wave pattern has locations of minimum and maximum variation (</a:t>
            </a:r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nodes</a:t>
            </a:r>
            <a:r>
              <a:rPr lang="en-US" altLang="en-US" dirty="0">
                <a:ea typeface="ＭＳ Ｐゴシック" panose="020B0600070205080204" pitchFamily="34" charset="-128"/>
              </a:rPr>
              <a:t> and </a:t>
            </a:r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antinodes</a:t>
            </a:r>
            <a:r>
              <a:rPr lang="en-US" altLang="en-US" dirty="0">
                <a:ea typeface="ＭＳ Ｐゴシック" panose="020B0600070205080204" pitchFamily="34" charset="-128"/>
              </a:rPr>
              <a:t>)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(</a:t>
            </a:r>
            <a:r>
              <a:rPr lang="en-US" altLang="en-US" dirty="0">
                <a:ea typeface="ＭＳ Ｐゴシック" panose="020B0600070205080204" pitchFamily="34" charset="-128"/>
                <a:hlinkClick r:id="rId3"/>
              </a:rPr>
              <a:t>standing longitudinal waves</a:t>
            </a:r>
            <a:r>
              <a:rPr lang="en-US" altLang="en-US" dirty="0">
                <a:ea typeface="ＭＳ Ｐゴシック" panose="020B0600070205080204" pitchFamily="34" charset="-128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0739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Custom 8">
      <a:dk1>
        <a:srgbClr val="003366"/>
      </a:dk1>
      <a:lt1>
        <a:srgbClr val="660099"/>
      </a:lt1>
      <a:dk2>
        <a:srgbClr val="003366"/>
      </a:dk2>
      <a:lt2>
        <a:srgbClr val="FF0066"/>
      </a:lt2>
      <a:accent1>
        <a:srgbClr val="663300"/>
      </a:accent1>
      <a:accent2>
        <a:srgbClr val="0033FF"/>
      </a:accent2>
      <a:accent3>
        <a:srgbClr val="00CC66"/>
      </a:accent3>
      <a:accent4>
        <a:srgbClr val="003366"/>
      </a:accent4>
      <a:accent5>
        <a:srgbClr val="006633"/>
      </a:accent5>
      <a:accent6>
        <a:srgbClr val="CC0099"/>
      </a:accent6>
      <a:hlink>
        <a:srgbClr val="0099CC"/>
      </a:hlink>
      <a:folHlink>
        <a:srgbClr val="808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1315</TotalTime>
  <Words>605</Words>
  <Application>Microsoft Office PowerPoint</Application>
  <PresentationFormat>On-screen Show (4:3)</PresentationFormat>
  <Paragraphs>103</Paragraphs>
  <Slides>17</Slides>
  <Notes>11</Notes>
  <HiddenSlides>1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ＭＳ Ｐゴシック</vt:lpstr>
      <vt:lpstr>Arial</vt:lpstr>
      <vt:lpstr>Cambria Math</vt:lpstr>
      <vt:lpstr>Symbol</vt:lpstr>
      <vt:lpstr>Times New Roman</vt:lpstr>
      <vt:lpstr>Default Design</vt:lpstr>
      <vt:lpstr>Chart</vt:lpstr>
      <vt:lpstr>Combining Waves</vt:lpstr>
      <vt:lpstr>Mathematical Wave Description</vt:lpstr>
      <vt:lpstr>Speed of a String Wave</vt:lpstr>
      <vt:lpstr>Energy in a wave</vt:lpstr>
      <vt:lpstr>Principle of Superposition</vt:lpstr>
      <vt:lpstr>Interference</vt:lpstr>
      <vt:lpstr>Beats</vt:lpstr>
      <vt:lpstr>Standing Waves</vt:lpstr>
      <vt:lpstr>Standing Waves</vt:lpstr>
      <vt:lpstr>Normal modes</vt:lpstr>
      <vt:lpstr>Resonance</vt:lpstr>
      <vt:lpstr>Vibrational Modes: Clamped String</vt:lpstr>
      <vt:lpstr>Vibrational Modes: Air Tubes</vt:lpstr>
      <vt:lpstr>2-D Standing Waves</vt:lpstr>
      <vt:lpstr>Resonance</vt:lpstr>
      <vt:lpstr>Resonance</vt:lpstr>
      <vt:lpstr>Exit Ticket</vt:lpstr>
    </vt:vector>
  </TitlesOfParts>
  <Manager/>
  <Company>University of Wyoming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Describing Waves</dc:title>
  <dc:subject/>
  <dc:creator>Richard Barrans</dc:creator>
  <cp:keywords/>
  <dc:description/>
  <cp:lastModifiedBy>Richard Barrans</cp:lastModifiedBy>
  <cp:revision>148</cp:revision>
  <cp:lastPrinted>2025-11-03T15:17:04Z</cp:lastPrinted>
  <dcterms:created xsi:type="dcterms:W3CDTF">2005-10-26T06:17:29Z</dcterms:created>
  <dcterms:modified xsi:type="dcterms:W3CDTF">2025-11-03T15:26:31Z</dcterms:modified>
  <cp:category/>
</cp:coreProperties>
</file>