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542" r:id="rId2"/>
    <p:sldId id="520" r:id="rId3"/>
    <p:sldId id="521" r:id="rId4"/>
    <p:sldId id="554" r:id="rId5"/>
    <p:sldId id="551" r:id="rId6"/>
    <p:sldId id="527" r:id="rId7"/>
    <p:sldId id="528" r:id="rId8"/>
    <p:sldId id="529" r:id="rId9"/>
    <p:sldId id="530" r:id="rId10"/>
    <p:sldId id="549" r:id="rId11"/>
    <p:sldId id="550" r:id="rId12"/>
    <p:sldId id="552" r:id="rId13"/>
    <p:sldId id="523" r:id="rId14"/>
    <p:sldId id="525" r:id="rId15"/>
    <p:sldId id="547" r:id="rId16"/>
    <p:sldId id="534" r:id="rId17"/>
    <p:sldId id="555" r:id="rId18"/>
    <p:sldId id="535" r:id="rId19"/>
  </p:sldIdLst>
  <p:sldSz cx="9144000" cy="6858000" type="screen4x3"/>
  <p:notesSz cx="9236075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7" userDrawn="1">
          <p15:clr>
            <a:srgbClr val="A4A3A4"/>
          </p15:clr>
        </p15:guide>
        <p15:guide id="2" pos="290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912"/>
    <p:restoredTop sz="86481" autoAdjust="0"/>
  </p:normalViewPr>
  <p:slideViewPr>
    <p:cSldViewPr>
      <p:cViewPr varScale="1">
        <p:scale>
          <a:sx n="68" d="100"/>
          <a:sy n="68" d="100"/>
        </p:scale>
        <p:origin x="920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41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13152"/>
    </p:cViewPr>
  </p:sorterViewPr>
  <p:notesViewPr>
    <p:cSldViewPr>
      <p:cViewPr varScale="1">
        <p:scale>
          <a:sx n="89" d="100"/>
          <a:sy n="89" d="100"/>
        </p:scale>
        <p:origin x="516" y="66"/>
      </p:cViewPr>
      <p:guideLst>
        <p:guide orient="horz" pos="2207"/>
        <p:guide pos="29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666" name="Rectangle 1026">
            <a:extLst>
              <a:ext uri="{FF2B5EF4-FFF2-40B4-BE49-F238E27FC236}">
                <a16:creationId xmlns:a16="http://schemas.microsoft.com/office/drawing/2014/main" id="{F4665164-2E39-604A-80EB-5B6189761BB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82562"/>
            <a:ext cx="4002930" cy="3508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P1110 L24 Waves 1</a:t>
            </a:r>
          </a:p>
        </p:txBody>
      </p:sp>
      <p:sp>
        <p:nvSpPr>
          <p:cNvPr id="497667" name="Rectangle 1027">
            <a:extLst>
              <a:ext uri="{FF2B5EF4-FFF2-40B4-BE49-F238E27FC236}">
                <a16:creationId xmlns:a16="http://schemas.microsoft.com/office/drawing/2014/main" id="{AD5C1E78-24BF-3E42-BB8E-24C7A3F9932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1569" y="0"/>
            <a:ext cx="4002930" cy="3508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7668" name="Rectangle 1028">
            <a:extLst>
              <a:ext uri="{FF2B5EF4-FFF2-40B4-BE49-F238E27FC236}">
                <a16:creationId xmlns:a16="http://schemas.microsoft.com/office/drawing/2014/main" id="{E0B6479C-C8A5-B642-A9B0-891B490CA8A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657975"/>
            <a:ext cx="4002930" cy="3508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7669" name="Rectangle 1029">
            <a:extLst>
              <a:ext uri="{FF2B5EF4-FFF2-40B4-BE49-F238E27FC236}">
                <a16:creationId xmlns:a16="http://schemas.microsoft.com/office/drawing/2014/main" id="{B3A827D1-A2F9-164D-9EE1-581B7334A7E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1569" y="6657975"/>
            <a:ext cx="4002930" cy="3508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DD2C2207-A6D9-6F44-8055-7724C8B5BB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7B8C7B7F-6ECF-DB43-B6E5-F39F3523148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002930" cy="3508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defTabSz="923925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P1110 L24 Waves 1</a:t>
            </a:r>
          </a:p>
        </p:txBody>
      </p:sp>
      <p:sp>
        <p:nvSpPr>
          <p:cNvPr id="116739" name="Rectangle 3">
            <a:extLst>
              <a:ext uri="{FF2B5EF4-FFF2-40B4-BE49-F238E27FC236}">
                <a16:creationId xmlns:a16="http://schemas.microsoft.com/office/drawing/2014/main" id="{CAC89FCA-2F30-CC4F-A4AB-5B0764E249E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233145" y="0"/>
            <a:ext cx="4002930" cy="3508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algn="r" defTabSz="923925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ACDFC728-D2B4-854E-8189-34A8CB9FD2D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65438" y="525463"/>
            <a:ext cx="3505200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41" name="Rectangle 5">
            <a:extLst>
              <a:ext uri="{FF2B5EF4-FFF2-40B4-BE49-F238E27FC236}">
                <a16:creationId xmlns:a16="http://schemas.microsoft.com/office/drawing/2014/main" id="{90572AE6-C333-D44C-B9C0-EA836BDD1A0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1793" y="3328988"/>
            <a:ext cx="6772491" cy="31559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6742" name="Rectangle 6">
            <a:extLst>
              <a:ext uri="{FF2B5EF4-FFF2-40B4-BE49-F238E27FC236}">
                <a16:creationId xmlns:a16="http://schemas.microsoft.com/office/drawing/2014/main" id="{B62D7741-3E6A-F542-B524-B39CF31C449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659564"/>
            <a:ext cx="4002930" cy="3508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defTabSz="923925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3" name="Rectangle 7">
            <a:extLst>
              <a:ext uri="{FF2B5EF4-FFF2-40B4-BE49-F238E27FC236}">
                <a16:creationId xmlns:a16="http://schemas.microsoft.com/office/drawing/2014/main" id="{C1A8DAE0-5BDF-FE4A-AC3D-8C29017C13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33145" y="6659564"/>
            <a:ext cx="4002930" cy="3508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algn="r" defTabSz="923925" eaLnBrk="1" hangingPunct="1">
              <a:defRPr sz="1200" b="0"/>
            </a:lvl1pPr>
          </a:lstStyle>
          <a:p>
            <a:pPr>
              <a:defRPr/>
            </a:pPr>
            <a:fld id="{7A14CFF5-57EE-E94A-BF02-A7FA977D79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>
            <a:extLst>
              <a:ext uri="{FF2B5EF4-FFF2-40B4-BE49-F238E27FC236}">
                <a16:creationId xmlns:a16="http://schemas.microsoft.com/office/drawing/2014/main" id="{4AB2F9AC-E5D7-8B41-8D9F-A3120B06FF8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4" name="Notes Placeholder 2">
            <a:extLst>
              <a:ext uri="{FF2B5EF4-FFF2-40B4-BE49-F238E27FC236}">
                <a16:creationId xmlns:a16="http://schemas.microsoft.com/office/drawing/2014/main" id="{56736AFA-192E-E547-BC0F-30D6E0C3EA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For this lecture, have the following supplies &amp;c:</a:t>
            </a:r>
          </a:p>
          <a:p>
            <a:r>
              <a:rPr lang="en-US" altLang="en-US" dirty="0">
                <a:latin typeface="Arial" panose="020B0604020202020204" pitchFamily="34" charset="0"/>
              </a:rPr>
              <a:t>Demo equipment: table clamp, long coil spring, ropes of different weights, long slinky</a:t>
            </a:r>
          </a:p>
          <a:p>
            <a:r>
              <a:rPr lang="en-US" altLang="en-US" dirty="0">
                <a:latin typeface="Arial" panose="020B0604020202020204" pitchFamily="34" charset="0"/>
              </a:rPr>
              <a:t>Websites: Dan Russel’s wave types animations, Northwestern’s Wave Superposition2 applet</a:t>
            </a:r>
          </a:p>
          <a:p>
            <a:r>
              <a:rPr lang="en-US" altLang="en-US" dirty="0">
                <a:latin typeface="Arial" panose="020B0604020202020204" pitchFamily="34" charset="0"/>
              </a:rPr>
              <a:t>https://groups.physics.northwestern.edu/vpl/waves/superposition2.html (I think browsers need flash)</a:t>
            </a:r>
          </a:p>
          <a:p>
            <a:r>
              <a:rPr lang="en-US" altLang="en-US" dirty="0">
                <a:latin typeface="Arial" panose="020B0604020202020204" pitchFamily="34" charset="0"/>
              </a:rPr>
              <a:t>Sound files: beats</a:t>
            </a:r>
          </a:p>
        </p:txBody>
      </p:sp>
      <p:sp>
        <p:nvSpPr>
          <p:cNvPr id="18435" name="Slide Number Placeholder 3">
            <a:extLst>
              <a:ext uri="{FF2B5EF4-FFF2-40B4-BE49-F238E27FC236}">
                <a16:creationId xmlns:a16="http://schemas.microsoft.com/office/drawing/2014/main" id="{0876D6E4-ABE2-B940-8C6C-C24CCE2020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1B0681B-016C-1A47-8196-1D63D0DC7C5A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D8C17B2-AA1F-3A43-B17E-D7A0DA9D42CE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P1110 L24 Waves 1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>
            <a:extLst>
              <a:ext uri="{FF2B5EF4-FFF2-40B4-BE49-F238E27FC236}">
                <a16:creationId xmlns:a16="http://schemas.microsoft.com/office/drawing/2014/main" id="{AD31CF5C-57B1-F34A-BDC6-EAA33DB6E1E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0" name="Notes Placeholder 2">
            <a:extLst>
              <a:ext uri="{FF2B5EF4-FFF2-40B4-BE49-F238E27FC236}">
                <a16:creationId xmlns:a16="http://schemas.microsoft.com/office/drawing/2014/main" id="{16A06B6A-1DC9-2044-BA69-39482B38FB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Class activity: make a longitudinal audience wave</a:t>
            </a:r>
          </a:p>
        </p:txBody>
      </p:sp>
      <p:sp>
        <p:nvSpPr>
          <p:cNvPr id="48131" name="Slide Number Placeholder 3">
            <a:extLst>
              <a:ext uri="{FF2B5EF4-FFF2-40B4-BE49-F238E27FC236}">
                <a16:creationId xmlns:a16="http://schemas.microsoft.com/office/drawing/2014/main" id="{700E489E-D8AD-4D47-98CB-9B07128F5E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9BEB254-E9AD-844C-8396-128A736ACB97}" type="slidenum">
              <a:rPr lang="en-US" altLang="en-US" smtClean="0"/>
              <a:pPr>
                <a:spcBef>
                  <a:spcPct val="0"/>
                </a:spcBef>
              </a:pPr>
              <a:t>18</a:t>
            </a:fld>
            <a:endParaRPr lang="en-US" altLang="en-US"/>
          </a:p>
        </p:txBody>
      </p:sp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01C3C07-D680-3146-A285-D79543CB131D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P1110 L24 Waves 1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>
            <a:extLst>
              <a:ext uri="{FF2B5EF4-FFF2-40B4-BE49-F238E27FC236}">
                <a16:creationId xmlns:a16="http://schemas.microsoft.com/office/drawing/2014/main" id="{DC413B0B-3F61-224B-B216-BBE89E203A4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12381CC-FB3D-0449-9F0E-AE49F9C12518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16F9AA1E-3A67-AF4B-AB49-C8ED0F53E7A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B8618D49-854F-E047-ABCD-FF2524BF24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740FC1B-CCA2-904F-BC92-65229007F15C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P1110 L24 Waves 1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>
            <a:extLst>
              <a:ext uri="{FF2B5EF4-FFF2-40B4-BE49-F238E27FC236}">
                <a16:creationId xmlns:a16="http://schemas.microsoft.com/office/drawing/2014/main" id="{C0AF5B75-6959-F341-90AF-4D701B9A267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7B50AB4-4188-DA44-92F9-DB1DB61A0F78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94B997C0-75D2-AA4E-8BBF-05AA73B18B1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E4EDE6F9-A9F2-D244-990D-2ED6269A2A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C47E8EF-4BD7-C14C-BB83-4F1834CC5F13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P1110 L24 Waves 1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>
            <a:extLst>
              <a:ext uri="{FF2B5EF4-FFF2-40B4-BE49-F238E27FC236}">
                <a16:creationId xmlns:a16="http://schemas.microsoft.com/office/drawing/2014/main" id="{A96C51AF-F7F2-E647-8F1B-3B2B7ADE74F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EE507F3-F459-0D45-9763-29F85256D1F0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988C7A39-86CA-8D4D-A5AE-45973670E06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252EF52A-4DC0-FF4C-91B7-B2C55CF21B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Here we define names for wave features so that we can communicate easily.</a:t>
            </a:r>
          </a:p>
        </p:txBody>
      </p:sp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898DD77-1748-6B40-BA77-4D5F8CC93ECA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P1110 L24 Waves 1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>
            <a:extLst>
              <a:ext uri="{FF2B5EF4-FFF2-40B4-BE49-F238E27FC236}">
                <a16:creationId xmlns:a16="http://schemas.microsoft.com/office/drawing/2014/main" id="{1ED7E136-1D5D-BB4E-BA9D-76C70F175A3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0923549-DDED-9444-86E6-3A41B7FC5B95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id="{6C8728DF-BD05-C34E-B9A0-62E6AB4AABC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C61A1981-E9DF-7147-8A9D-33F9E2D1DD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Here we define names for wave features so that we can communicate easily.</a:t>
            </a:r>
          </a:p>
        </p:txBody>
      </p:sp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E63F26C-7FF6-0E40-9475-3351769BBBAE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P1110 L24 Waves 1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7">
            <a:extLst>
              <a:ext uri="{FF2B5EF4-FFF2-40B4-BE49-F238E27FC236}">
                <a16:creationId xmlns:a16="http://schemas.microsoft.com/office/drawing/2014/main" id="{F5E99F51-CAF8-6C41-B2BA-3D57F388D4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A695202-6A9E-2A44-9CBF-04A93D0C97BF}" type="slidenum">
              <a:rPr lang="en-US" altLang="en-US" smtClean="0"/>
              <a:pPr>
                <a:spcBef>
                  <a:spcPct val="0"/>
                </a:spcBef>
              </a:pPr>
              <a:t>13</a:t>
            </a:fld>
            <a:endParaRPr lang="en-US" altLang="en-US"/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29ADD04B-31C4-204C-A3CD-615759AD2C3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67959CAA-FD61-AF41-A19B-CD9065829B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Model: a chain of students holding hands, half-crouched.  Tell them that the connections between them are like springs under tension and that their motions follow Newton’s Laws.  Review: force proportional to spring displacement, acceleration follows force and mass, spring applies opposite force to segments on opposite ends.</a:t>
            </a:r>
          </a:p>
        </p:txBody>
      </p:sp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40C30A3-332F-D84D-9609-225E035686DC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P1110 L24 Waves 1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>
            <a:extLst>
              <a:ext uri="{FF2B5EF4-FFF2-40B4-BE49-F238E27FC236}">
                <a16:creationId xmlns:a16="http://schemas.microsoft.com/office/drawing/2014/main" id="{5304C3FE-0190-E541-B83E-76ED0016D5F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8" name="Notes Placeholder 2">
            <a:extLst>
              <a:ext uri="{FF2B5EF4-FFF2-40B4-BE49-F238E27FC236}">
                <a16:creationId xmlns:a16="http://schemas.microsoft.com/office/drawing/2014/main" id="{503CDA90-BDE4-E44D-B72B-C5AE8B61B6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Demonstrate with coil spring or rope increasing tension.  Rope is less ambiguous because its length density does not change appreciably with tension.</a:t>
            </a:r>
          </a:p>
        </p:txBody>
      </p:sp>
      <p:sp>
        <p:nvSpPr>
          <p:cNvPr id="39939" name="Slide Number Placeholder 3">
            <a:extLst>
              <a:ext uri="{FF2B5EF4-FFF2-40B4-BE49-F238E27FC236}">
                <a16:creationId xmlns:a16="http://schemas.microsoft.com/office/drawing/2014/main" id="{803E1855-69D6-9C4B-8CC6-EEF679EA0D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519FE0A-8267-1B45-93A7-8A6066CA802F}" type="slidenum">
              <a:rPr lang="en-US" altLang="en-US" smtClean="0"/>
              <a:pPr>
                <a:spcBef>
                  <a:spcPct val="0"/>
                </a:spcBef>
              </a:pPr>
              <a:t>14</a:t>
            </a:fld>
            <a:endParaRPr lang="en-US" altLang="en-US"/>
          </a:p>
        </p:txBody>
      </p:sp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AE0EC77-99EE-0A44-A950-2BACE4CDAB6A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P1110 L24 Waves 1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>
            <a:extLst>
              <a:ext uri="{FF2B5EF4-FFF2-40B4-BE49-F238E27FC236}">
                <a16:creationId xmlns:a16="http://schemas.microsoft.com/office/drawing/2014/main" id="{73FA0267-F751-754B-BB63-9C81D69EE23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4" name="Notes Placeholder 2">
            <a:extLst>
              <a:ext uri="{FF2B5EF4-FFF2-40B4-BE49-F238E27FC236}">
                <a16:creationId xmlns:a16="http://schemas.microsoft.com/office/drawing/2014/main" id="{96F85A09-EA85-9A47-8EDF-3EDB4A3730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Tension yields a net force where rope is curved.</a:t>
            </a:r>
          </a:p>
          <a:p>
            <a:r>
              <a:rPr lang="en-US" altLang="en-US">
                <a:latin typeface="Arial" panose="020B0604020202020204" pitchFamily="34" charset="0"/>
              </a:rPr>
              <a:t>a is moving downward with momentarily zero acceleration</a:t>
            </a:r>
          </a:p>
          <a:p>
            <a:r>
              <a:rPr lang="en-US" altLang="en-US">
                <a:latin typeface="Arial" panose="020B0604020202020204" pitchFamily="34" charset="0"/>
              </a:rPr>
              <a:t>b is momentarily motionless with downward acceleration</a:t>
            </a:r>
          </a:p>
          <a:p>
            <a:r>
              <a:rPr lang="en-US" altLang="en-US">
                <a:latin typeface="Arial" panose="020B0604020202020204" pitchFamily="34" charset="0"/>
              </a:rPr>
              <a:t>c is moving upward with momentarily zero acceleration</a:t>
            </a:r>
          </a:p>
          <a:p>
            <a:r>
              <a:rPr lang="en-US" altLang="en-US">
                <a:latin typeface="Arial" panose="020B0604020202020204" pitchFamily="34" charset="0"/>
              </a:rPr>
              <a:t>d is momentarily motionless with upward acceleration</a:t>
            </a:r>
          </a:p>
        </p:txBody>
      </p:sp>
      <p:sp>
        <p:nvSpPr>
          <p:cNvPr id="44035" name="Slide Number Placeholder 3">
            <a:extLst>
              <a:ext uri="{FF2B5EF4-FFF2-40B4-BE49-F238E27FC236}">
                <a16:creationId xmlns:a16="http://schemas.microsoft.com/office/drawing/2014/main" id="{95CD5652-D85E-F945-BCE3-35597A7587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1D28FC6-B273-B243-883D-9E9E51B80819}" type="slidenum">
              <a:rPr lang="en-US" altLang="en-US" smtClean="0"/>
              <a:pPr>
                <a:spcBef>
                  <a:spcPct val="0"/>
                </a:spcBef>
              </a:pPr>
              <a:t>15</a:t>
            </a:fld>
            <a:endParaRPr lang="en-US" altLang="en-US"/>
          </a:p>
        </p:txBody>
      </p:sp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5D84B4E-C353-3F46-AFE5-7498795153D7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P1110 L24 Waves 1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7">
            <a:extLst>
              <a:ext uri="{FF2B5EF4-FFF2-40B4-BE49-F238E27FC236}">
                <a16:creationId xmlns:a16="http://schemas.microsoft.com/office/drawing/2014/main" id="{F38BFD50-01B8-A442-BEE3-01E4C0C6E4B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48AF2DA-808D-524A-8061-E99D4DC701D3}" type="slidenum">
              <a:rPr lang="en-US" altLang="en-US" smtClean="0"/>
              <a:pPr>
                <a:spcBef>
                  <a:spcPct val="0"/>
                </a:spcBef>
              </a:pPr>
              <a:t>16</a:t>
            </a:fld>
            <a:endParaRPr lang="en-US" altLang="en-US"/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8B886CAA-3F1A-CA4A-A0EC-C88FF34C6A5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7D23F6D3-945C-754A-AC6B-0874A8BDBE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Crest and trough of a longitudinal wave: moving regions of highest and lowest pressure or density.  Amplitude of a longitudinal wave: Half the total change in pressure or density</a:t>
            </a:r>
          </a:p>
        </p:txBody>
      </p:sp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026873B-D890-8143-9760-4720D0E13AE8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P1110 L24 Waves 1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76EB03F-436C-344C-852F-E489EC3973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9694BAE-39C0-2C46-BD88-3DAC5ED222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76A2617-DA4A-D040-A584-1C57BBBB81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8BEB7A-1750-6743-90A9-0C8333C263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3321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BCD0A84-AA28-3445-A605-5543E431EF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A5B41F0-C571-6A47-A38B-0A418A5700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99710B-EAFD-5540-8D0A-4B7DBE19FD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A6E69B-249F-D147-BD29-65CDCE85BD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1200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EC0ADB6-8415-2541-9A32-E65AF97C57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999A3BF-F555-694A-B4AA-EB68EB19E1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4B74279-5E02-2B45-ABB8-F780FB8B60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F820D-8E49-5B46-9F01-D6F4A5EF32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4558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855E42A-E68F-9946-9079-6FCED44B66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F6B64F7-ADC9-AF43-9BFC-F981777BF3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573DDA-4FD1-9D45-A901-22F60EBA41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BEABA-F489-1A42-A438-93A75AC7CA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23680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DF44C429-BD88-BE4D-A548-A77959D9E2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5AF0E436-1A5D-394B-95FF-73A0FE26F6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0E42C4DD-FA39-A449-86DF-24C44D82BD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0F1CB1-F306-1A40-833F-5425CE7A6D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3511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175BB8E-4B2D-FB4E-8EB6-D280E52A49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9829E15-B1DA-A942-8781-67A7AB8CF3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7F44A24-ABD1-3546-B92F-DFAF696458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C4A1ED-E65C-6B40-9E30-EC3F4951BA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3151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836AAE7-0D28-9C41-ACD9-05B7C63073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068CD8B-8C48-B447-A85A-3947308B4D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9B93A1F-5322-854F-81E0-532FD8B5F1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0758A7-487F-1A45-8080-4F326F650E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6538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7F1D1-EFD9-1145-873F-F009B153AE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8BFFC78-4B53-A040-8A70-4BFED44CED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A0C135E-71EC-4D4C-A689-85A0191367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0C32B4-0A8C-F74E-967E-9CEAD0393A7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1930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BD57623-73DD-5841-A796-180E8CDD7B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FACC2C9-7311-EC45-A764-7B92542AE4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E9B7945-B022-114B-9C23-3D680A7A1A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BDEAE5-9C99-7745-A3A3-6857F20CC08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5958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D60E33F-E4CE-7843-97E7-D8642CB230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1902521-5D48-4048-916D-571994D212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811FEEB-2B62-844E-9760-46AE83E397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BDBE6E-187B-A248-882E-FE6180706A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0589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2C950E4-A92E-9445-A4B7-53F44DA7A4A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7761EA1-4B4A-184A-8260-97DF2B454D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8BCEA93-3C66-B44C-86D1-DC5304C52D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78A826-3879-F84B-92E0-E00F90BE8C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7970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14EE81-9BA3-AB49-A1C8-D56E4E958E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72B6DD8-D9CA-0C41-937F-2346DAA825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6D3AAA-893F-EB4D-80C7-1D7B62D516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F2FA51-21FA-C248-BD17-3502EA262A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2237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55A9C61-62EE-9E48-85CF-D6169BC82F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C2174A7-7DF6-E74A-A691-EE11FAB3B4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B357C6-A25C-564C-AFE6-4AEAB5FE1E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D42A74-ABF1-F84A-80F4-9D6AB5564AD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7096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CE3D"/>
            </a:gs>
            <a:gs pos="100000">
              <a:srgbClr val="E880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85AFDFD-AF47-1342-AD2C-64ACA6AD9F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A9A7E97-2FAD-5942-9FC0-EDB6A5CBEA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7D373B7-58C8-5E4D-9B0C-F5E3B4A577C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2FE1798-3E8B-DE49-86AB-93DE74EA6AC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65AC434-C554-F149-8B93-3150E77A59E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5B6A2F9A-4A10-514B-9171-28E7709B2A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cs.psu.edu/drussell/demos/waves/wavemotion.html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F73AF10F-E034-E945-958C-3360694532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Group Work</a:t>
            </a:r>
          </a:p>
        </p:txBody>
      </p:sp>
      <p:sp>
        <p:nvSpPr>
          <p:cNvPr id="17410" name="Rectangle 5">
            <a:extLst>
              <a:ext uri="{FF2B5EF4-FFF2-40B4-BE49-F238E27FC236}">
                <a16:creationId xmlns:a16="http://schemas.microsoft.com/office/drawing/2014/main" id="{3E42FC0A-A824-824A-A185-CECF036319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429000"/>
          </a:xfrm>
        </p:spPr>
        <p:txBody>
          <a:bodyPr/>
          <a:lstStyle/>
          <a:p>
            <a:pPr marL="609600" indent="-609600" eaLnBrk="1" hangingPunct="1">
              <a:buFont typeface="Times" pitchFamily="2" charset="0"/>
              <a:buAutoNum type="arabicPeriod"/>
            </a:pPr>
            <a:r>
              <a:rPr lang="en-US" altLang="en-US" dirty="0"/>
              <a:t>A child on a playground swing makes a complete to-and-fro swing every 2 seconds.</a:t>
            </a:r>
          </a:p>
          <a:p>
            <a:pPr marL="990600" lvl="1" indent="-533400" eaLnBrk="1" hangingPunct="1">
              <a:buFont typeface="+mj-lt"/>
              <a:buAutoNum type="alphaUcPeriod"/>
            </a:pPr>
            <a:r>
              <a:rPr lang="en-US" altLang="en-US" dirty="0"/>
              <a:t>What is the </a:t>
            </a:r>
            <a:r>
              <a:rPr lang="en-US" altLang="en-US" dirty="0">
                <a:solidFill>
                  <a:schemeClr val="accent2"/>
                </a:solidFill>
              </a:rPr>
              <a:t>frequency</a:t>
            </a:r>
            <a:r>
              <a:rPr lang="en-US" altLang="en-US" dirty="0"/>
              <a:t> of the swing?</a:t>
            </a:r>
          </a:p>
          <a:p>
            <a:pPr marL="990600" lvl="1" indent="-533400" eaLnBrk="1" hangingPunct="1">
              <a:buFont typeface="+mj-lt"/>
              <a:buAutoNum type="alphaUcPeriod"/>
            </a:pPr>
            <a:r>
              <a:rPr lang="en-US" altLang="en-US" dirty="0"/>
              <a:t>What is the </a:t>
            </a:r>
            <a:r>
              <a:rPr lang="en-US" altLang="en-US" dirty="0">
                <a:solidFill>
                  <a:schemeClr val="accent2"/>
                </a:solidFill>
              </a:rPr>
              <a:t>period</a:t>
            </a:r>
            <a:r>
              <a:rPr lang="en-US" altLang="en-US" dirty="0"/>
              <a:t> of the swing?</a:t>
            </a:r>
          </a:p>
          <a:p>
            <a:pPr marL="990600" lvl="1" indent="-533400" eaLnBrk="1" hangingPunct="1">
              <a:buFont typeface="+mj-lt"/>
              <a:buAutoNum type="alphaUcPeriod"/>
            </a:pPr>
            <a:r>
              <a:rPr lang="en-US" altLang="en-US" dirty="0"/>
              <a:t>What is the </a:t>
            </a:r>
            <a:r>
              <a:rPr lang="en-US" altLang="en-US" dirty="0">
                <a:solidFill>
                  <a:schemeClr val="accent2"/>
                </a:solidFill>
              </a:rPr>
              <a:t>angular frequency </a:t>
            </a:r>
            <a:r>
              <a:rPr lang="en-US" altLang="en-US" dirty="0"/>
              <a:t>of the swing?</a:t>
            </a:r>
          </a:p>
        </p:txBody>
      </p:sp>
      <p:sp>
        <p:nvSpPr>
          <p:cNvPr id="17411" name="Text Box 6">
            <a:extLst>
              <a:ext uri="{FF2B5EF4-FFF2-40B4-BE49-F238E27FC236}">
                <a16:creationId xmlns:a16="http://schemas.microsoft.com/office/drawing/2014/main" id="{71EB4804-E0C1-E34F-B6FE-195CD642BD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043488"/>
            <a:ext cx="35687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0" dirty="0">
                <a:solidFill>
                  <a:srgbClr val="006600"/>
                </a:solidFill>
              </a:rPr>
              <a:t>Don’t forget the units!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>
            <a:extLst>
              <a:ext uri="{FF2B5EF4-FFF2-40B4-BE49-F238E27FC236}">
                <a16:creationId xmlns:a16="http://schemas.microsoft.com/office/drawing/2014/main" id="{93662EE2-5246-9242-9FFE-2F70E3D35F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chemeClr val="accent2"/>
                </a:solidFill>
              </a:rPr>
              <a:t>Group</a:t>
            </a:r>
            <a:r>
              <a:rPr lang="en-US" altLang="en-US"/>
              <a:t> Question</a:t>
            </a:r>
          </a:p>
        </p:txBody>
      </p:sp>
      <p:sp>
        <p:nvSpPr>
          <p:cNvPr id="33794" name="Rectangle 3">
            <a:extLst>
              <a:ext uri="{FF2B5EF4-FFF2-40B4-BE49-F238E27FC236}">
                <a16:creationId xmlns:a16="http://schemas.microsoft.com/office/drawing/2014/main" id="{0E084D02-AC5E-D246-B2CC-70B2ED4F5C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1752600"/>
            <a:ext cx="7543800" cy="1447800"/>
          </a:xfrm>
        </p:spPr>
        <p:txBody>
          <a:bodyPr/>
          <a:lstStyle/>
          <a:p>
            <a:pPr marL="52388" indent="0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solidFill>
                  <a:schemeClr val="tx2"/>
                </a:solidFill>
              </a:rPr>
              <a:t>Doubling the </a:t>
            </a:r>
            <a:r>
              <a:rPr lang="en-US" altLang="en-US" dirty="0">
                <a:solidFill>
                  <a:schemeClr val="accent3"/>
                </a:solidFill>
              </a:rPr>
              <a:t>speed</a:t>
            </a:r>
            <a:r>
              <a:rPr lang="en-US" altLang="en-US" dirty="0">
                <a:solidFill>
                  <a:schemeClr val="tx2"/>
                </a:solidFill>
              </a:rPr>
              <a:t> of a wave while keeping its </a:t>
            </a:r>
            <a:r>
              <a:rPr lang="en-US" altLang="en-US" dirty="0">
                <a:solidFill>
                  <a:schemeClr val="accent4"/>
                </a:solidFill>
              </a:rPr>
              <a:t>wavelength</a:t>
            </a:r>
            <a:r>
              <a:rPr lang="en-US" altLang="en-US" dirty="0">
                <a:solidFill>
                  <a:schemeClr val="tx2"/>
                </a:solidFill>
              </a:rPr>
              <a:t> constant will cause its </a:t>
            </a:r>
            <a:r>
              <a:rPr lang="en-US" altLang="en-US" dirty="0">
                <a:solidFill>
                  <a:schemeClr val="accent2"/>
                </a:solidFill>
              </a:rPr>
              <a:t>frequency</a:t>
            </a:r>
            <a:r>
              <a:rPr lang="en-US" altLang="en-US" dirty="0">
                <a:solidFill>
                  <a:schemeClr val="tx2"/>
                </a:solidFill>
              </a:rPr>
              <a:t> to</a:t>
            </a:r>
          </a:p>
        </p:txBody>
      </p:sp>
      <p:sp>
        <p:nvSpPr>
          <p:cNvPr id="33795" name="Rectangle 4">
            <a:extLst>
              <a:ext uri="{FF2B5EF4-FFF2-40B4-BE49-F238E27FC236}">
                <a16:creationId xmlns:a16="http://schemas.microsoft.com/office/drawing/2014/main" id="{77BB2991-1C1E-514D-9FC7-1565D589D1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308350"/>
            <a:ext cx="4419600" cy="141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9113" indent="-519113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Times" pitchFamily="2" charset="0"/>
              <a:buAutoNum type="alphaUcPeriod"/>
            </a:pPr>
            <a:r>
              <a:rPr lang="en-US" altLang="en-US" sz="2800" b="0">
                <a:solidFill>
                  <a:schemeClr val="tx2"/>
                </a:solidFill>
              </a:rPr>
              <a:t>increase.</a:t>
            </a: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Times" pitchFamily="2" charset="0"/>
              <a:buAutoNum type="alphaUcPeriod"/>
            </a:pPr>
            <a:r>
              <a:rPr lang="en-US" altLang="en-US" sz="2800" b="0">
                <a:solidFill>
                  <a:schemeClr val="tx2"/>
                </a:solidFill>
              </a:rPr>
              <a:t>decrease.</a:t>
            </a: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Times" pitchFamily="2" charset="0"/>
              <a:buAutoNum type="alphaUcPeriod"/>
            </a:pPr>
            <a:r>
              <a:rPr lang="en-US" altLang="en-US" sz="2800" b="0">
                <a:solidFill>
                  <a:schemeClr val="tx2"/>
                </a:solidFill>
              </a:rPr>
              <a:t>stay the same.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>
            <a:extLst>
              <a:ext uri="{FF2B5EF4-FFF2-40B4-BE49-F238E27FC236}">
                <a16:creationId xmlns:a16="http://schemas.microsoft.com/office/drawing/2014/main" id="{2922A5BC-336B-8548-8F52-F45FE56824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chemeClr val="accent2"/>
                </a:solidFill>
              </a:rPr>
              <a:t>Group</a:t>
            </a:r>
            <a:r>
              <a:rPr lang="en-US" altLang="en-US"/>
              <a:t> Question</a:t>
            </a:r>
          </a:p>
        </p:txBody>
      </p:sp>
      <p:sp>
        <p:nvSpPr>
          <p:cNvPr id="34818" name="Rectangle 3">
            <a:extLst>
              <a:ext uri="{FF2B5EF4-FFF2-40B4-BE49-F238E27FC236}">
                <a16:creationId xmlns:a16="http://schemas.microsoft.com/office/drawing/2014/main" id="{ED355DAC-E157-E94F-9C0E-09424D0FC8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1752600"/>
            <a:ext cx="7543800" cy="1447800"/>
          </a:xfrm>
        </p:spPr>
        <p:txBody>
          <a:bodyPr/>
          <a:lstStyle/>
          <a:p>
            <a:pPr marL="52388" indent="0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solidFill>
                  <a:schemeClr val="tx2"/>
                </a:solidFill>
              </a:rPr>
              <a:t>Doubling the </a:t>
            </a:r>
            <a:r>
              <a:rPr lang="en-US" altLang="en-US" dirty="0">
                <a:solidFill>
                  <a:schemeClr val="accent3"/>
                </a:solidFill>
              </a:rPr>
              <a:t>wavelength</a:t>
            </a:r>
            <a:r>
              <a:rPr lang="en-US" altLang="en-US" dirty="0">
                <a:solidFill>
                  <a:schemeClr val="tx2"/>
                </a:solidFill>
              </a:rPr>
              <a:t> of a wave while keeping its </a:t>
            </a:r>
            <a:r>
              <a:rPr lang="en-US" altLang="en-US" dirty="0">
                <a:solidFill>
                  <a:schemeClr val="accent4"/>
                </a:solidFill>
              </a:rPr>
              <a:t>frequency</a:t>
            </a:r>
            <a:r>
              <a:rPr lang="en-US" altLang="en-US" dirty="0">
                <a:solidFill>
                  <a:schemeClr val="tx2"/>
                </a:solidFill>
              </a:rPr>
              <a:t> constant will cause its </a:t>
            </a:r>
            <a:r>
              <a:rPr lang="en-US" altLang="en-US" dirty="0">
                <a:solidFill>
                  <a:schemeClr val="accent2"/>
                </a:solidFill>
              </a:rPr>
              <a:t>speed</a:t>
            </a:r>
            <a:r>
              <a:rPr lang="en-US" altLang="en-US" dirty="0">
                <a:solidFill>
                  <a:schemeClr val="tx2"/>
                </a:solidFill>
              </a:rPr>
              <a:t> to</a:t>
            </a:r>
          </a:p>
        </p:txBody>
      </p:sp>
      <p:sp>
        <p:nvSpPr>
          <p:cNvPr id="34819" name="Rectangle 4">
            <a:extLst>
              <a:ext uri="{FF2B5EF4-FFF2-40B4-BE49-F238E27FC236}">
                <a16:creationId xmlns:a16="http://schemas.microsoft.com/office/drawing/2014/main" id="{76DCC56A-EA35-3047-AA36-3202D9EC30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308350"/>
            <a:ext cx="4419600" cy="141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9113" indent="-519113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Times" pitchFamily="2" charset="0"/>
              <a:buAutoNum type="alphaUcPeriod"/>
            </a:pPr>
            <a:r>
              <a:rPr lang="en-US" altLang="en-US" sz="2800" b="0">
                <a:solidFill>
                  <a:schemeClr val="tx2"/>
                </a:solidFill>
              </a:rPr>
              <a:t>increase.</a:t>
            </a: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Times" pitchFamily="2" charset="0"/>
              <a:buAutoNum type="alphaUcPeriod"/>
            </a:pPr>
            <a:r>
              <a:rPr lang="en-US" altLang="en-US" sz="2800" b="0">
                <a:solidFill>
                  <a:schemeClr val="tx2"/>
                </a:solidFill>
              </a:rPr>
              <a:t>decrease.</a:t>
            </a: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Times" pitchFamily="2" charset="0"/>
              <a:buAutoNum type="alphaUcPeriod"/>
            </a:pPr>
            <a:r>
              <a:rPr lang="en-US" altLang="en-US" sz="2800" b="0">
                <a:solidFill>
                  <a:schemeClr val="tx2"/>
                </a:solidFill>
              </a:rPr>
              <a:t>stay the same.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>
            <a:extLst>
              <a:ext uri="{FF2B5EF4-FFF2-40B4-BE49-F238E27FC236}">
                <a16:creationId xmlns:a16="http://schemas.microsoft.com/office/drawing/2014/main" id="{47CC966A-4D2E-904C-9156-675776ED42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Group Work</a:t>
            </a:r>
          </a:p>
        </p:txBody>
      </p:sp>
      <p:sp>
        <p:nvSpPr>
          <p:cNvPr id="35842" name="Rectangle 3">
            <a:extLst>
              <a:ext uri="{FF2B5EF4-FFF2-40B4-BE49-F238E27FC236}">
                <a16:creationId xmlns:a16="http://schemas.microsoft.com/office/drawing/2014/main" id="{31B2C068-6BA7-6C4B-A49E-66CCE63D0F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Times" pitchFamily="2" charset="0"/>
              <a:buAutoNum type="arabicPeriod" startAt="2"/>
            </a:pPr>
            <a:r>
              <a:rPr lang="en-US" altLang="en-US" dirty="0"/>
              <a:t>A wave generator produces 10 pulses each second.  The pulses travel at 300 cm/s.</a:t>
            </a:r>
          </a:p>
          <a:p>
            <a:pPr marL="990600" lvl="1" indent="-533400" eaLnBrk="1" hangingPunct="1">
              <a:buFont typeface="+mj-lt"/>
              <a:buAutoNum type="alphaUcPeriod"/>
            </a:pPr>
            <a:r>
              <a:rPr lang="en-US" altLang="en-US" dirty="0"/>
              <a:t>What is the </a:t>
            </a:r>
            <a:r>
              <a:rPr lang="en-US" altLang="en-US" dirty="0">
                <a:solidFill>
                  <a:schemeClr val="accent2"/>
                </a:solidFill>
              </a:rPr>
              <a:t>period</a:t>
            </a:r>
            <a:r>
              <a:rPr lang="en-US" altLang="en-US" dirty="0"/>
              <a:t> of the waves?</a:t>
            </a:r>
          </a:p>
          <a:p>
            <a:pPr marL="990600" lvl="1" indent="-533400" eaLnBrk="1" hangingPunct="1">
              <a:buFont typeface="+mj-lt"/>
              <a:buAutoNum type="alphaUcPeriod"/>
            </a:pPr>
            <a:r>
              <a:rPr lang="en-US" altLang="en-US" dirty="0"/>
              <a:t>What is the </a:t>
            </a:r>
            <a:r>
              <a:rPr lang="en-US" altLang="en-US" dirty="0">
                <a:solidFill>
                  <a:schemeClr val="accent2"/>
                </a:solidFill>
              </a:rPr>
              <a:t>wavelength</a:t>
            </a:r>
            <a:r>
              <a:rPr lang="en-US" altLang="en-US" dirty="0"/>
              <a:t> of the waves?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>
            <a:extLst>
              <a:ext uri="{FF2B5EF4-FFF2-40B4-BE49-F238E27FC236}">
                <a16:creationId xmlns:a16="http://schemas.microsoft.com/office/drawing/2014/main" id="{EA7E256D-FA67-0F44-A7C7-88A7DD26A8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Wave Pulse in a Coil Spring</a:t>
            </a:r>
          </a:p>
        </p:txBody>
      </p:sp>
      <p:sp>
        <p:nvSpPr>
          <p:cNvPr id="329731" name="Rectangle 3">
            <a:extLst>
              <a:ext uri="{FF2B5EF4-FFF2-40B4-BE49-F238E27FC236}">
                <a16:creationId xmlns:a16="http://schemas.microsoft.com/office/drawing/2014/main" id="{67B78F04-7B5F-EE45-B693-C1C2C63CAB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79463" y="1600200"/>
            <a:ext cx="7423150" cy="2263775"/>
          </a:xfrm>
        </p:spPr>
        <p:txBody>
          <a:bodyPr/>
          <a:lstStyle/>
          <a:p>
            <a:pPr eaLnBrk="1" hangingPunct="1"/>
            <a:r>
              <a:rPr lang="en-US" altLang="en-US" dirty="0"/>
              <a:t>Why does the pulse move?</a:t>
            </a:r>
          </a:p>
          <a:p>
            <a:pPr eaLnBrk="1" hangingPunct="1"/>
            <a:r>
              <a:rPr lang="en-US" altLang="en-US" dirty="0"/>
              <a:t>What determines its speed?</a:t>
            </a:r>
          </a:p>
          <a:p>
            <a:pPr eaLnBrk="1" hangingPunct="1"/>
            <a:r>
              <a:rPr lang="en-US" altLang="en-US" dirty="0"/>
              <a:t>What is happening inside the spring?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9731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>
            <a:extLst>
              <a:ext uri="{FF2B5EF4-FFF2-40B4-BE49-F238E27FC236}">
                <a16:creationId xmlns:a16="http://schemas.microsoft.com/office/drawing/2014/main" id="{7ED5BA6B-EE56-A64E-9C9F-A21B41D1DC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Prediction</a:t>
            </a:r>
          </a:p>
        </p:txBody>
      </p:sp>
      <p:sp>
        <p:nvSpPr>
          <p:cNvPr id="38914" name="Rectangle 3">
            <a:extLst>
              <a:ext uri="{FF2B5EF4-FFF2-40B4-BE49-F238E27FC236}">
                <a16:creationId xmlns:a16="http://schemas.microsoft.com/office/drawing/2014/main" id="{CCF30B5F-8168-2047-9868-1853D1F3F1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1752600"/>
            <a:ext cx="7543800" cy="1066800"/>
          </a:xfrm>
        </p:spPr>
        <p:txBody>
          <a:bodyPr/>
          <a:lstStyle/>
          <a:p>
            <a:pPr marL="52388" indent="0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solidFill>
                  <a:schemeClr val="tx2"/>
                </a:solidFill>
              </a:rPr>
              <a:t>Increasing the tension on the spring will make waves travel</a:t>
            </a:r>
          </a:p>
        </p:txBody>
      </p:sp>
      <p:sp>
        <p:nvSpPr>
          <p:cNvPr id="38915" name="Rectangle 4">
            <a:extLst>
              <a:ext uri="{FF2B5EF4-FFF2-40B4-BE49-F238E27FC236}">
                <a16:creationId xmlns:a16="http://schemas.microsoft.com/office/drawing/2014/main" id="{764761E0-2C7F-714C-A100-FD6E82F453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2971800"/>
            <a:ext cx="75438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61988" indent="-6096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Times" pitchFamily="2" charset="0"/>
              <a:buAutoNum type="alphaUcPeriod"/>
            </a:pPr>
            <a:r>
              <a:rPr lang="en-US" altLang="en-US" b="0" dirty="0">
                <a:solidFill>
                  <a:schemeClr val="tx2"/>
                </a:solidFill>
              </a:rPr>
              <a:t>faster.</a:t>
            </a: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Times" pitchFamily="2" charset="0"/>
              <a:buAutoNum type="alphaUcPeriod"/>
            </a:pPr>
            <a:r>
              <a:rPr lang="en-US" altLang="en-US" b="0" dirty="0">
                <a:solidFill>
                  <a:schemeClr val="tx2"/>
                </a:solidFill>
              </a:rPr>
              <a:t>slower.</a:t>
            </a: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Times" pitchFamily="2" charset="0"/>
              <a:buAutoNum type="alphaUcPeriod"/>
            </a:pPr>
            <a:r>
              <a:rPr lang="en-US" altLang="en-US" b="0" dirty="0">
                <a:solidFill>
                  <a:schemeClr val="tx2"/>
                </a:solidFill>
              </a:rPr>
              <a:t>At the same speed (no effect).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026">
            <a:extLst>
              <a:ext uri="{FF2B5EF4-FFF2-40B4-BE49-F238E27FC236}">
                <a16:creationId xmlns:a16="http://schemas.microsoft.com/office/drawing/2014/main" id="{F101C52B-FDB3-F741-8BB7-B49E92EE97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Group work</a:t>
            </a:r>
          </a:p>
        </p:txBody>
      </p:sp>
      <p:sp>
        <p:nvSpPr>
          <p:cNvPr id="43011" name="Freeform 1029">
            <a:extLst>
              <a:ext uri="{FF2B5EF4-FFF2-40B4-BE49-F238E27FC236}">
                <a16:creationId xmlns:a16="http://schemas.microsoft.com/office/drawing/2014/main" id="{087053B9-D8FE-CD45-8EB6-3BD4FB728B4E}"/>
              </a:ext>
            </a:extLst>
          </p:cNvPr>
          <p:cNvSpPr>
            <a:spLocks/>
          </p:cNvSpPr>
          <p:nvPr/>
        </p:nvSpPr>
        <p:spPr bwMode="auto">
          <a:xfrm>
            <a:off x="2046288" y="1600200"/>
            <a:ext cx="5051425" cy="1270000"/>
          </a:xfrm>
          <a:custGeom>
            <a:avLst/>
            <a:gdLst>
              <a:gd name="T0" fmla="*/ 0 w 10000"/>
              <a:gd name="T1" fmla="*/ 2147483646 h 10000"/>
              <a:gd name="T2" fmla="*/ 2147483646 w 10000"/>
              <a:gd name="T3" fmla="*/ 2147483646 h 10000"/>
              <a:gd name="T4" fmla="*/ 2147483646 w 10000"/>
              <a:gd name="T5" fmla="*/ 2147483646 h 10000"/>
              <a:gd name="T6" fmla="*/ 2147483646 w 10000"/>
              <a:gd name="T7" fmla="*/ 2147483646 h 10000"/>
              <a:gd name="T8" fmla="*/ 2147483646 w 10000"/>
              <a:gd name="T9" fmla="*/ 2147483646 h 10000"/>
              <a:gd name="T10" fmla="*/ 2147483646 w 10000"/>
              <a:gd name="T11" fmla="*/ 2147483646 h 10000"/>
              <a:gd name="T12" fmla="*/ 2147483646 w 10000"/>
              <a:gd name="T13" fmla="*/ 2147483646 h 10000"/>
              <a:gd name="T14" fmla="*/ 2147483646 w 10000"/>
              <a:gd name="T15" fmla="*/ 2147483646 h 100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0000"/>
              <a:gd name="T25" fmla="*/ 0 h 10000"/>
              <a:gd name="T26" fmla="*/ 10000 w 10000"/>
              <a:gd name="T27" fmla="*/ 10000 h 100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0000" h="10000">
                <a:moveTo>
                  <a:pt x="0" y="5100"/>
                </a:moveTo>
                <a:lnTo>
                  <a:pt x="817" y="5100"/>
                </a:lnTo>
                <a:cubicBezTo>
                  <a:pt x="1226" y="5113"/>
                  <a:pt x="1307" y="9900"/>
                  <a:pt x="1798" y="9950"/>
                </a:cubicBezTo>
                <a:cubicBezTo>
                  <a:pt x="2288" y="10000"/>
                  <a:pt x="2806" y="0"/>
                  <a:pt x="3347" y="100"/>
                </a:cubicBezTo>
                <a:cubicBezTo>
                  <a:pt x="3887" y="200"/>
                  <a:pt x="4324" y="9963"/>
                  <a:pt x="4906" y="9950"/>
                </a:cubicBezTo>
                <a:cubicBezTo>
                  <a:pt x="5487" y="9938"/>
                  <a:pt x="5921" y="138"/>
                  <a:pt x="6565" y="150"/>
                </a:cubicBezTo>
                <a:cubicBezTo>
                  <a:pt x="7058" y="238"/>
                  <a:pt x="7156" y="5050"/>
                  <a:pt x="7558" y="5050"/>
                </a:cubicBezTo>
                <a:cubicBezTo>
                  <a:pt x="7960" y="5050"/>
                  <a:pt x="9491" y="5025"/>
                  <a:pt x="10000" y="5025"/>
                </a:cubicBezTo>
              </a:path>
            </a:pathLst>
          </a:custGeom>
          <a:noFill/>
          <a:ln w="38100" cmpd="sng">
            <a:solidFill>
              <a:srgbClr val="99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2" name="AutoShape 1030">
            <a:extLst>
              <a:ext uri="{FF2B5EF4-FFF2-40B4-BE49-F238E27FC236}">
                <a16:creationId xmlns:a16="http://schemas.microsoft.com/office/drawing/2014/main" id="{1D65419B-8567-6544-BAB5-579BD9F8E1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9913" y="2755900"/>
            <a:ext cx="344487" cy="114300"/>
          </a:xfrm>
          <a:prstGeom prst="rightArrow">
            <a:avLst>
              <a:gd name="adj1" fmla="val 50000"/>
              <a:gd name="adj2" fmla="val 75347"/>
            </a:avLst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43013" name="AutoShape 1031">
            <a:extLst>
              <a:ext uri="{FF2B5EF4-FFF2-40B4-BE49-F238E27FC236}">
                <a16:creationId xmlns:a16="http://schemas.microsoft.com/office/drawing/2014/main" id="{37A1A4F6-3198-9F4F-BF4B-252393D6A0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4350" y="1644650"/>
            <a:ext cx="344488" cy="114300"/>
          </a:xfrm>
          <a:prstGeom prst="rightArrow">
            <a:avLst>
              <a:gd name="adj1" fmla="val 50000"/>
              <a:gd name="adj2" fmla="val 75347"/>
            </a:avLst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grpSp>
        <p:nvGrpSpPr>
          <p:cNvPr id="43015" name="Group 1041">
            <a:extLst>
              <a:ext uri="{FF2B5EF4-FFF2-40B4-BE49-F238E27FC236}">
                <a16:creationId xmlns:a16="http://schemas.microsoft.com/office/drawing/2014/main" id="{B94F01F3-DF1B-7D45-BA36-2F5C72F7D798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1600200"/>
            <a:ext cx="1460500" cy="1254125"/>
            <a:chOff x="2016" y="1008"/>
            <a:chExt cx="920" cy="790"/>
          </a:xfrm>
        </p:grpSpPr>
        <p:sp>
          <p:nvSpPr>
            <p:cNvPr id="43017" name="Line 1032">
              <a:extLst>
                <a:ext uri="{FF2B5EF4-FFF2-40B4-BE49-F238E27FC236}">
                  <a16:creationId xmlns:a16="http://schemas.microsoft.com/office/drawing/2014/main" id="{3446DF84-F69C-3E4E-B39E-33522CEE39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96" y="1259"/>
              <a:ext cx="0" cy="14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18" name="Line 1033">
              <a:extLst>
                <a:ext uri="{FF2B5EF4-FFF2-40B4-BE49-F238E27FC236}">
                  <a16:creationId xmlns:a16="http://schemas.microsoft.com/office/drawing/2014/main" id="{031A5705-CD67-9C42-8BC8-321E8D5B7B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45" y="1016"/>
              <a:ext cx="0" cy="14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sm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19" name="Line 1034">
              <a:extLst>
                <a:ext uri="{FF2B5EF4-FFF2-40B4-BE49-F238E27FC236}">
                  <a16:creationId xmlns:a16="http://schemas.microsoft.com/office/drawing/2014/main" id="{3BB20442-EAFB-1540-B369-9C80E408C2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46" y="1654"/>
              <a:ext cx="0" cy="14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0" name="Line 1035">
              <a:extLst>
                <a:ext uri="{FF2B5EF4-FFF2-40B4-BE49-F238E27FC236}">
                  <a16:creationId xmlns:a16="http://schemas.microsoft.com/office/drawing/2014/main" id="{EB42E5B3-8D55-174C-8F29-DBA5465987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04" y="1260"/>
              <a:ext cx="0" cy="14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1" name="Text Box 1036">
              <a:extLst>
                <a:ext uri="{FF2B5EF4-FFF2-40B4-BE49-F238E27FC236}">
                  <a16:creationId xmlns:a16="http://schemas.microsoft.com/office/drawing/2014/main" id="{04500C31-1970-2A4F-A34D-C7FA7F3AF0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6" y="1008"/>
              <a:ext cx="183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 b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43022" name="Text Box 1037">
              <a:extLst>
                <a:ext uri="{FF2B5EF4-FFF2-40B4-BE49-F238E27FC236}">
                  <a16:creationId xmlns:a16="http://schemas.microsoft.com/office/drawing/2014/main" id="{83690C4D-251E-F144-84E2-2D45DD963B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32" y="1008"/>
              <a:ext cx="156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 b="0" dirty="0">
                  <a:solidFill>
                    <a:schemeClr val="tx1"/>
                  </a:solidFill>
                </a:rPr>
                <a:t>c</a:t>
              </a:r>
            </a:p>
          </p:txBody>
        </p:sp>
        <p:sp>
          <p:nvSpPr>
            <p:cNvPr id="43023" name="Text Box 1038">
              <a:extLst>
                <a:ext uri="{FF2B5EF4-FFF2-40B4-BE49-F238E27FC236}">
                  <a16:creationId xmlns:a16="http://schemas.microsoft.com/office/drawing/2014/main" id="{23EB4E1A-D37B-F14C-A292-018192950D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68" y="1172"/>
              <a:ext cx="132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 b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43024" name="Text Box 1039">
              <a:extLst>
                <a:ext uri="{FF2B5EF4-FFF2-40B4-BE49-F238E27FC236}">
                  <a16:creationId xmlns:a16="http://schemas.microsoft.com/office/drawing/2014/main" id="{88815F47-FCC2-0C49-97B0-F0F3310271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6" y="1392"/>
              <a:ext cx="200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 b="0" dirty="0">
                  <a:solidFill>
                    <a:schemeClr val="tx1"/>
                  </a:solidFill>
                </a:rPr>
                <a:t>d</a:t>
              </a:r>
            </a:p>
          </p:txBody>
        </p:sp>
      </p:grpSp>
      <p:sp>
        <p:nvSpPr>
          <p:cNvPr id="43016" name="Rectangle 1040">
            <a:extLst>
              <a:ext uri="{FF2B5EF4-FFF2-40B4-BE49-F238E27FC236}">
                <a16:creationId xmlns:a16="http://schemas.microsoft.com/office/drawing/2014/main" id="{D3EE1B43-059C-8F40-9BE9-FAE49E9030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962400"/>
            <a:ext cx="82296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920750" indent="-460375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 typeface="Times" pitchFamily="2" charset="0"/>
              <a:buNone/>
            </a:pPr>
            <a:endParaRPr lang="en-US" altLang="en-US" sz="2400" b="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186278-4613-BC4C-877B-928DFD692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398836"/>
            <a:ext cx="8229600" cy="3001963"/>
          </a:xfrm>
        </p:spPr>
        <p:txBody>
          <a:bodyPr/>
          <a:lstStyle/>
          <a:p>
            <a:pPr marL="700088" indent="-514350" eaLnBrk="1" hangingPunct="1">
              <a:lnSpc>
                <a:spcPct val="90000"/>
              </a:lnSpc>
              <a:buFont typeface="+mj-lt"/>
              <a:buAutoNum type="arabicPeriod" startAt="3"/>
            </a:pPr>
            <a:r>
              <a:rPr lang="en-US" altLang="en-US" sz="2800" dirty="0"/>
              <a:t>What are the </a:t>
            </a:r>
            <a:r>
              <a:rPr lang="en-US" altLang="en-US" sz="2800" dirty="0">
                <a:solidFill>
                  <a:schemeClr val="accent2"/>
                </a:solidFill>
              </a:rPr>
              <a:t>velocity</a:t>
            </a:r>
            <a:r>
              <a:rPr lang="en-US" altLang="en-US" sz="2800" dirty="0"/>
              <a:t> and </a:t>
            </a:r>
            <a:r>
              <a:rPr lang="en-US" altLang="en-US" sz="2800" dirty="0">
                <a:solidFill>
                  <a:schemeClr val="accent2"/>
                </a:solidFill>
              </a:rPr>
              <a:t>acceleration</a:t>
            </a:r>
            <a:r>
              <a:rPr lang="en-US" altLang="en-US" sz="2800" dirty="0"/>
              <a:t> of the string segments at the following positions?  </a:t>
            </a:r>
          </a:p>
          <a:p>
            <a:pPr marL="971550" lvl="1" indent="-514350" eaLnBrk="1" hangingPunct="1">
              <a:lnSpc>
                <a:spcPct val="90000"/>
              </a:lnSpc>
              <a:buFont typeface="+mj-lt"/>
              <a:buAutoNum type="alphaLcPeriod"/>
            </a:pPr>
            <a:r>
              <a:rPr lang="en-US" altLang="en-US" dirty="0"/>
              <a:t>middle (trailing edge of pulse)</a:t>
            </a:r>
          </a:p>
          <a:p>
            <a:pPr marL="971550" lvl="1" indent="-514350" eaLnBrk="1" hangingPunct="1">
              <a:lnSpc>
                <a:spcPct val="90000"/>
              </a:lnSpc>
              <a:buFont typeface="+mj-lt"/>
              <a:buAutoNum type="alphaLcPeriod"/>
            </a:pPr>
            <a:r>
              <a:rPr lang="en-US" altLang="en-US" dirty="0"/>
              <a:t>crest</a:t>
            </a:r>
          </a:p>
          <a:p>
            <a:pPr marL="971550" lvl="1" indent="-514350" eaLnBrk="1" hangingPunct="1">
              <a:lnSpc>
                <a:spcPct val="90000"/>
              </a:lnSpc>
              <a:buFont typeface="+mj-lt"/>
              <a:buAutoNum type="alphaLcPeriod"/>
            </a:pPr>
            <a:r>
              <a:rPr lang="en-US" altLang="en-US" dirty="0"/>
              <a:t>middle (leading edge of pulse)</a:t>
            </a:r>
          </a:p>
          <a:p>
            <a:pPr marL="971550" lvl="1" indent="-514350" eaLnBrk="1" hangingPunct="1">
              <a:lnSpc>
                <a:spcPct val="90000"/>
              </a:lnSpc>
              <a:buFont typeface="+mj-lt"/>
              <a:buAutoNum type="alphaLcPeriod"/>
            </a:pPr>
            <a:r>
              <a:rPr lang="en-US" altLang="en-US" dirty="0"/>
              <a:t>trough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>
            <a:extLst>
              <a:ext uri="{FF2B5EF4-FFF2-40B4-BE49-F238E27FC236}">
                <a16:creationId xmlns:a16="http://schemas.microsoft.com/office/drawing/2014/main" id="{8A6DE878-AEF8-A844-8392-2B56C1C15A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Types of Waves</a:t>
            </a:r>
          </a:p>
        </p:txBody>
      </p:sp>
      <p:sp>
        <p:nvSpPr>
          <p:cNvPr id="344067" name="Rectangle 3">
            <a:extLst>
              <a:ext uri="{FF2B5EF4-FFF2-40B4-BE49-F238E27FC236}">
                <a16:creationId xmlns:a16="http://schemas.microsoft.com/office/drawing/2014/main" id="{F1FA707B-34EF-9645-B9D7-4B030A43F9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Motion of the medium is </a:t>
            </a:r>
            <a:r>
              <a:rPr lang="en-US" altLang="en-US" dirty="0">
                <a:solidFill>
                  <a:schemeClr val="tx2"/>
                </a:solidFill>
              </a:rPr>
              <a:t>perpendicular</a:t>
            </a:r>
            <a:r>
              <a:rPr lang="en-US" altLang="en-US" dirty="0"/>
              <a:t> to the direction the wave travels: </a:t>
            </a:r>
            <a:r>
              <a:rPr lang="en-US" altLang="en-US" dirty="0">
                <a:solidFill>
                  <a:schemeClr val="accent2"/>
                </a:solidFill>
              </a:rPr>
              <a:t>transverse</a:t>
            </a:r>
            <a:r>
              <a:rPr lang="en-US" altLang="en-US" dirty="0"/>
              <a:t> wave </a:t>
            </a:r>
            <a:r>
              <a:rPr lang="en-US" altLang="en-US" sz="2800" dirty="0">
                <a:solidFill>
                  <a:srgbClr val="000000"/>
                </a:solidFill>
              </a:rPr>
              <a:t>(example: string wave)</a:t>
            </a:r>
            <a:endParaRPr lang="en-US" altLang="en-US" sz="2800" dirty="0">
              <a:solidFill>
                <a:schemeClr val="tx2"/>
              </a:solidFill>
            </a:endParaRPr>
          </a:p>
          <a:p>
            <a:pPr eaLnBrk="1" hangingPunct="1"/>
            <a:r>
              <a:rPr lang="en-US" altLang="en-US" dirty="0"/>
              <a:t>Motion of the medium is </a:t>
            </a:r>
            <a:r>
              <a:rPr lang="en-US" altLang="en-US" dirty="0">
                <a:solidFill>
                  <a:schemeClr val="tx2"/>
                </a:solidFill>
              </a:rPr>
              <a:t>parallel</a:t>
            </a:r>
            <a:r>
              <a:rPr lang="en-US" altLang="en-US" dirty="0"/>
              <a:t> to the direction the wave travels: </a:t>
            </a:r>
            <a:r>
              <a:rPr lang="en-US" altLang="en-US" dirty="0">
                <a:solidFill>
                  <a:schemeClr val="accent2"/>
                </a:solidFill>
              </a:rPr>
              <a:t>longitudinal</a:t>
            </a:r>
            <a:r>
              <a:rPr lang="en-US" altLang="en-US" dirty="0"/>
              <a:t> wave </a:t>
            </a:r>
            <a:r>
              <a:rPr lang="en-US" altLang="en-US" sz="2800" dirty="0">
                <a:solidFill>
                  <a:srgbClr val="000000"/>
                </a:solidFill>
              </a:rPr>
              <a:t>(examples: sound wave, slinky wave)</a:t>
            </a:r>
            <a:endParaRPr lang="en-US" altLang="en-US" dirty="0"/>
          </a:p>
          <a:p>
            <a:pPr eaLnBrk="1" hangingPunct="1"/>
            <a:r>
              <a:rPr lang="en-US" altLang="en-US">
                <a:hlinkClick r:id="rId3"/>
              </a:rPr>
              <a:t>Animation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4067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959ABB-6924-1F45-8C28-A32EC930D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 work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7B652C1A-E0B9-9146-AC20-F0E9826D40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00" y="1828800"/>
            <a:ext cx="8064500" cy="2286000"/>
          </a:xfrm>
          <a:prstGeom prst="rect">
            <a:avLst/>
          </a:prstGeom>
        </p:spPr>
      </p:pic>
      <p:sp>
        <p:nvSpPr>
          <p:cNvPr id="29" name="Content Placeholder 28">
            <a:extLst>
              <a:ext uri="{FF2B5EF4-FFF2-40B4-BE49-F238E27FC236}">
                <a16:creationId xmlns:a16="http://schemas.microsoft.com/office/drawing/2014/main" id="{0BE66A31-892C-3744-895A-168E408EE3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267200"/>
            <a:ext cx="8229600" cy="1614154"/>
          </a:xfrm>
        </p:spPr>
        <p:txBody>
          <a:bodyPr/>
          <a:lstStyle/>
          <a:p>
            <a:pPr marL="514350" indent="-514350">
              <a:buFont typeface="+mj-lt"/>
              <a:buAutoNum type="arabicPeriod" startAt="4"/>
            </a:pPr>
            <a:r>
              <a:rPr lang="en-US" dirty="0"/>
              <a:t>What are the </a:t>
            </a:r>
            <a:r>
              <a:rPr lang="en-US" dirty="0">
                <a:solidFill>
                  <a:schemeClr val="accent2"/>
                </a:solidFill>
              </a:rPr>
              <a:t>velocity</a:t>
            </a:r>
            <a:r>
              <a:rPr lang="en-US" dirty="0"/>
              <a:t> and </a:t>
            </a:r>
            <a:r>
              <a:rPr lang="en-US" dirty="0">
                <a:solidFill>
                  <a:schemeClr val="accent2"/>
                </a:solidFill>
              </a:rPr>
              <a:t>acceleration</a:t>
            </a:r>
            <a:r>
              <a:rPr lang="en-US" dirty="0"/>
              <a:t> of the spring segments at positions 1–8?</a:t>
            </a:r>
          </a:p>
        </p:txBody>
      </p:sp>
    </p:spTree>
    <p:extLst>
      <p:ext uri="{BB962C8B-B14F-4D97-AF65-F5344CB8AC3E}">
        <p14:creationId xmlns:p14="http://schemas.microsoft.com/office/powerpoint/2010/main" val="26380068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>
            <a:extLst>
              <a:ext uri="{FF2B5EF4-FFF2-40B4-BE49-F238E27FC236}">
                <a16:creationId xmlns:a16="http://schemas.microsoft.com/office/drawing/2014/main" id="{F282A9FF-7512-F140-AD78-E6F213A215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Question</a:t>
            </a:r>
          </a:p>
        </p:txBody>
      </p:sp>
      <p:sp>
        <p:nvSpPr>
          <p:cNvPr id="47106" name="Rectangle 3">
            <a:extLst>
              <a:ext uri="{FF2B5EF4-FFF2-40B4-BE49-F238E27FC236}">
                <a16:creationId xmlns:a16="http://schemas.microsoft.com/office/drawing/2014/main" id="{6CA355F4-F759-9F49-8E07-0F93EC8A10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1752600"/>
            <a:ext cx="7772400" cy="914400"/>
          </a:xfrm>
        </p:spPr>
        <p:txBody>
          <a:bodyPr/>
          <a:lstStyle/>
          <a:p>
            <a:pPr marL="52388" indent="0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solidFill>
                  <a:schemeClr val="tx2"/>
                </a:solidFill>
              </a:rPr>
              <a:t>“The Wave” performed by sports fans is an example of</a:t>
            </a:r>
          </a:p>
        </p:txBody>
      </p:sp>
      <p:sp>
        <p:nvSpPr>
          <p:cNvPr id="47107" name="Rectangle 4">
            <a:extLst>
              <a:ext uri="{FF2B5EF4-FFF2-40B4-BE49-F238E27FC236}">
                <a16:creationId xmlns:a16="http://schemas.microsoft.com/office/drawing/2014/main" id="{0C0113AC-DAE8-C14C-A32E-0C60AE348C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2895600"/>
            <a:ext cx="44958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61988" indent="-6096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Times" pitchFamily="2" charset="0"/>
              <a:buAutoNum type="alphaUcPeriod"/>
            </a:pPr>
            <a:r>
              <a:rPr lang="en-US" altLang="en-US" b="0" dirty="0">
                <a:solidFill>
                  <a:schemeClr val="tx2"/>
                </a:solidFill>
              </a:rPr>
              <a:t>a longitudinal wave.</a:t>
            </a: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Times" pitchFamily="2" charset="0"/>
              <a:buAutoNum type="alphaUcPeriod"/>
            </a:pPr>
            <a:r>
              <a:rPr lang="en-US" altLang="en-US" b="0" dirty="0">
                <a:solidFill>
                  <a:schemeClr val="tx2"/>
                </a:solidFill>
              </a:rPr>
              <a:t>a transverse wave.</a:t>
            </a: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Times" pitchFamily="2" charset="0"/>
              <a:buAutoNum type="alphaUcPeriod"/>
            </a:pPr>
            <a:r>
              <a:rPr lang="en-US" altLang="en-US" b="0" dirty="0">
                <a:solidFill>
                  <a:schemeClr val="tx2"/>
                </a:solidFill>
              </a:rPr>
              <a:t>an unnatural wave.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>
            <a:extLst>
              <a:ext uri="{FF2B5EF4-FFF2-40B4-BE49-F238E27FC236}">
                <a16:creationId xmlns:a16="http://schemas.microsoft.com/office/drawing/2014/main" id="{BE2A3155-4E9B-9C43-8B0B-D4EB4403D4D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Waves</a:t>
            </a:r>
          </a:p>
        </p:txBody>
      </p:sp>
      <p:sp>
        <p:nvSpPr>
          <p:cNvPr id="19458" name="Rectangle 3">
            <a:extLst>
              <a:ext uri="{FF2B5EF4-FFF2-40B4-BE49-F238E27FC236}">
                <a16:creationId xmlns:a16="http://schemas.microsoft.com/office/drawing/2014/main" id="{E5391031-71BE-304C-AD26-24DC3CFB50F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685800"/>
          </a:xfrm>
        </p:spPr>
        <p:txBody>
          <a:bodyPr/>
          <a:lstStyle/>
          <a:p>
            <a:pPr eaLnBrk="1" hangingPunct="1"/>
            <a:r>
              <a:rPr lang="en-US" altLang="en-US"/>
              <a:t>Part 1: Basics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F7EFDBD1-C598-DD4F-BA6D-11F5B34E93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5334000"/>
            <a:ext cx="2743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0" dirty="0">
                <a:ea typeface="ＭＳ Ｐゴシック" panose="020B0600070205080204" pitchFamily="34" charset="-128"/>
              </a:rPr>
              <a:t>§13.7–13.9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>
            <a:extLst>
              <a:ext uri="{FF2B5EF4-FFF2-40B4-BE49-F238E27FC236}">
                <a16:creationId xmlns:a16="http://schemas.microsoft.com/office/drawing/2014/main" id="{5C857CB0-6F53-0E47-BBF7-870973A7F8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Objectives</a:t>
            </a:r>
          </a:p>
        </p:txBody>
      </p:sp>
      <p:sp>
        <p:nvSpPr>
          <p:cNvPr id="325635" name="Rectangle 3">
            <a:extLst>
              <a:ext uri="{FF2B5EF4-FFF2-40B4-BE49-F238E27FC236}">
                <a16:creationId xmlns:a16="http://schemas.microsoft.com/office/drawing/2014/main" id="{9607DFE7-A916-784D-B62A-3D11C5DB94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436938"/>
          </a:xfrm>
        </p:spPr>
        <p:txBody>
          <a:bodyPr/>
          <a:lstStyle/>
          <a:p>
            <a:pPr eaLnBrk="1" hangingPunct="1"/>
            <a:r>
              <a:rPr lang="en-US" altLang="en-US"/>
              <a:t>Identify the parts of a wave.</a:t>
            </a:r>
          </a:p>
          <a:p>
            <a:pPr eaLnBrk="1" hangingPunct="1"/>
            <a:r>
              <a:rPr lang="en-US" altLang="en-US"/>
              <a:t>Relate wave speed, frequency, wavelength, and period.</a:t>
            </a:r>
          </a:p>
          <a:p>
            <a:pPr eaLnBrk="1" hangingPunct="1"/>
            <a:r>
              <a:rPr lang="en-US" altLang="en-US"/>
              <a:t>Trace the movement of the medium in a string wave, in a sound wave, and in a compression wave in a spring.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5635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>
            <a:extLst>
              <a:ext uri="{FF2B5EF4-FFF2-40B4-BE49-F238E27FC236}">
                <a16:creationId xmlns:a16="http://schemas.microsoft.com/office/drawing/2014/main" id="{81CF499B-5300-6245-BA27-3083057AC4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What’s the Point?</a:t>
            </a:r>
          </a:p>
        </p:txBody>
      </p:sp>
      <p:sp>
        <p:nvSpPr>
          <p:cNvPr id="23554" name="Rectangle 3">
            <a:extLst>
              <a:ext uri="{FF2B5EF4-FFF2-40B4-BE49-F238E27FC236}">
                <a16:creationId xmlns:a16="http://schemas.microsoft.com/office/drawing/2014/main" id="{9A6C8AFA-2A0D-2749-B829-B6F43778EE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How are waves described?</a:t>
            </a:r>
          </a:p>
          <a:p>
            <a:pPr eaLnBrk="1" hangingPunct="1"/>
            <a:r>
              <a:rPr lang="en-US" altLang="en-US" dirty="0"/>
              <a:t>Why do waves occur?</a:t>
            </a:r>
          </a:p>
          <a:p>
            <a:pPr eaLnBrk="1" hangingPunct="1"/>
            <a:r>
              <a:rPr lang="en-US" altLang="en-US" dirty="0"/>
              <a:t>What do waves have in common?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>
            <a:extLst>
              <a:ext uri="{FF2B5EF4-FFF2-40B4-BE49-F238E27FC236}">
                <a16:creationId xmlns:a16="http://schemas.microsoft.com/office/drawing/2014/main" id="{66EB3B73-EE45-D145-B3A5-F454164FC1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Waves and Vibrations</a:t>
            </a:r>
          </a:p>
        </p:txBody>
      </p:sp>
      <p:sp>
        <p:nvSpPr>
          <p:cNvPr id="26626" name="Rectangle 3">
            <a:extLst>
              <a:ext uri="{FF2B5EF4-FFF2-40B4-BE49-F238E27FC236}">
                <a16:creationId xmlns:a16="http://schemas.microsoft.com/office/drawing/2014/main" id="{0B9567AC-D68D-C241-8F99-E3F766A17B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</a:pPr>
            <a:r>
              <a:rPr lang="en-US" altLang="en-US">
                <a:solidFill>
                  <a:schemeClr val="accent2"/>
                </a:solidFill>
              </a:rPr>
              <a:t>Vibrations</a:t>
            </a:r>
            <a:r>
              <a:rPr lang="en-US" altLang="en-US"/>
              <a:t>: Repeat in time</a:t>
            </a:r>
          </a:p>
          <a:p>
            <a:pPr lvl="1" eaLnBrk="1" hangingPunct="1">
              <a:buClr>
                <a:schemeClr val="tx1"/>
              </a:buClr>
            </a:pPr>
            <a:r>
              <a:rPr lang="en-US" altLang="en-US"/>
              <a:t>no net displacement of disturbance</a:t>
            </a:r>
          </a:p>
          <a:p>
            <a:pPr lvl="1" eaLnBrk="1" hangingPunct="1">
              <a:buClr>
                <a:schemeClr val="tx1"/>
              </a:buClr>
            </a:pPr>
            <a:r>
              <a:rPr lang="en-US" altLang="en-US"/>
              <a:t>no net displacement of medium </a:t>
            </a:r>
          </a:p>
          <a:p>
            <a:pPr eaLnBrk="1" hangingPunct="1">
              <a:buClr>
                <a:schemeClr val="tx1"/>
              </a:buClr>
            </a:pPr>
            <a:r>
              <a:rPr lang="en-US" altLang="en-US">
                <a:solidFill>
                  <a:schemeClr val="accent2"/>
                </a:solidFill>
              </a:rPr>
              <a:t>Waves</a:t>
            </a:r>
            <a:r>
              <a:rPr lang="en-US" altLang="en-US"/>
              <a:t>: Repeat in time and space</a:t>
            </a:r>
          </a:p>
          <a:p>
            <a:pPr lvl="1" eaLnBrk="1" hangingPunct="1">
              <a:buClr>
                <a:schemeClr val="tx1"/>
              </a:buClr>
            </a:pPr>
            <a:r>
              <a:rPr lang="en-US" altLang="en-US"/>
              <a:t>wave travels</a:t>
            </a:r>
          </a:p>
          <a:p>
            <a:pPr lvl="1" eaLnBrk="1" hangingPunct="1">
              <a:buClr>
                <a:schemeClr val="tx1"/>
              </a:buClr>
            </a:pPr>
            <a:r>
              <a:rPr lang="en-US" altLang="en-US"/>
              <a:t>no net displacement of medium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74" name="Rectangle 26">
            <a:extLst>
              <a:ext uri="{FF2B5EF4-FFF2-40B4-BE49-F238E27FC236}">
                <a16:creationId xmlns:a16="http://schemas.microsoft.com/office/drawing/2014/main" id="{A732011C-BA7F-364A-A064-9AABAE6EFC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590800"/>
            <a:ext cx="7543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0"/>
              <a:t>Wavelength:  crest-crest distance</a:t>
            </a:r>
          </a:p>
        </p:txBody>
      </p:sp>
      <p:sp>
        <p:nvSpPr>
          <p:cNvPr id="334875" name="Rectangle 27">
            <a:extLst>
              <a:ext uri="{FF2B5EF4-FFF2-40B4-BE49-F238E27FC236}">
                <a16:creationId xmlns:a16="http://schemas.microsoft.com/office/drawing/2014/main" id="{3B4D9852-F3FD-124F-B52A-2FF8F6627E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133600"/>
            <a:ext cx="3657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0"/>
              <a:t>Trough:  low point</a:t>
            </a:r>
          </a:p>
        </p:txBody>
      </p:sp>
      <p:sp>
        <p:nvSpPr>
          <p:cNvPr id="334878" name="Rectangle 30">
            <a:extLst>
              <a:ext uri="{FF2B5EF4-FFF2-40B4-BE49-F238E27FC236}">
                <a16:creationId xmlns:a16="http://schemas.microsoft.com/office/drawing/2014/main" id="{574CCFB3-0FC3-CB44-9E35-AB6EB3A6A5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071813"/>
            <a:ext cx="7543800" cy="50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0"/>
              <a:t>Period:  crest-crest-timing</a:t>
            </a:r>
          </a:p>
        </p:txBody>
      </p:sp>
      <p:sp>
        <p:nvSpPr>
          <p:cNvPr id="27652" name="Rectangle 2">
            <a:extLst>
              <a:ext uri="{FF2B5EF4-FFF2-40B4-BE49-F238E27FC236}">
                <a16:creationId xmlns:a16="http://schemas.microsoft.com/office/drawing/2014/main" id="{AD9B86DB-6621-BD49-BB48-C180AF6FC9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Features of a Wave</a:t>
            </a:r>
          </a:p>
        </p:txBody>
      </p:sp>
      <p:sp>
        <p:nvSpPr>
          <p:cNvPr id="334851" name="Rectangle 3">
            <a:extLst>
              <a:ext uri="{FF2B5EF4-FFF2-40B4-BE49-F238E27FC236}">
                <a16:creationId xmlns:a16="http://schemas.microsoft.com/office/drawing/2014/main" id="{44DE8843-588E-4C4B-9D58-B33B5474EA01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600200"/>
            <a:ext cx="3733800" cy="533400"/>
          </a:xfrm>
        </p:spPr>
        <p:txBody>
          <a:bodyPr/>
          <a:lstStyle/>
          <a:p>
            <a:pPr eaLnBrk="1" hangingPunct="1"/>
            <a:r>
              <a:rPr lang="en-US" altLang="en-US" sz="2800"/>
              <a:t>Crest:  high point </a:t>
            </a:r>
          </a:p>
        </p:txBody>
      </p:sp>
      <p:graphicFrame>
        <p:nvGraphicFramePr>
          <p:cNvPr id="334852" name="Object 4">
            <a:extLst>
              <a:ext uri="{FF2B5EF4-FFF2-40B4-BE49-F238E27FC236}">
                <a16:creationId xmlns:a16="http://schemas.microsoft.com/office/drawing/2014/main" id="{CA89E5F3-68ED-4643-B115-7CFECBF8C383}"/>
              </a:ext>
            </a:extLst>
          </p:cNvPr>
          <p:cNvGraphicFramePr>
            <a:graphicFrameLocks noGrp="1" noChangeAspect="1"/>
          </p:cNvGraphicFramePr>
          <p:nvPr>
            <p:ph sz="half" idx="2"/>
          </p:nvPr>
        </p:nvGraphicFramePr>
        <p:xfrm>
          <a:off x="1066800" y="3779838"/>
          <a:ext cx="6858000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Chart" r:id="rId4" imgW="4787900" imgH="2273300" progId="Excel.Chart.8">
                  <p:embed/>
                </p:oleObj>
              </mc:Choice>
              <mc:Fallback>
                <p:oleObj name="Chart" r:id="rId4" imgW="4787900" imgH="2273300" progId="Excel.Char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779838"/>
                        <a:ext cx="6858000" cy="198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31">
            <a:extLst>
              <a:ext uri="{FF2B5EF4-FFF2-40B4-BE49-F238E27FC236}">
                <a16:creationId xmlns:a16="http://schemas.microsoft.com/office/drawing/2014/main" id="{49BE03EF-2AA7-5B48-810A-71E04800B214}"/>
              </a:ext>
            </a:extLst>
          </p:cNvPr>
          <p:cNvGrpSpPr>
            <a:grpSpLocks/>
          </p:cNvGrpSpPr>
          <p:nvPr/>
        </p:nvGrpSpPr>
        <p:grpSpPr bwMode="auto">
          <a:xfrm>
            <a:off x="2165350" y="2697163"/>
            <a:ext cx="3048000" cy="1135062"/>
            <a:chOff x="1488" y="1699"/>
            <a:chExt cx="1920" cy="715"/>
          </a:xfrm>
        </p:grpSpPr>
        <p:sp>
          <p:nvSpPr>
            <p:cNvPr id="27674" name="Text Box 6">
              <a:extLst>
                <a:ext uri="{FF2B5EF4-FFF2-40B4-BE49-F238E27FC236}">
                  <a16:creationId xmlns:a16="http://schemas.microsoft.com/office/drawing/2014/main" id="{A59AC095-74F1-974F-8A08-74DF4C8B3E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0" y="1699"/>
              <a:ext cx="60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b="0">
                  <a:solidFill>
                    <a:srgbClr val="FC3900"/>
                  </a:solidFill>
                  <a:latin typeface="Times" pitchFamily="2" charset="0"/>
                </a:rPr>
                <a:t>crest</a:t>
              </a:r>
            </a:p>
          </p:txBody>
        </p:sp>
        <p:sp>
          <p:nvSpPr>
            <p:cNvPr id="27675" name="Line 7">
              <a:extLst>
                <a:ext uri="{FF2B5EF4-FFF2-40B4-BE49-F238E27FC236}">
                  <a16:creationId xmlns:a16="http://schemas.microsoft.com/office/drawing/2014/main" id="{C5F07E6D-724A-E045-A298-654466F23D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88" y="2016"/>
              <a:ext cx="672" cy="398"/>
            </a:xfrm>
            <a:prstGeom prst="line">
              <a:avLst/>
            </a:prstGeom>
            <a:noFill/>
            <a:ln w="9525">
              <a:solidFill>
                <a:srgbClr val="FC39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6" name="Line 8">
              <a:extLst>
                <a:ext uri="{FF2B5EF4-FFF2-40B4-BE49-F238E27FC236}">
                  <a16:creationId xmlns:a16="http://schemas.microsoft.com/office/drawing/2014/main" id="{377CB2F3-270E-8D43-BAA2-F557278CAB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2016"/>
              <a:ext cx="672" cy="398"/>
            </a:xfrm>
            <a:prstGeom prst="line">
              <a:avLst/>
            </a:prstGeom>
            <a:noFill/>
            <a:ln w="9525">
              <a:solidFill>
                <a:srgbClr val="FC39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9">
            <a:extLst>
              <a:ext uri="{FF2B5EF4-FFF2-40B4-BE49-F238E27FC236}">
                <a16:creationId xmlns:a16="http://schemas.microsoft.com/office/drawing/2014/main" id="{E028D368-0ACA-DD4D-AFB9-00D75F20BA39}"/>
              </a:ext>
            </a:extLst>
          </p:cNvPr>
          <p:cNvGrpSpPr>
            <a:grpSpLocks/>
          </p:cNvGrpSpPr>
          <p:nvPr/>
        </p:nvGrpSpPr>
        <p:grpSpPr bwMode="auto">
          <a:xfrm>
            <a:off x="3841750" y="5667375"/>
            <a:ext cx="2895600" cy="779463"/>
            <a:chOff x="2544" y="3570"/>
            <a:chExt cx="1824" cy="491"/>
          </a:xfrm>
        </p:grpSpPr>
        <p:sp>
          <p:nvSpPr>
            <p:cNvPr id="27671" name="Text Box 10">
              <a:extLst>
                <a:ext uri="{FF2B5EF4-FFF2-40B4-BE49-F238E27FC236}">
                  <a16:creationId xmlns:a16="http://schemas.microsoft.com/office/drawing/2014/main" id="{ED513830-9201-D647-A64F-1486D45CA8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2" y="3696"/>
              <a:ext cx="7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fontAlgn="ctr">
                <a:spcBef>
                  <a:spcPct val="0"/>
                </a:spcBef>
                <a:buFontTx/>
                <a:buNone/>
              </a:pPr>
              <a:r>
                <a:rPr lang="en-US" altLang="en-US" b="0">
                  <a:solidFill>
                    <a:srgbClr val="FC3900"/>
                  </a:solidFill>
                  <a:latin typeface="Times" pitchFamily="2" charset="0"/>
                </a:rPr>
                <a:t>trough</a:t>
              </a:r>
            </a:p>
          </p:txBody>
        </p:sp>
        <p:sp>
          <p:nvSpPr>
            <p:cNvPr id="27672" name="Line 11">
              <a:extLst>
                <a:ext uri="{FF2B5EF4-FFF2-40B4-BE49-F238E27FC236}">
                  <a16:creationId xmlns:a16="http://schemas.microsoft.com/office/drawing/2014/main" id="{16C106B4-E85C-3B4A-8BB1-FCD52064DE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544" y="3600"/>
              <a:ext cx="528" cy="274"/>
            </a:xfrm>
            <a:prstGeom prst="line">
              <a:avLst/>
            </a:prstGeom>
            <a:noFill/>
            <a:ln w="9525">
              <a:solidFill>
                <a:srgbClr val="FC39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3" name="Line 12">
              <a:extLst>
                <a:ext uri="{FF2B5EF4-FFF2-40B4-BE49-F238E27FC236}">
                  <a16:creationId xmlns:a16="http://schemas.microsoft.com/office/drawing/2014/main" id="{9A94523F-E937-B141-9F75-C7BCC30670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40" y="3570"/>
              <a:ext cx="528" cy="318"/>
            </a:xfrm>
            <a:prstGeom prst="line">
              <a:avLst/>
            </a:prstGeom>
            <a:noFill/>
            <a:ln w="9525">
              <a:solidFill>
                <a:srgbClr val="FC39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35">
            <a:extLst>
              <a:ext uri="{FF2B5EF4-FFF2-40B4-BE49-F238E27FC236}">
                <a16:creationId xmlns:a16="http://schemas.microsoft.com/office/drawing/2014/main" id="{720F45B3-90DE-374F-AE6D-97103E4D46D9}"/>
              </a:ext>
            </a:extLst>
          </p:cNvPr>
          <p:cNvGrpSpPr>
            <a:grpSpLocks/>
          </p:cNvGrpSpPr>
          <p:nvPr/>
        </p:nvGrpSpPr>
        <p:grpSpPr bwMode="auto">
          <a:xfrm>
            <a:off x="2165350" y="3352800"/>
            <a:ext cx="4800600" cy="2809875"/>
            <a:chOff x="1488" y="2112"/>
            <a:chExt cx="3024" cy="1770"/>
          </a:xfrm>
        </p:grpSpPr>
        <p:grpSp>
          <p:nvGrpSpPr>
            <p:cNvPr id="27659" name="Group 34">
              <a:extLst>
                <a:ext uri="{FF2B5EF4-FFF2-40B4-BE49-F238E27FC236}">
                  <a16:creationId xmlns:a16="http://schemas.microsoft.com/office/drawing/2014/main" id="{19ABBA47-C215-3648-B25D-6287C5373E3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88" y="2112"/>
              <a:ext cx="2016" cy="288"/>
              <a:chOff x="1488" y="2112"/>
              <a:chExt cx="2016" cy="288"/>
            </a:xfrm>
          </p:grpSpPr>
          <p:sp>
            <p:nvSpPr>
              <p:cNvPr id="27666" name="Line 14">
                <a:extLst>
                  <a:ext uri="{FF2B5EF4-FFF2-40B4-BE49-F238E27FC236}">
                    <a16:creationId xmlns:a16="http://schemas.microsoft.com/office/drawing/2014/main" id="{7C59CB73-ACDD-3C4C-A377-493907B252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88" y="2112"/>
                <a:ext cx="0" cy="288"/>
              </a:xfrm>
              <a:prstGeom prst="line">
                <a:avLst/>
              </a:prstGeom>
              <a:noFill/>
              <a:ln w="9525">
                <a:solidFill>
                  <a:srgbClr val="FC3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67" name="Line 15">
                <a:extLst>
                  <a:ext uri="{FF2B5EF4-FFF2-40B4-BE49-F238E27FC236}">
                    <a16:creationId xmlns:a16="http://schemas.microsoft.com/office/drawing/2014/main" id="{8B6AAC66-6841-064F-B55B-1B194376C0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04" y="2112"/>
                <a:ext cx="0" cy="288"/>
              </a:xfrm>
              <a:prstGeom prst="line">
                <a:avLst/>
              </a:prstGeom>
              <a:noFill/>
              <a:ln w="9525">
                <a:solidFill>
                  <a:srgbClr val="FC3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68" name="Text Box 16">
                <a:extLst>
                  <a:ext uri="{FF2B5EF4-FFF2-40B4-BE49-F238E27FC236}">
                    <a16:creationId xmlns:a16="http://schemas.microsoft.com/office/drawing/2014/main" id="{672B3924-8864-F640-B5CE-AE218825FA0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52" y="2112"/>
                <a:ext cx="22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2400" b="0">
                    <a:solidFill>
                      <a:srgbClr val="FC3900"/>
                    </a:solidFill>
                    <a:latin typeface="Symbol" pitchFamily="2" charset="2"/>
                  </a:rPr>
                  <a:t>l</a:t>
                </a:r>
              </a:p>
            </p:txBody>
          </p:sp>
          <p:sp>
            <p:nvSpPr>
              <p:cNvPr id="27669" name="Line 17">
                <a:extLst>
                  <a:ext uri="{FF2B5EF4-FFF2-40B4-BE49-F238E27FC236}">
                    <a16:creationId xmlns:a16="http://schemas.microsoft.com/office/drawing/2014/main" id="{40ED5B7F-FEC4-7147-9244-14180FB2F7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44" y="2256"/>
                <a:ext cx="960" cy="0"/>
              </a:xfrm>
              <a:prstGeom prst="line">
                <a:avLst/>
              </a:prstGeom>
              <a:noFill/>
              <a:ln w="9525">
                <a:solidFill>
                  <a:srgbClr val="FC3900"/>
                </a:solidFill>
                <a:round/>
                <a:headEnd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70" name="Line 18">
                <a:extLst>
                  <a:ext uri="{FF2B5EF4-FFF2-40B4-BE49-F238E27FC236}">
                    <a16:creationId xmlns:a16="http://schemas.microsoft.com/office/drawing/2014/main" id="{40D6C090-B896-004D-B45D-7B1C36EF41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488" y="2256"/>
                <a:ext cx="864" cy="0"/>
              </a:xfrm>
              <a:prstGeom prst="line">
                <a:avLst/>
              </a:prstGeom>
              <a:noFill/>
              <a:ln w="9525">
                <a:solidFill>
                  <a:srgbClr val="FC3900"/>
                </a:solidFill>
                <a:round/>
                <a:headEnd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660" name="Group 33">
              <a:extLst>
                <a:ext uri="{FF2B5EF4-FFF2-40B4-BE49-F238E27FC236}">
                  <a16:creationId xmlns:a16="http://schemas.microsoft.com/office/drawing/2014/main" id="{6A5EF9C4-BAC6-B44A-A42D-14864A45B05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96" y="3594"/>
              <a:ext cx="2016" cy="288"/>
              <a:chOff x="2496" y="3594"/>
              <a:chExt cx="2016" cy="288"/>
            </a:xfrm>
          </p:grpSpPr>
          <p:sp>
            <p:nvSpPr>
              <p:cNvPr id="27661" name="Line 20">
                <a:extLst>
                  <a:ext uri="{FF2B5EF4-FFF2-40B4-BE49-F238E27FC236}">
                    <a16:creationId xmlns:a16="http://schemas.microsoft.com/office/drawing/2014/main" id="{51ADD86D-67EC-9D41-866C-BB4598BD61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6" y="3594"/>
                <a:ext cx="0" cy="288"/>
              </a:xfrm>
              <a:prstGeom prst="line">
                <a:avLst/>
              </a:prstGeom>
              <a:noFill/>
              <a:ln w="9525">
                <a:solidFill>
                  <a:srgbClr val="FC3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62" name="Line 21">
                <a:extLst>
                  <a:ext uri="{FF2B5EF4-FFF2-40B4-BE49-F238E27FC236}">
                    <a16:creationId xmlns:a16="http://schemas.microsoft.com/office/drawing/2014/main" id="{4E8FC25E-D85E-EE49-92EE-1E274B79B5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2" y="3594"/>
                <a:ext cx="0" cy="288"/>
              </a:xfrm>
              <a:prstGeom prst="line">
                <a:avLst/>
              </a:prstGeom>
              <a:noFill/>
              <a:ln w="9525">
                <a:solidFill>
                  <a:srgbClr val="FC3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63" name="Text Box 22">
                <a:extLst>
                  <a:ext uri="{FF2B5EF4-FFF2-40B4-BE49-F238E27FC236}">
                    <a16:creationId xmlns:a16="http://schemas.microsoft.com/office/drawing/2014/main" id="{A15A07B4-C174-114A-A052-624E225B657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27" y="3594"/>
                <a:ext cx="22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2400" b="0">
                    <a:solidFill>
                      <a:srgbClr val="FC3900"/>
                    </a:solidFill>
                    <a:latin typeface="Symbol" pitchFamily="2" charset="2"/>
                  </a:rPr>
                  <a:t>l</a:t>
                </a:r>
              </a:p>
            </p:txBody>
          </p:sp>
          <p:sp>
            <p:nvSpPr>
              <p:cNvPr id="27664" name="Line 23">
                <a:extLst>
                  <a:ext uri="{FF2B5EF4-FFF2-40B4-BE49-F238E27FC236}">
                    <a16:creationId xmlns:a16="http://schemas.microsoft.com/office/drawing/2014/main" id="{4DC2EF98-1EFB-7D42-8B6F-BA16DD769E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96" y="3738"/>
                <a:ext cx="816" cy="0"/>
              </a:xfrm>
              <a:prstGeom prst="line">
                <a:avLst/>
              </a:prstGeom>
              <a:noFill/>
              <a:ln w="9525">
                <a:solidFill>
                  <a:srgbClr val="FC3900"/>
                </a:solidFill>
                <a:round/>
                <a:headEnd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65" name="Line 24">
                <a:extLst>
                  <a:ext uri="{FF2B5EF4-FFF2-40B4-BE49-F238E27FC236}">
                    <a16:creationId xmlns:a16="http://schemas.microsoft.com/office/drawing/2014/main" id="{3E15FCB0-E26A-074C-8E0C-9AA40B5A72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6" y="3738"/>
                <a:ext cx="864" cy="0"/>
              </a:xfrm>
              <a:prstGeom prst="line">
                <a:avLst/>
              </a:prstGeom>
              <a:noFill/>
              <a:ln w="9525">
                <a:solidFill>
                  <a:srgbClr val="FC3900"/>
                </a:solidFill>
                <a:round/>
                <a:headEnd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334873" name="Line 25">
            <a:extLst>
              <a:ext uri="{FF2B5EF4-FFF2-40B4-BE49-F238E27FC236}">
                <a16:creationId xmlns:a16="http://schemas.microsoft.com/office/drawing/2014/main" id="{A4BB86E8-C1A4-7549-B907-2BAADC5DDCF6}"/>
              </a:ext>
            </a:extLst>
          </p:cNvPr>
          <p:cNvSpPr>
            <a:spLocks noChangeShapeType="1"/>
          </p:cNvSpPr>
          <p:nvPr/>
        </p:nvSpPr>
        <p:spPr bwMode="auto">
          <a:xfrm>
            <a:off x="7772400" y="3733800"/>
            <a:ext cx="0" cy="205740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34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34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3" presetID="0" presetClass="entr" presetSubtype="2451194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4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0" presetClass="entr" presetSubtype="245130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4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0" presetClass="entr" presetSubtype="2451446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4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4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5" presetID="7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" dur="5000"/>
                                        <p:tgtEl>
                                          <p:spTgt spid="334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0"/>
                                        <p:tgtEl>
                                          <p:spTgt spid="334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34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4874" grpId="0" autoUpdateAnimBg="0"/>
      <p:bldP spid="334875" grpId="0" autoUpdateAnimBg="0"/>
      <p:bldP spid="334878" grpId="0" autoUpdateAnimBg="0"/>
      <p:bldP spid="334851" grpId="0" build="p" autoUpdateAnimBg="0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>
            <a:extLst>
              <a:ext uri="{FF2B5EF4-FFF2-40B4-BE49-F238E27FC236}">
                <a16:creationId xmlns:a16="http://schemas.microsoft.com/office/drawing/2014/main" id="{5BA06C8D-5F7B-8444-8E1A-482D92D923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Features of a Wave</a:t>
            </a:r>
          </a:p>
        </p:txBody>
      </p:sp>
      <p:sp>
        <p:nvSpPr>
          <p:cNvPr id="336899" name="Rectangle 3">
            <a:extLst>
              <a:ext uri="{FF2B5EF4-FFF2-40B4-BE49-F238E27FC236}">
                <a16:creationId xmlns:a16="http://schemas.microsoft.com/office/drawing/2014/main" id="{D13F4F52-BDF9-CF43-BFB3-AA2A0B8375B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371600"/>
            <a:ext cx="7543800" cy="533400"/>
          </a:xfrm>
        </p:spPr>
        <p:txBody>
          <a:bodyPr/>
          <a:lstStyle/>
          <a:p>
            <a:pPr eaLnBrk="1" hangingPunct="1">
              <a:buClr>
                <a:schemeClr val="tx1"/>
              </a:buClr>
            </a:pPr>
            <a:r>
              <a:rPr lang="en-US" altLang="en-US" sz="2400">
                <a:solidFill>
                  <a:schemeClr val="accent2"/>
                </a:solidFill>
              </a:rPr>
              <a:t>Amplitude</a:t>
            </a:r>
            <a:r>
              <a:rPr lang="en-US" altLang="en-US" sz="2400">
                <a:solidFill>
                  <a:srgbClr val="800000"/>
                </a:solidFill>
              </a:rPr>
              <a:t> </a:t>
            </a:r>
            <a:r>
              <a:rPr lang="en-US" altLang="en-US" sz="2400" i="1">
                <a:solidFill>
                  <a:schemeClr val="tx1"/>
                </a:solidFill>
              </a:rPr>
              <a:t>A</a:t>
            </a:r>
            <a:r>
              <a:rPr lang="en-US" altLang="en-US" sz="2400"/>
              <a:t>:  (crest height – trough height) / 2</a:t>
            </a:r>
          </a:p>
        </p:txBody>
      </p:sp>
      <p:graphicFrame>
        <p:nvGraphicFramePr>
          <p:cNvPr id="29699" name="Object 4">
            <a:extLst>
              <a:ext uri="{FF2B5EF4-FFF2-40B4-BE49-F238E27FC236}">
                <a16:creationId xmlns:a16="http://schemas.microsoft.com/office/drawing/2014/main" id="{C0595BA9-853B-9C48-B11C-16D37D76842F}"/>
              </a:ext>
            </a:extLst>
          </p:cNvPr>
          <p:cNvGraphicFramePr>
            <a:graphicFrameLocks noGrp="1" noChangeAspect="1"/>
          </p:cNvGraphicFramePr>
          <p:nvPr>
            <p:ph sz="half" idx="2"/>
          </p:nvPr>
        </p:nvGraphicFramePr>
        <p:xfrm>
          <a:off x="1143000" y="3886200"/>
          <a:ext cx="6858000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Chart" r:id="rId4" imgW="4787900" imgH="2273300" progId="Excel.Chart.8">
                  <p:embed/>
                </p:oleObj>
              </mc:Choice>
              <mc:Fallback>
                <p:oleObj name="Chart" r:id="rId4" imgW="4787900" imgH="2273300" progId="Excel.Char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886200"/>
                        <a:ext cx="6858000" cy="198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0" name="Line 6">
            <a:extLst>
              <a:ext uri="{FF2B5EF4-FFF2-40B4-BE49-F238E27FC236}">
                <a16:creationId xmlns:a16="http://schemas.microsoft.com/office/drawing/2014/main" id="{C3FD52B6-9161-E34C-BAFB-F17D580BEE40}"/>
              </a:ext>
            </a:extLst>
          </p:cNvPr>
          <p:cNvSpPr>
            <a:spLocks noChangeShapeType="1"/>
          </p:cNvSpPr>
          <p:nvPr/>
        </p:nvSpPr>
        <p:spPr bwMode="auto">
          <a:xfrm>
            <a:off x="1206500" y="4876800"/>
            <a:ext cx="69342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18">
            <a:extLst>
              <a:ext uri="{FF2B5EF4-FFF2-40B4-BE49-F238E27FC236}">
                <a16:creationId xmlns:a16="http://schemas.microsoft.com/office/drawing/2014/main" id="{A864BC20-E769-E643-A665-A3A5010E8550}"/>
              </a:ext>
            </a:extLst>
          </p:cNvPr>
          <p:cNvGrpSpPr>
            <a:grpSpLocks/>
          </p:cNvGrpSpPr>
          <p:nvPr/>
        </p:nvGrpSpPr>
        <p:grpSpPr bwMode="auto">
          <a:xfrm>
            <a:off x="2001838" y="4021138"/>
            <a:ext cx="387350" cy="842962"/>
            <a:chOff x="1405" y="2533"/>
            <a:chExt cx="244" cy="531"/>
          </a:xfrm>
        </p:grpSpPr>
        <p:sp>
          <p:nvSpPr>
            <p:cNvPr id="29708" name="Text Box 8">
              <a:extLst>
                <a:ext uri="{FF2B5EF4-FFF2-40B4-BE49-F238E27FC236}">
                  <a16:creationId xmlns:a16="http://schemas.microsoft.com/office/drawing/2014/main" id="{F091E774-42FF-6243-B3C0-71DE1E2827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05" y="2659"/>
              <a:ext cx="2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 b="0" i="1">
                  <a:solidFill>
                    <a:srgbClr val="FC3900"/>
                  </a:solidFill>
                </a:rPr>
                <a:t>A</a:t>
              </a:r>
            </a:p>
          </p:txBody>
        </p:sp>
        <p:sp>
          <p:nvSpPr>
            <p:cNvPr id="29709" name="Line 9">
              <a:extLst>
                <a:ext uri="{FF2B5EF4-FFF2-40B4-BE49-F238E27FC236}">
                  <a16:creationId xmlns:a16="http://schemas.microsoft.com/office/drawing/2014/main" id="{501C7F79-1EC2-8B4D-A52B-B6556C95C4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36" y="2533"/>
              <a:ext cx="0" cy="164"/>
            </a:xfrm>
            <a:prstGeom prst="line">
              <a:avLst/>
            </a:prstGeom>
            <a:noFill/>
            <a:ln w="9525">
              <a:solidFill>
                <a:srgbClr val="FC39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0" name="Line 10">
              <a:extLst>
                <a:ext uri="{FF2B5EF4-FFF2-40B4-BE49-F238E27FC236}">
                  <a16:creationId xmlns:a16="http://schemas.microsoft.com/office/drawing/2014/main" id="{8474A68A-F097-FD45-946D-1D23B86C91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36" y="2928"/>
              <a:ext cx="0" cy="136"/>
            </a:xfrm>
            <a:prstGeom prst="line">
              <a:avLst/>
            </a:prstGeom>
            <a:noFill/>
            <a:ln w="9525">
              <a:solidFill>
                <a:srgbClr val="FC39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2">
            <a:extLst>
              <a:ext uri="{FF2B5EF4-FFF2-40B4-BE49-F238E27FC236}">
                <a16:creationId xmlns:a16="http://schemas.microsoft.com/office/drawing/2014/main" id="{30A9D310-1A05-2342-8391-1340F802B9AF}"/>
              </a:ext>
            </a:extLst>
          </p:cNvPr>
          <p:cNvGrpSpPr>
            <a:grpSpLocks/>
          </p:cNvGrpSpPr>
          <p:nvPr/>
        </p:nvGrpSpPr>
        <p:grpSpPr bwMode="auto">
          <a:xfrm>
            <a:off x="2230438" y="3408363"/>
            <a:ext cx="3706812" cy="477837"/>
            <a:chOff x="1536" y="2195"/>
            <a:chExt cx="2335" cy="301"/>
          </a:xfrm>
        </p:grpSpPr>
        <p:sp>
          <p:nvSpPr>
            <p:cNvPr id="29705" name="Line 13">
              <a:extLst>
                <a:ext uri="{FF2B5EF4-FFF2-40B4-BE49-F238E27FC236}">
                  <a16:creationId xmlns:a16="http://schemas.microsoft.com/office/drawing/2014/main" id="{57CD6605-B0EC-EA44-AC24-ABC09C7B7F4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36" y="2256"/>
              <a:ext cx="0" cy="240"/>
            </a:xfrm>
            <a:prstGeom prst="line">
              <a:avLst/>
            </a:prstGeom>
            <a:noFill/>
            <a:ln w="12700">
              <a:solidFill>
                <a:srgbClr val="FC3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6" name="Line 14">
              <a:extLst>
                <a:ext uri="{FF2B5EF4-FFF2-40B4-BE49-F238E27FC236}">
                  <a16:creationId xmlns:a16="http://schemas.microsoft.com/office/drawing/2014/main" id="{FD0CF453-9101-854D-9412-E60B111034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54" y="2364"/>
              <a:ext cx="2112" cy="0"/>
            </a:xfrm>
            <a:prstGeom prst="line">
              <a:avLst/>
            </a:prstGeom>
            <a:noFill/>
            <a:ln w="12700">
              <a:solidFill>
                <a:srgbClr val="FC39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7" name="Text Box 15">
              <a:extLst>
                <a:ext uri="{FF2B5EF4-FFF2-40B4-BE49-F238E27FC236}">
                  <a16:creationId xmlns:a16="http://schemas.microsoft.com/office/drawing/2014/main" id="{C6357918-7286-BB41-A0AD-5FF7B53DED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8" y="2195"/>
              <a:ext cx="22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 b="0" i="1">
                  <a:solidFill>
                    <a:srgbClr val="FC3900"/>
                  </a:solidFill>
                </a:rPr>
                <a:t>u</a:t>
              </a:r>
            </a:p>
          </p:txBody>
        </p:sp>
      </p:grpSp>
      <p:sp>
        <p:nvSpPr>
          <p:cNvPr id="336912" name="Rectangle 16">
            <a:extLst>
              <a:ext uri="{FF2B5EF4-FFF2-40B4-BE49-F238E27FC236}">
                <a16:creationId xmlns:a16="http://schemas.microsoft.com/office/drawing/2014/main" id="{7993AC85-C685-5B48-B959-C6033BD579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905000"/>
            <a:ext cx="7620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chemeClr val="tx1"/>
              </a:buClr>
            </a:pPr>
            <a:r>
              <a:rPr lang="en-US" altLang="en-US" sz="2400" b="0">
                <a:solidFill>
                  <a:schemeClr val="accent2"/>
                </a:solidFill>
              </a:rPr>
              <a:t>Frequency</a:t>
            </a:r>
            <a:r>
              <a:rPr lang="en-US" altLang="en-US" sz="2400" b="0">
                <a:solidFill>
                  <a:srgbClr val="800000"/>
                </a:solidFill>
              </a:rPr>
              <a:t> </a:t>
            </a:r>
            <a:r>
              <a:rPr lang="en-US" altLang="en-US" sz="2400" b="0" i="1">
                <a:solidFill>
                  <a:schemeClr val="tx1"/>
                </a:solidFill>
              </a:rPr>
              <a:t>f</a:t>
            </a:r>
            <a:r>
              <a:rPr lang="en-US" altLang="en-US" sz="2400" b="0"/>
              <a:t>:  repeats in a given time (= 1/</a:t>
            </a:r>
            <a:r>
              <a:rPr lang="en-US" altLang="en-US" sz="2400" b="0" i="1"/>
              <a:t>T</a:t>
            </a:r>
            <a:r>
              <a:rPr lang="en-US" altLang="en-US" sz="2400" b="0"/>
              <a:t>)</a:t>
            </a:r>
          </a:p>
        </p:txBody>
      </p:sp>
      <p:sp>
        <p:nvSpPr>
          <p:cNvPr id="336913" name="Rectangle 17">
            <a:extLst>
              <a:ext uri="{FF2B5EF4-FFF2-40B4-BE49-F238E27FC236}">
                <a16:creationId xmlns:a16="http://schemas.microsoft.com/office/drawing/2014/main" id="{18184DA1-FBF8-4449-BFA6-26047B0BB8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438400"/>
            <a:ext cx="7620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chemeClr val="tx1"/>
              </a:buClr>
            </a:pPr>
            <a:r>
              <a:rPr lang="en-US" altLang="en-US" sz="2400" b="0">
                <a:solidFill>
                  <a:schemeClr val="accent2"/>
                </a:solidFill>
              </a:rPr>
              <a:t>Velocity</a:t>
            </a:r>
            <a:r>
              <a:rPr lang="en-US" altLang="en-US" sz="2400" b="0">
                <a:solidFill>
                  <a:srgbClr val="800000"/>
                </a:solidFill>
              </a:rPr>
              <a:t> </a:t>
            </a:r>
            <a:r>
              <a:rPr lang="en-US" altLang="en-US" sz="2400" b="0" i="1">
                <a:solidFill>
                  <a:schemeClr val="tx1"/>
                </a:solidFill>
              </a:rPr>
              <a:t>u</a:t>
            </a:r>
            <a:r>
              <a:rPr lang="en-US" altLang="en-US" sz="2400" b="0"/>
              <a:t>:  speed of crest motion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6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0" presetClass="entr" presetSubtype="2452454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6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6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6899" grpId="0" autoUpdateAnimBg="0"/>
      <p:bldP spid="336912" grpId="0" autoUpdateAnimBg="0"/>
      <p:bldP spid="336913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>
            <a:extLst>
              <a:ext uri="{FF2B5EF4-FFF2-40B4-BE49-F238E27FC236}">
                <a16:creationId xmlns:a16="http://schemas.microsoft.com/office/drawing/2014/main" id="{D59322A8-7B32-2444-8E42-A9C005D33E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Relations between Features</a:t>
            </a:r>
          </a:p>
        </p:txBody>
      </p:sp>
      <p:sp>
        <p:nvSpPr>
          <p:cNvPr id="338947" name="Rectangle 3">
            <a:extLst>
              <a:ext uri="{FF2B5EF4-FFF2-40B4-BE49-F238E27FC236}">
                <a16:creationId xmlns:a16="http://schemas.microsoft.com/office/drawing/2014/main" id="{9906BCE2-CBE1-5049-A6C5-0E6B890F13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9144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altLang="en-US"/>
              <a:t>Period </a:t>
            </a:r>
            <a:r>
              <a:rPr lang="en-US" altLang="en-US" i="1">
                <a:solidFill>
                  <a:schemeClr val="accent2"/>
                </a:solidFill>
              </a:rPr>
              <a:t>T</a:t>
            </a:r>
            <a:r>
              <a:rPr lang="en-US" altLang="en-US"/>
              <a:t> = </a:t>
            </a:r>
            <a:r>
              <a:rPr lang="en-US" altLang="en-US">
                <a:solidFill>
                  <a:schemeClr val="accent2"/>
                </a:solidFill>
              </a:rPr>
              <a:t>1 / </a:t>
            </a:r>
            <a:r>
              <a:rPr lang="en-US" altLang="en-US" i="1">
                <a:solidFill>
                  <a:schemeClr val="accent2"/>
                </a:solidFill>
              </a:rPr>
              <a:t>f</a:t>
            </a:r>
            <a:r>
              <a:rPr lang="en-US" altLang="en-US" i="1">
                <a:latin typeface="Symbol" pitchFamily="2" charset="2"/>
              </a:rPr>
              <a:t> </a:t>
            </a:r>
            <a:r>
              <a:rPr lang="en-US" altLang="en-US"/>
              <a:t>;  Frequency </a:t>
            </a:r>
            <a:r>
              <a:rPr lang="en-US" altLang="en-US" i="1">
                <a:solidFill>
                  <a:schemeClr val="accent2"/>
                </a:solidFill>
              </a:rPr>
              <a:t>f</a:t>
            </a:r>
            <a:r>
              <a:rPr lang="en-US" altLang="en-US"/>
              <a:t>  = </a:t>
            </a:r>
            <a:r>
              <a:rPr lang="en-US" altLang="en-US">
                <a:solidFill>
                  <a:schemeClr val="accent2"/>
                </a:solidFill>
              </a:rPr>
              <a:t>1 / </a:t>
            </a:r>
            <a:r>
              <a:rPr lang="en-US" altLang="en-US" i="1">
                <a:solidFill>
                  <a:schemeClr val="accent2"/>
                </a:solidFill>
              </a:rPr>
              <a:t>T</a:t>
            </a:r>
            <a:endParaRPr lang="en-US" altLang="en-US">
              <a:solidFill>
                <a:schemeClr val="accent2"/>
              </a:solidFill>
            </a:endParaRPr>
          </a:p>
        </p:txBody>
      </p:sp>
      <p:sp>
        <p:nvSpPr>
          <p:cNvPr id="338948" name="Rectangle 4">
            <a:extLst>
              <a:ext uri="{FF2B5EF4-FFF2-40B4-BE49-F238E27FC236}">
                <a16:creationId xmlns:a16="http://schemas.microsoft.com/office/drawing/2014/main" id="{2E636E17-93C5-CD4C-B4CE-3182F2E823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438400"/>
            <a:ext cx="3733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 b="0" dirty="0"/>
              <a:t>Velocity  </a:t>
            </a:r>
            <a:r>
              <a:rPr lang="en-US" altLang="en-US" b="0" i="1" dirty="0">
                <a:solidFill>
                  <a:schemeClr val="accent5"/>
                </a:solidFill>
              </a:rPr>
              <a:t>u</a:t>
            </a:r>
            <a:r>
              <a:rPr lang="en-US" altLang="en-US" b="0" dirty="0">
                <a:solidFill>
                  <a:schemeClr val="accent5"/>
                </a:solidFill>
              </a:rPr>
              <a:t> = </a:t>
            </a:r>
            <a:r>
              <a:rPr lang="en-US" altLang="en-US" b="0" i="1" dirty="0">
                <a:solidFill>
                  <a:schemeClr val="accent5"/>
                </a:solidFill>
                <a:latin typeface="Symbol" pitchFamily="2" charset="2"/>
              </a:rPr>
              <a:t>l </a:t>
            </a:r>
            <a:r>
              <a:rPr lang="en-US" altLang="en-US" b="0" dirty="0">
                <a:solidFill>
                  <a:schemeClr val="accent5"/>
                </a:solidFill>
              </a:rPr>
              <a:t>/ </a:t>
            </a:r>
            <a:r>
              <a:rPr lang="en-US" altLang="en-US" b="0" i="1" dirty="0">
                <a:solidFill>
                  <a:schemeClr val="accent5"/>
                </a:solidFill>
              </a:rPr>
              <a:t>T</a:t>
            </a:r>
          </a:p>
        </p:txBody>
      </p:sp>
      <p:sp>
        <p:nvSpPr>
          <p:cNvPr id="338949" name="Rectangle 5">
            <a:extLst>
              <a:ext uri="{FF2B5EF4-FFF2-40B4-BE49-F238E27FC236}">
                <a16:creationId xmlns:a16="http://schemas.microsoft.com/office/drawing/2014/main" id="{EFBA62F6-2532-E94C-9F2C-D5FB0E5C0A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276600"/>
            <a:ext cx="8229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 b="0" dirty="0">
                <a:solidFill>
                  <a:schemeClr val="tx2"/>
                </a:solidFill>
              </a:rPr>
              <a:t>Wavelength</a:t>
            </a:r>
            <a:r>
              <a:rPr lang="en-US" altLang="en-US" b="0" i="1" dirty="0">
                <a:solidFill>
                  <a:srgbClr val="800000"/>
                </a:solidFill>
              </a:rPr>
              <a:t> </a:t>
            </a:r>
            <a:r>
              <a:rPr lang="en-US" altLang="en-US" b="0" i="1" dirty="0">
                <a:solidFill>
                  <a:schemeClr val="accent2"/>
                </a:solidFill>
                <a:latin typeface="Symbol" pitchFamily="2" charset="2"/>
              </a:rPr>
              <a:t>l</a:t>
            </a:r>
            <a:r>
              <a:rPr lang="en-US" altLang="en-US" b="0" i="1" dirty="0">
                <a:solidFill>
                  <a:srgbClr val="800000"/>
                </a:solidFill>
              </a:rPr>
              <a:t> </a:t>
            </a:r>
            <a:r>
              <a:rPr lang="en-US" altLang="en-US" b="0" i="1" dirty="0">
                <a:solidFill>
                  <a:schemeClr val="tx1"/>
                </a:solidFill>
              </a:rPr>
              <a:t>=</a:t>
            </a:r>
            <a:r>
              <a:rPr lang="en-US" altLang="en-US" b="0" i="1" dirty="0">
                <a:solidFill>
                  <a:srgbClr val="800000"/>
                </a:solidFill>
              </a:rPr>
              <a:t> </a:t>
            </a:r>
            <a:r>
              <a:rPr lang="en-US" altLang="en-US" b="0" i="1" dirty="0" err="1">
                <a:solidFill>
                  <a:schemeClr val="accent2"/>
                </a:solidFill>
              </a:rPr>
              <a:t>uT</a:t>
            </a:r>
            <a:r>
              <a:rPr lang="en-US" altLang="en-US" b="0" i="1" dirty="0">
                <a:solidFill>
                  <a:srgbClr val="800000"/>
                </a:solidFill>
              </a:rPr>
              <a:t> </a:t>
            </a:r>
            <a:r>
              <a:rPr lang="en-US" altLang="en-US" b="0" i="1" dirty="0">
                <a:solidFill>
                  <a:schemeClr val="tx1"/>
                </a:solidFill>
              </a:rPr>
              <a:t>=</a:t>
            </a:r>
            <a:r>
              <a:rPr lang="en-US" altLang="en-US" b="0" i="1" dirty="0">
                <a:solidFill>
                  <a:srgbClr val="800000"/>
                </a:solidFill>
              </a:rPr>
              <a:t> </a:t>
            </a:r>
            <a:r>
              <a:rPr lang="en-US" altLang="en-US" b="0" i="1" dirty="0">
                <a:solidFill>
                  <a:schemeClr val="accent2"/>
                </a:solidFill>
              </a:rPr>
              <a:t>u / f</a:t>
            </a:r>
            <a:endParaRPr lang="en-US" altLang="en-US" b="0" dirty="0">
              <a:solidFill>
                <a:schemeClr val="accent2"/>
              </a:solidFill>
            </a:endParaRPr>
          </a:p>
          <a:p>
            <a:pPr eaLnBrk="1" hangingPunct="1">
              <a:lnSpc>
                <a:spcPct val="150000"/>
              </a:lnSpc>
            </a:pPr>
            <a:r>
              <a:rPr lang="en-US" altLang="en-US" b="0" dirty="0">
                <a:latin typeface="Times New Roman" panose="02020603050405020304" pitchFamily="18" charset="0"/>
              </a:rPr>
              <a:t> </a:t>
            </a:r>
            <a:r>
              <a:rPr lang="en-US" altLang="en-US" b="0" dirty="0"/>
              <a:t>Frequency</a:t>
            </a:r>
            <a:r>
              <a:rPr lang="en-US" altLang="en-US" b="0" dirty="0">
                <a:latin typeface="Times New Roman" panose="02020603050405020304" pitchFamily="18" charset="0"/>
              </a:rPr>
              <a:t> </a:t>
            </a:r>
            <a:r>
              <a:rPr lang="en-US" altLang="en-US" b="0" i="1" dirty="0">
                <a:solidFill>
                  <a:schemeClr val="accent2"/>
                </a:solidFill>
              </a:rPr>
              <a:t>f</a:t>
            </a:r>
            <a:r>
              <a:rPr lang="en-US" altLang="en-US" b="0" i="1" dirty="0"/>
              <a:t> = </a:t>
            </a:r>
            <a:r>
              <a:rPr lang="en-US" altLang="en-US" b="0" i="1" dirty="0">
                <a:solidFill>
                  <a:schemeClr val="accent2"/>
                </a:solidFill>
              </a:rPr>
              <a:t>u / </a:t>
            </a:r>
            <a:r>
              <a:rPr lang="en-US" altLang="en-US" b="0" i="1" dirty="0">
                <a:solidFill>
                  <a:schemeClr val="accent2"/>
                </a:solidFill>
                <a:latin typeface="Symbol" pitchFamily="2" charset="2"/>
              </a:rPr>
              <a:t>l</a:t>
            </a:r>
            <a:r>
              <a:rPr lang="en-US" altLang="en-US" b="0" dirty="0"/>
              <a:t>;  Period </a:t>
            </a:r>
            <a:r>
              <a:rPr lang="en-US" altLang="en-US" b="0" i="1" dirty="0">
                <a:solidFill>
                  <a:schemeClr val="accent2"/>
                </a:solidFill>
              </a:rPr>
              <a:t>T</a:t>
            </a:r>
            <a:r>
              <a:rPr lang="en-US" altLang="en-US" b="0" i="1" dirty="0"/>
              <a:t> = </a:t>
            </a:r>
            <a:r>
              <a:rPr lang="en-US" altLang="en-US" b="0" i="1" dirty="0">
                <a:solidFill>
                  <a:schemeClr val="accent2"/>
                </a:solidFill>
                <a:latin typeface="Symbol" pitchFamily="2" charset="2"/>
              </a:rPr>
              <a:t>l </a:t>
            </a:r>
            <a:r>
              <a:rPr lang="en-US" altLang="en-US" b="0" i="1" dirty="0">
                <a:solidFill>
                  <a:schemeClr val="accent2"/>
                </a:solidFill>
              </a:rPr>
              <a:t>/ u</a:t>
            </a:r>
            <a:r>
              <a:rPr lang="en-US" altLang="en-US" b="0" i="1" dirty="0">
                <a:solidFill>
                  <a:srgbClr val="800000"/>
                </a:solidFill>
                <a:latin typeface="Symbol" pitchFamily="2" charset="2"/>
              </a:rPr>
              <a:t> </a:t>
            </a:r>
          </a:p>
        </p:txBody>
      </p:sp>
      <p:sp>
        <p:nvSpPr>
          <p:cNvPr id="338950" name="Rectangle 6">
            <a:extLst>
              <a:ext uri="{FF2B5EF4-FFF2-40B4-BE49-F238E27FC236}">
                <a16:creationId xmlns:a16="http://schemas.microsoft.com/office/drawing/2014/main" id="{F03605E4-45A3-7548-91CA-C25F6F73C8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2438400"/>
            <a:ext cx="1219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buFontTx/>
              <a:buNone/>
            </a:pPr>
            <a:r>
              <a:rPr lang="en-US" altLang="en-US" b="0"/>
              <a:t>= </a:t>
            </a:r>
            <a:r>
              <a:rPr lang="en-US" altLang="en-US" b="0" i="1">
                <a:solidFill>
                  <a:schemeClr val="accent2"/>
                </a:solidFill>
                <a:latin typeface="Symbol" pitchFamily="2" charset="2"/>
              </a:rPr>
              <a:t>l</a:t>
            </a:r>
            <a:r>
              <a:rPr lang="en-US" altLang="en-US" b="0" i="1">
                <a:solidFill>
                  <a:schemeClr val="accent2"/>
                </a:solidFill>
              </a:rPr>
              <a:t>f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9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9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9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9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947" grpId="0" build="p" autoUpdateAnimBg="0"/>
      <p:bldP spid="338948" grpId="0" build="p" autoUpdateAnimBg="0"/>
      <p:bldP spid="338949" grpId="0" build="p" autoUpdateAnimBg="0"/>
      <p:bldP spid="338950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>
            <a:extLst>
              <a:ext uri="{FF2B5EF4-FFF2-40B4-BE49-F238E27FC236}">
                <a16:creationId xmlns:a16="http://schemas.microsoft.com/office/drawing/2014/main" id="{E64FDC05-97F4-8841-9D7B-4718DD5961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chemeClr val="accent2"/>
                </a:solidFill>
              </a:rPr>
              <a:t>Group</a:t>
            </a:r>
            <a:r>
              <a:rPr lang="en-US" altLang="en-US"/>
              <a:t> Question</a:t>
            </a:r>
          </a:p>
        </p:txBody>
      </p:sp>
      <p:sp>
        <p:nvSpPr>
          <p:cNvPr id="32770" name="Rectangle 3">
            <a:extLst>
              <a:ext uri="{FF2B5EF4-FFF2-40B4-BE49-F238E27FC236}">
                <a16:creationId xmlns:a16="http://schemas.microsoft.com/office/drawing/2014/main" id="{D9201722-D097-754D-ABF8-B1610A39E5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1752600"/>
            <a:ext cx="7543800" cy="1447800"/>
          </a:xfrm>
        </p:spPr>
        <p:txBody>
          <a:bodyPr/>
          <a:lstStyle/>
          <a:p>
            <a:pPr marL="52388" indent="0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solidFill>
                  <a:schemeClr val="tx2"/>
                </a:solidFill>
              </a:rPr>
              <a:t>Doubling the </a:t>
            </a:r>
            <a:r>
              <a:rPr lang="en-US" altLang="en-US" dirty="0">
                <a:solidFill>
                  <a:schemeClr val="accent3"/>
                </a:solidFill>
              </a:rPr>
              <a:t>frequency</a:t>
            </a:r>
            <a:r>
              <a:rPr lang="en-US" altLang="en-US" dirty="0">
                <a:solidFill>
                  <a:schemeClr val="tx2"/>
                </a:solidFill>
              </a:rPr>
              <a:t> of a wave while keeping its </a:t>
            </a:r>
            <a:r>
              <a:rPr lang="en-US" altLang="en-US" dirty="0">
                <a:solidFill>
                  <a:schemeClr val="accent4"/>
                </a:solidFill>
              </a:rPr>
              <a:t>speed</a:t>
            </a:r>
            <a:r>
              <a:rPr lang="en-US" altLang="en-US" dirty="0">
                <a:solidFill>
                  <a:schemeClr val="tx2"/>
                </a:solidFill>
              </a:rPr>
              <a:t> constant will cause its </a:t>
            </a:r>
            <a:r>
              <a:rPr lang="en-US" altLang="en-US" dirty="0">
                <a:solidFill>
                  <a:schemeClr val="accent2"/>
                </a:solidFill>
              </a:rPr>
              <a:t>wavelength</a:t>
            </a:r>
            <a:r>
              <a:rPr lang="en-US" altLang="en-US" dirty="0">
                <a:solidFill>
                  <a:schemeClr val="tx2"/>
                </a:solidFill>
              </a:rPr>
              <a:t> to</a:t>
            </a:r>
          </a:p>
        </p:txBody>
      </p:sp>
      <p:sp>
        <p:nvSpPr>
          <p:cNvPr id="32771" name="Rectangle 4">
            <a:extLst>
              <a:ext uri="{FF2B5EF4-FFF2-40B4-BE49-F238E27FC236}">
                <a16:creationId xmlns:a16="http://schemas.microsoft.com/office/drawing/2014/main" id="{71F1C233-C98E-344A-B6D9-519F45B734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308350"/>
            <a:ext cx="4419600" cy="141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9113" indent="-519113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Times" pitchFamily="2" charset="0"/>
              <a:buAutoNum type="alphaUcPeriod"/>
            </a:pPr>
            <a:r>
              <a:rPr lang="en-US" altLang="en-US" sz="2800" b="0">
                <a:solidFill>
                  <a:schemeClr val="tx2"/>
                </a:solidFill>
              </a:rPr>
              <a:t>increase.</a:t>
            </a: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Times" pitchFamily="2" charset="0"/>
              <a:buAutoNum type="alphaUcPeriod"/>
            </a:pPr>
            <a:r>
              <a:rPr lang="en-US" altLang="en-US" sz="2800" b="0">
                <a:solidFill>
                  <a:schemeClr val="tx2"/>
                </a:solidFill>
              </a:rPr>
              <a:t>decrease.</a:t>
            </a:r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Font typeface="Times" pitchFamily="2" charset="0"/>
              <a:buAutoNum type="alphaUcPeriod"/>
            </a:pPr>
            <a:r>
              <a:rPr lang="en-US" altLang="en-US" sz="2800" b="0">
                <a:solidFill>
                  <a:schemeClr val="tx2"/>
                </a:solidFill>
              </a:rPr>
              <a:t>stay the same.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OverYellow">
      <a:dk1>
        <a:srgbClr val="000066"/>
      </a:dk1>
      <a:lt1>
        <a:srgbClr val="990066"/>
      </a:lt1>
      <a:dk2>
        <a:srgbClr val="003366"/>
      </a:dk2>
      <a:lt2>
        <a:srgbClr val="663300"/>
      </a:lt2>
      <a:accent1>
        <a:srgbClr val="660099"/>
      </a:accent1>
      <a:accent2>
        <a:srgbClr val="0000FF"/>
      </a:accent2>
      <a:accent3>
        <a:srgbClr val="FF0000"/>
      </a:accent3>
      <a:accent4>
        <a:srgbClr val="005500"/>
      </a:accent4>
      <a:accent5>
        <a:srgbClr val="339900"/>
      </a:accent5>
      <a:accent6>
        <a:srgbClr val="800000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1409</TotalTime>
  <Words>851</Words>
  <Application>Microsoft Macintosh PowerPoint</Application>
  <PresentationFormat>On-screen Show (4:3)</PresentationFormat>
  <Paragraphs>130</Paragraphs>
  <Slides>18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ＭＳ Ｐゴシック</vt:lpstr>
      <vt:lpstr>Arial</vt:lpstr>
      <vt:lpstr>Symbol</vt:lpstr>
      <vt:lpstr>Times</vt:lpstr>
      <vt:lpstr>Times New Roman</vt:lpstr>
      <vt:lpstr>Default Design</vt:lpstr>
      <vt:lpstr>Chart</vt:lpstr>
      <vt:lpstr>Group Work</vt:lpstr>
      <vt:lpstr>Waves</vt:lpstr>
      <vt:lpstr>Objectives</vt:lpstr>
      <vt:lpstr>What’s the Point?</vt:lpstr>
      <vt:lpstr>Waves and Vibrations</vt:lpstr>
      <vt:lpstr>Features of a Wave</vt:lpstr>
      <vt:lpstr>Features of a Wave</vt:lpstr>
      <vt:lpstr>Relations between Features</vt:lpstr>
      <vt:lpstr>Group Question</vt:lpstr>
      <vt:lpstr>Group Question</vt:lpstr>
      <vt:lpstr>Group Question</vt:lpstr>
      <vt:lpstr>Group Work</vt:lpstr>
      <vt:lpstr>Wave Pulse in a Coil Spring</vt:lpstr>
      <vt:lpstr>Prediction</vt:lpstr>
      <vt:lpstr>Group work</vt:lpstr>
      <vt:lpstr>Types of Waves</vt:lpstr>
      <vt:lpstr>Group work</vt:lpstr>
      <vt:lpstr>Question</vt:lpstr>
    </vt:vector>
  </TitlesOfParts>
  <Company>뿿콰뿿컐뿿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Waves 1</dc:title>
  <dc:subject>waves</dc:subject>
  <dc:creator>Richard Barrans</dc:creator>
  <cp:lastModifiedBy>Richard Barrans</cp:lastModifiedBy>
  <cp:revision>92</cp:revision>
  <cp:lastPrinted>2024-11-06T15:47:14Z</cp:lastPrinted>
  <dcterms:created xsi:type="dcterms:W3CDTF">2005-10-26T06:17:29Z</dcterms:created>
  <dcterms:modified xsi:type="dcterms:W3CDTF">2025-10-31T02:53:15Z</dcterms:modified>
</cp:coreProperties>
</file>