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449" r:id="rId2"/>
    <p:sldId id="579" r:id="rId3"/>
    <p:sldId id="586" r:id="rId4"/>
    <p:sldId id="592" r:id="rId5"/>
    <p:sldId id="587" r:id="rId6"/>
    <p:sldId id="584" r:id="rId7"/>
    <p:sldId id="585" r:id="rId8"/>
    <p:sldId id="582" r:id="rId9"/>
    <p:sldId id="583" r:id="rId10"/>
    <p:sldId id="581" r:id="rId11"/>
    <p:sldId id="588" r:id="rId12"/>
    <p:sldId id="589" r:id="rId13"/>
    <p:sldId id="594" r:id="rId14"/>
    <p:sldId id="593" r:id="rId15"/>
    <p:sldId id="590" r:id="rId16"/>
    <p:sldId id="591" r:id="rId17"/>
  </p:sldIdLst>
  <p:sldSz cx="9144000" cy="6858000" type="screen4x3"/>
  <p:notesSz cx="9236075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9">
          <p15:clr>
            <a:srgbClr val="A4A3A4"/>
          </p15:clr>
        </p15:guide>
        <p15:guide id="2" pos="291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4"/>
    <p:restoredTop sz="90957"/>
  </p:normalViewPr>
  <p:slideViewPr>
    <p:cSldViewPr>
      <p:cViewPr varScale="1">
        <p:scale>
          <a:sx n="75" d="100"/>
          <a:sy n="75" d="100"/>
        </p:scale>
        <p:origin x="144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1176" y="108"/>
      </p:cViewPr>
      <p:guideLst>
        <p:guide orient="horz" pos="2209"/>
        <p:guide pos="291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>
            <a:extLst>
              <a:ext uri="{FF2B5EF4-FFF2-40B4-BE49-F238E27FC236}">
                <a16:creationId xmlns:a16="http://schemas.microsoft.com/office/drawing/2014/main" id="{BC8B10CD-7830-0951-9C98-0E39F757D80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415925"/>
            <a:ext cx="400050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75" tIns="45888" rIns="91775" bIns="45888" numCol="1" anchor="t" anchorCtr="0" compatLnSpc="1">
            <a:prstTxWarp prst="textNoShape">
              <a:avLst/>
            </a:prstTxWarp>
          </a:bodyPr>
          <a:lstStyle>
            <a:lvl1pPr defTabSz="917241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 dirty="0"/>
              <a:t>P1110 L20 Rotation</a:t>
            </a:r>
          </a:p>
        </p:txBody>
      </p:sp>
      <p:sp>
        <p:nvSpPr>
          <p:cNvPr id="210947" name="Rectangle 3">
            <a:extLst>
              <a:ext uri="{FF2B5EF4-FFF2-40B4-BE49-F238E27FC236}">
                <a16:creationId xmlns:a16="http://schemas.microsoft.com/office/drawing/2014/main" id="{E033E8BD-7DED-07CE-9416-05F47895D31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32400" y="0"/>
            <a:ext cx="4002088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75" tIns="45888" rIns="91775" bIns="45888" numCol="1" anchor="t" anchorCtr="0" compatLnSpc="1">
            <a:prstTxWarp prst="textNoShape">
              <a:avLst/>
            </a:prstTxWarp>
          </a:bodyPr>
          <a:lstStyle>
            <a:lvl1pPr algn="r" defTabSz="917241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10948" name="Rectangle 4">
            <a:extLst>
              <a:ext uri="{FF2B5EF4-FFF2-40B4-BE49-F238E27FC236}">
                <a16:creationId xmlns:a16="http://schemas.microsoft.com/office/drawing/2014/main" id="{E4F16349-4EEA-7900-9BFE-3713B135D25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7975"/>
            <a:ext cx="400050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75" tIns="45888" rIns="91775" bIns="45888" numCol="1" anchor="b" anchorCtr="0" compatLnSpc="1">
            <a:prstTxWarp prst="textNoShape">
              <a:avLst/>
            </a:prstTxWarp>
          </a:bodyPr>
          <a:lstStyle>
            <a:lvl1pPr defTabSz="917241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10949" name="Rectangle 5">
            <a:extLst>
              <a:ext uri="{FF2B5EF4-FFF2-40B4-BE49-F238E27FC236}">
                <a16:creationId xmlns:a16="http://schemas.microsoft.com/office/drawing/2014/main" id="{C98DFCAB-1BA1-A4E0-1387-360B6CFBE2C6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32400" y="6318250"/>
            <a:ext cx="4002088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75" tIns="45888" rIns="91775" bIns="45888" numCol="1" anchor="b" anchorCtr="0" compatLnSpc="1">
            <a:prstTxWarp prst="textNoShape">
              <a:avLst/>
            </a:prstTxWarp>
          </a:bodyPr>
          <a:lstStyle>
            <a:lvl1pPr algn="r" defTabSz="917081" eaLnBrk="1" hangingPunct="1">
              <a:defRPr sz="1200" b="0"/>
            </a:lvl1pPr>
          </a:lstStyle>
          <a:p>
            <a:pPr>
              <a:defRPr/>
            </a:pPr>
            <a:fld id="{D57097C8-7E5A-479E-8A38-3C6D13EE27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>
            <a:extLst>
              <a:ext uri="{FF2B5EF4-FFF2-40B4-BE49-F238E27FC236}">
                <a16:creationId xmlns:a16="http://schemas.microsoft.com/office/drawing/2014/main" id="{DFFE6A36-CF35-E456-75D5-20D818E6618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0050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75" tIns="45888" rIns="91775" bIns="45888" numCol="1" anchor="t" anchorCtr="0" compatLnSpc="1">
            <a:prstTxWarp prst="textNoShape">
              <a:avLst/>
            </a:prstTxWarp>
          </a:bodyPr>
          <a:lstStyle>
            <a:lvl1pPr defTabSz="917241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/>
              <a:t>P1110 L19 Rotation</a:t>
            </a:r>
          </a:p>
        </p:txBody>
      </p:sp>
      <p:sp>
        <p:nvSpPr>
          <p:cNvPr id="116739" name="Rectangle 3">
            <a:extLst>
              <a:ext uri="{FF2B5EF4-FFF2-40B4-BE49-F238E27FC236}">
                <a16:creationId xmlns:a16="http://schemas.microsoft.com/office/drawing/2014/main" id="{2094E221-0652-B0EC-271E-575E17CAB6F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235575" y="0"/>
            <a:ext cx="400050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75" tIns="45888" rIns="91775" bIns="45888" numCol="1" anchor="t" anchorCtr="0" compatLnSpc="1">
            <a:prstTxWarp prst="textNoShape">
              <a:avLst/>
            </a:prstTxWarp>
          </a:bodyPr>
          <a:lstStyle>
            <a:lvl1pPr algn="r" defTabSz="917241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BA03B987-A167-9DF0-C756-DE71C058963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65438" y="525463"/>
            <a:ext cx="3505200" cy="2628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6741" name="Rectangle 5">
            <a:extLst>
              <a:ext uri="{FF2B5EF4-FFF2-40B4-BE49-F238E27FC236}">
                <a16:creationId xmlns:a16="http://schemas.microsoft.com/office/drawing/2014/main" id="{CBDD4B1F-74DA-F89A-2202-A9BC815812C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1900" y="3328988"/>
            <a:ext cx="6772275" cy="315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75" tIns="45888" rIns="91775" bIns="458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6742" name="Rectangle 6">
            <a:extLst>
              <a:ext uri="{FF2B5EF4-FFF2-40B4-BE49-F238E27FC236}">
                <a16:creationId xmlns:a16="http://schemas.microsoft.com/office/drawing/2014/main" id="{0736E9F7-22C8-D915-FDAF-0FFF6F7E647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59563"/>
            <a:ext cx="4000500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75" tIns="45888" rIns="91775" bIns="45888" numCol="1" anchor="b" anchorCtr="0" compatLnSpc="1">
            <a:prstTxWarp prst="textNoShape">
              <a:avLst/>
            </a:prstTxWarp>
          </a:bodyPr>
          <a:lstStyle>
            <a:lvl1pPr defTabSz="917241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6743" name="Rectangle 7">
            <a:extLst>
              <a:ext uri="{FF2B5EF4-FFF2-40B4-BE49-F238E27FC236}">
                <a16:creationId xmlns:a16="http://schemas.microsoft.com/office/drawing/2014/main" id="{66ABA0E9-3FB2-B9B1-06D1-90AC318E831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35575" y="6659563"/>
            <a:ext cx="4000500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75" tIns="45888" rIns="91775" bIns="45888" numCol="1" anchor="b" anchorCtr="0" compatLnSpc="1">
            <a:prstTxWarp prst="textNoShape">
              <a:avLst/>
            </a:prstTxWarp>
          </a:bodyPr>
          <a:lstStyle>
            <a:lvl1pPr algn="r" defTabSz="917081" eaLnBrk="1" hangingPunct="1">
              <a:defRPr sz="1200" b="0"/>
            </a:lvl1pPr>
          </a:lstStyle>
          <a:p>
            <a:pPr>
              <a:defRPr/>
            </a:pPr>
            <a:fld id="{C6BEE858-0A02-439D-A6B0-3310E3CEED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15CCD04B-6A8E-A4E2-BDE5-1DF8AF010EA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EED65552-8C20-9B19-0FD4-5EF4400E9C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0B67DBF4-6036-BBC3-67C8-5776B82349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6650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2263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7875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50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22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94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66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9DC689A-2726-4A41-A740-709982FB87C1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5125" name="Header Placeholder 1">
            <a:extLst>
              <a:ext uri="{FF2B5EF4-FFF2-40B4-BE49-F238E27FC236}">
                <a16:creationId xmlns:a16="http://schemas.microsoft.com/office/drawing/2014/main" id="{00B20E55-0D2C-E22C-7FAD-FEBE99ACDD5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5063" indent="-227013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0675" indent="-227013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4700" indent="-227013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19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91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63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35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P1110 L19 Rotation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>
            <a:extLst>
              <a:ext uri="{FF2B5EF4-FFF2-40B4-BE49-F238E27FC236}">
                <a16:creationId xmlns:a16="http://schemas.microsoft.com/office/drawing/2014/main" id="{60E180FD-12D5-E9C2-27BF-60F64A5CB5C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>
            <a:extLst>
              <a:ext uri="{FF2B5EF4-FFF2-40B4-BE49-F238E27FC236}">
                <a16:creationId xmlns:a16="http://schemas.microsoft.com/office/drawing/2014/main" id="{2312760E-D6A5-EB2B-2A28-C88208ABAD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1748" name="Slide Number Placeholder 3">
            <a:extLst>
              <a:ext uri="{FF2B5EF4-FFF2-40B4-BE49-F238E27FC236}">
                <a16:creationId xmlns:a16="http://schemas.microsoft.com/office/drawing/2014/main" id="{F2C34A53-2530-5549-108A-BC99DB745A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6650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2263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7875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50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22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94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66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7CB281E-C06E-4C53-82F5-18EBE9B38FC9}" type="slidenum">
              <a:rPr lang="en-US" altLang="en-US" smtClean="0"/>
              <a:pPr>
                <a:spcBef>
                  <a:spcPct val="0"/>
                </a:spcBef>
              </a:pPr>
              <a:t>10</a:t>
            </a:fld>
            <a:endParaRPr lang="en-US" altLang="en-US"/>
          </a:p>
        </p:txBody>
      </p:sp>
      <p:sp>
        <p:nvSpPr>
          <p:cNvPr id="31749" name="Header Placeholder 1">
            <a:extLst>
              <a:ext uri="{FF2B5EF4-FFF2-40B4-BE49-F238E27FC236}">
                <a16:creationId xmlns:a16="http://schemas.microsoft.com/office/drawing/2014/main" id="{97E52E3F-3F43-BEE3-70AA-A6F213F904A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5063" indent="-227013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0675" indent="-227013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4700" indent="-227013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19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91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63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35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P1110 L19 Rotation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>
            <a:extLst>
              <a:ext uri="{FF2B5EF4-FFF2-40B4-BE49-F238E27FC236}">
                <a16:creationId xmlns:a16="http://schemas.microsoft.com/office/drawing/2014/main" id="{4A686AD9-9210-6E92-27DD-07074856C0A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>
            <a:extLst>
              <a:ext uri="{FF2B5EF4-FFF2-40B4-BE49-F238E27FC236}">
                <a16:creationId xmlns:a16="http://schemas.microsoft.com/office/drawing/2014/main" id="{E78B5F9D-8D15-F103-F855-AE14F8EACB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3796" name="Slide Number Placeholder 3">
            <a:extLst>
              <a:ext uri="{FF2B5EF4-FFF2-40B4-BE49-F238E27FC236}">
                <a16:creationId xmlns:a16="http://schemas.microsoft.com/office/drawing/2014/main" id="{8EF146F3-2E10-ADAA-D0AD-FD92BF24885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6650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2263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7875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50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22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94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66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A697A96-53D5-45DD-A2BA-AC5129D62BBB}" type="slidenum">
              <a:rPr lang="en-US" altLang="en-US" smtClean="0"/>
              <a:pPr>
                <a:spcBef>
                  <a:spcPct val="0"/>
                </a:spcBef>
              </a:pPr>
              <a:t>11</a:t>
            </a:fld>
            <a:endParaRPr lang="en-US" altLang="en-US"/>
          </a:p>
        </p:txBody>
      </p:sp>
      <p:sp>
        <p:nvSpPr>
          <p:cNvPr id="33797" name="Header Placeholder 1">
            <a:extLst>
              <a:ext uri="{FF2B5EF4-FFF2-40B4-BE49-F238E27FC236}">
                <a16:creationId xmlns:a16="http://schemas.microsoft.com/office/drawing/2014/main" id="{EBD3A5AA-C722-7ABD-391E-6D97ABE6CE5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5063" indent="-227013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0675" indent="-227013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4700" indent="-227013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19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91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63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35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P1110 L19 Rotation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>
            <a:extLst>
              <a:ext uri="{FF2B5EF4-FFF2-40B4-BE49-F238E27FC236}">
                <a16:creationId xmlns:a16="http://schemas.microsoft.com/office/drawing/2014/main" id="{65CFD3DB-C484-E86C-022E-7F86DF4B84F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>
            <a:extLst>
              <a:ext uri="{FF2B5EF4-FFF2-40B4-BE49-F238E27FC236}">
                <a16:creationId xmlns:a16="http://schemas.microsoft.com/office/drawing/2014/main" id="{E1D2976C-04B1-EC98-D1AE-6CAC2F4A8D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5844" name="Slide Number Placeholder 3">
            <a:extLst>
              <a:ext uri="{FF2B5EF4-FFF2-40B4-BE49-F238E27FC236}">
                <a16:creationId xmlns:a16="http://schemas.microsoft.com/office/drawing/2014/main" id="{466A0C18-AD61-0D93-04AD-7F8628713D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6650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2263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7875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50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22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94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66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C167CEA-8D05-4BD5-8025-1B90AEE5BED3}" type="slidenum">
              <a:rPr lang="en-US" altLang="en-US" smtClean="0"/>
              <a:pPr>
                <a:spcBef>
                  <a:spcPct val="0"/>
                </a:spcBef>
              </a:pPr>
              <a:t>12</a:t>
            </a:fld>
            <a:endParaRPr lang="en-US" altLang="en-US"/>
          </a:p>
        </p:txBody>
      </p:sp>
      <p:sp>
        <p:nvSpPr>
          <p:cNvPr id="35845" name="Header Placeholder 1">
            <a:extLst>
              <a:ext uri="{FF2B5EF4-FFF2-40B4-BE49-F238E27FC236}">
                <a16:creationId xmlns:a16="http://schemas.microsoft.com/office/drawing/2014/main" id="{6C9C08EA-A682-797C-E922-DED538EF6AC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5063" indent="-227013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0675" indent="-227013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4700" indent="-227013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19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91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63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35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P1110 L19 Rotation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D25608-ABEC-EB5B-F149-807AB6B188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>
            <a:extLst>
              <a:ext uri="{FF2B5EF4-FFF2-40B4-BE49-F238E27FC236}">
                <a16:creationId xmlns:a16="http://schemas.microsoft.com/office/drawing/2014/main" id="{1583FA71-08CB-2CD0-D07C-3408B23E442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>
            <a:extLst>
              <a:ext uri="{FF2B5EF4-FFF2-40B4-BE49-F238E27FC236}">
                <a16:creationId xmlns:a16="http://schemas.microsoft.com/office/drawing/2014/main" id="{A39C7B94-C12D-9319-7D3D-34BA1529A6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5844" name="Slide Number Placeholder 3">
            <a:extLst>
              <a:ext uri="{FF2B5EF4-FFF2-40B4-BE49-F238E27FC236}">
                <a16:creationId xmlns:a16="http://schemas.microsoft.com/office/drawing/2014/main" id="{FF1852DD-331B-497D-A42B-5C9C8CC781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6650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2263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7875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50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22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94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66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C167CEA-8D05-4BD5-8025-1B90AEE5BED3}" type="slidenum">
              <a:rPr lang="en-US" altLang="en-US" smtClean="0"/>
              <a:pPr>
                <a:spcBef>
                  <a:spcPct val="0"/>
                </a:spcBef>
              </a:pPr>
              <a:t>13</a:t>
            </a:fld>
            <a:endParaRPr lang="en-US" altLang="en-US"/>
          </a:p>
        </p:txBody>
      </p:sp>
      <p:sp>
        <p:nvSpPr>
          <p:cNvPr id="35845" name="Header Placeholder 1">
            <a:extLst>
              <a:ext uri="{FF2B5EF4-FFF2-40B4-BE49-F238E27FC236}">
                <a16:creationId xmlns:a16="http://schemas.microsoft.com/office/drawing/2014/main" id="{DEE29E78-C754-BF2C-4F6B-577A563398F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5063" indent="-227013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0675" indent="-227013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4700" indent="-227013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19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91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63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35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P1110 L19 Rotation</a:t>
            </a:r>
          </a:p>
        </p:txBody>
      </p:sp>
    </p:spTree>
    <p:extLst>
      <p:ext uri="{BB962C8B-B14F-4D97-AF65-F5344CB8AC3E}">
        <p14:creationId xmlns:p14="http://schemas.microsoft.com/office/powerpoint/2010/main" val="37771895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455309-75F6-CB65-04E9-9C49D7BDEA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>
            <a:extLst>
              <a:ext uri="{FF2B5EF4-FFF2-40B4-BE49-F238E27FC236}">
                <a16:creationId xmlns:a16="http://schemas.microsoft.com/office/drawing/2014/main" id="{4DDFBDE0-0062-44DF-C0D7-94EF181C38B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>
            <a:extLst>
              <a:ext uri="{FF2B5EF4-FFF2-40B4-BE49-F238E27FC236}">
                <a16:creationId xmlns:a16="http://schemas.microsoft.com/office/drawing/2014/main" id="{3D00E5E1-7BCE-2098-67AF-7E19F2ABD2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5844" name="Slide Number Placeholder 3">
            <a:extLst>
              <a:ext uri="{FF2B5EF4-FFF2-40B4-BE49-F238E27FC236}">
                <a16:creationId xmlns:a16="http://schemas.microsoft.com/office/drawing/2014/main" id="{AE3CFF7A-7F2E-655A-3EEA-1F3E932193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6650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2263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7875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50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22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94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66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C167CEA-8D05-4BD5-8025-1B90AEE5BED3}" type="slidenum">
              <a:rPr lang="en-US" altLang="en-US" smtClean="0"/>
              <a:pPr>
                <a:spcBef>
                  <a:spcPct val="0"/>
                </a:spcBef>
              </a:pPr>
              <a:t>14</a:t>
            </a:fld>
            <a:endParaRPr lang="en-US" altLang="en-US"/>
          </a:p>
        </p:txBody>
      </p:sp>
      <p:sp>
        <p:nvSpPr>
          <p:cNvPr id="35845" name="Header Placeholder 1">
            <a:extLst>
              <a:ext uri="{FF2B5EF4-FFF2-40B4-BE49-F238E27FC236}">
                <a16:creationId xmlns:a16="http://schemas.microsoft.com/office/drawing/2014/main" id="{58E6E4F0-8C83-4688-E316-CD8C1628905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5063" indent="-227013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0675" indent="-227013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4700" indent="-227013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19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91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63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35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P1110 L19 Rotation</a:t>
            </a:r>
          </a:p>
        </p:txBody>
      </p:sp>
    </p:spTree>
    <p:extLst>
      <p:ext uri="{BB962C8B-B14F-4D97-AF65-F5344CB8AC3E}">
        <p14:creationId xmlns:p14="http://schemas.microsoft.com/office/powerpoint/2010/main" val="34428382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>
            <a:extLst>
              <a:ext uri="{FF2B5EF4-FFF2-40B4-BE49-F238E27FC236}">
                <a16:creationId xmlns:a16="http://schemas.microsoft.com/office/drawing/2014/main" id="{A0105A6F-F46F-8CC9-8E31-F707F1564F3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>
            <a:extLst>
              <a:ext uri="{FF2B5EF4-FFF2-40B4-BE49-F238E27FC236}">
                <a16:creationId xmlns:a16="http://schemas.microsoft.com/office/drawing/2014/main" id="{E65466E0-00D9-6B66-912C-8E98DCE3E7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7892" name="Slide Number Placeholder 3">
            <a:extLst>
              <a:ext uri="{FF2B5EF4-FFF2-40B4-BE49-F238E27FC236}">
                <a16:creationId xmlns:a16="http://schemas.microsoft.com/office/drawing/2014/main" id="{7C978976-CDED-54E1-E33A-29A4151CE1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6650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2263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7875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50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22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94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66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8D56DAB-1A29-4659-9DDE-D89E41DA7F64}" type="slidenum">
              <a:rPr lang="en-US" altLang="en-US" smtClean="0"/>
              <a:pPr>
                <a:spcBef>
                  <a:spcPct val="0"/>
                </a:spcBef>
              </a:pPr>
              <a:t>15</a:t>
            </a:fld>
            <a:endParaRPr lang="en-US" altLang="en-US"/>
          </a:p>
        </p:txBody>
      </p:sp>
      <p:sp>
        <p:nvSpPr>
          <p:cNvPr id="37893" name="Header Placeholder 1">
            <a:extLst>
              <a:ext uri="{FF2B5EF4-FFF2-40B4-BE49-F238E27FC236}">
                <a16:creationId xmlns:a16="http://schemas.microsoft.com/office/drawing/2014/main" id="{8A045735-E761-1E2E-9105-057F3BAD8BA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5063" indent="-227013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0675" indent="-227013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4700" indent="-227013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19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91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63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35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P1110 L19 Rotation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>
            <a:extLst>
              <a:ext uri="{FF2B5EF4-FFF2-40B4-BE49-F238E27FC236}">
                <a16:creationId xmlns:a16="http://schemas.microsoft.com/office/drawing/2014/main" id="{C465B8BC-3A8C-7B94-8C6A-565655A54E3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>
            <a:extLst>
              <a:ext uri="{FF2B5EF4-FFF2-40B4-BE49-F238E27FC236}">
                <a16:creationId xmlns:a16="http://schemas.microsoft.com/office/drawing/2014/main" id="{F4B6E250-C25C-5667-C659-19B0930535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9940" name="Slide Number Placeholder 3">
            <a:extLst>
              <a:ext uri="{FF2B5EF4-FFF2-40B4-BE49-F238E27FC236}">
                <a16:creationId xmlns:a16="http://schemas.microsoft.com/office/drawing/2014/main" id="{49A74223-29EE-33B3-1EE2-A251B65563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6650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2263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7875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50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22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94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66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B091B9A-68E0-48EE-B6C0-E4CFEAA9665E}" type="slidenum">
              <a:rPr lang="en-US" altLang="en-US" smtClean="0"/>
              <a:pPr>
                <a:spcBef>
                  <a:spcPct val="0"/>
                </a:spcBef>
              </a:pPr>
              <a:t>16</a:t>
            </a:fld>
            <a:endParaRPr lang="en-US" altLang="en-US"/>
          </a:p>
        </p:txBody>
      </p:sp>
      <p:sp>
        <p:nvSpPr>
          <p:cNvPr id="39941" name="Header Placeholder 1">
            <a:extLst>
              <a:ext uri="{FF2B5EF4-FFF2-40B4-BE49-F238E27FC236}">
                <a16:creationId xmlns:a16="http://schemas.microsoft.com/office/drawing/2014/main" id="{26FD7341-C68A-0FBB-6AE7-4EC28AA9F8A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5063" indent="-227013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0675" indent="-227013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4700" indent="-227013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19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91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63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35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P1110 L19 Rotation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>
            <a:extLst>
              <a:ext uri="{FF2B5EF4-FFF2-40B4-BE49-F238E27FC236}">
                <a16:creationId xmlns:a16="http://schemas.microsoft.com/office/drawing/2014/main" id="{3821B7A5-76DE-DE30-B5AA-16BF30EB542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>
            <a:extLst>
              <a:ext uri="{FF2B5EF4-FFF2-40B4-BE49-F238E27FC236}">
                <a16:creationId xmlns:a16="http://schemas.microsoft.com/office/drawing/2014/main" id="{D6521C9E-5E85-915E-22D7-13E0A2EC68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7412" name="Slide Number Placeholder 3">
            <a:extLst>
              <a:ext uri="{FF2B5EF4-FFF2-40B4-BE49-F238E27FC236}">
                <a16:creationId xmlns:a16="http://schemas.microsoft.com/office/drawing/2014/main" id="{EDD05069-48E5-8C95-52B6-B2F84EBB16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6650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2263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7875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50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22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94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66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97A955A-D1BE-417E-BBA8-C3FF8CA05083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17413" name="Header Placeholder 1">
            <a:extLst>
              <a:ext uri="{FF2B5EF4-FFF2-40B4-BE49-F238E27FC236}">
                <a16:creationId xmlns:a16="http://schemas.microsoft.com/office/drawing/2014/main" id="{18FBEC5F-638A-0816-804E-6951341478B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5063" indent="-227013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0675" indent="-227013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4700" indent="-227013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19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91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63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35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P1110 L19 Rotation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id="{12A2A8A8-4353-9FDB-7F16-4ECA8A3B70F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id="{32B3BA07-11A7-2E8A-5BC1-7B9B6CE333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5F0F8E3F-4EA7-FA17-7F6C-A25EC95CFE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6650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2263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7875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50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22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94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66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8EBBFB3-66F6-4CCE-A1DA-1A256A2C8185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19461" name="Header Placeholder 1">
            <a:extLst>
              <a:ext uri="{FF2B5EF4-FFF2-40B4-BE49-F238E27FC236}">
                <a16:creationId xmlns:a16="http://schemas.microsoft.com/office/drawing/2014/main" id="{24F838BD-1D00-0F08-7AD0-8C29148634B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5063" indent="-227013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0675" indent="-227013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4700" indent="-227013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19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91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63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35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P1110 L19 Rotation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55FEB9-B61D-4B70-AB41-7971080541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id="{018E7DB0-D02A-7C4B-EA80-AD0B7ABEE43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>
            <a:extLst>
              <a:ext uri="{FF2B5EF4-FFF2-40B4-BE49-F238E27FC236}">
                <a16:creationId xmlns:a16="http://schemas.microsoft.com/office/drawing/2014/main" id="{B70BAD8E-88B5-6712-BA89-0ED75773D7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7E4E874A-2523-3CD2-0F17-F756666BD7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6650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2263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7875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50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22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94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66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8D1F709-9103-4132-B961-1C59AC50ABFB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21509" name="Header Placeholder 1">
            <a:extLst>
              <a:ext uri="{FF2B5EF4-FFF2-40B4-BE49-F238E27FC236}">
                <a16:creationId xmlns:a16="http://schemas.microsoft.com/office/drawing/2014/main" id="{DA700E20-0F22-F3EE-C5DD-4900C74A21F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5063" indent="-227013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0675" indent="-227013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4700" indent="-227013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19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91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63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35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P1110 L19 Rotation</a:t>
            </a:r>
          </a:p>
        </p:txBody>
      </p:sp>
    </p:spTree>
    <p:extLst>
      <p:ext uri="{BB962C8B-B14F-4D97-AF65-F5344CB8AC3E}">
        <p14:creationId xmlns:p14="http://schemas.microsoft.com/office/powerpoint/2010/main" val="35527117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id="{70D6F054-B9EE-E810-EB10-51530A16128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>
            <a:extLst>
              <a:ext uri="{FF2B5EF4-FFF2-40B4-BE49-F238E27FC236}">
                <a16:creationId xmlns:a16="http://schemas.microsoft.com/office/drawing/2014/main" id="{CAEBD038-09CB-2DCB-8124-0704F2618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EF08E401-B098-E6B0-9627-14BE639D9E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6650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2263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7875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50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22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94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66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8D1F709-9103-4132-B961-1C59AC50ABFB}" type="slidenum">
              <a:rPr lang="en-US" altLang="en-US" smtClean="0"/>
              <a:pPr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21509" name="Header Placeholder 1">
            <a:extLst>
              <a:ext uri="{FF2B5EF4-FFF2-40B4-BE49-F238E27FC236}">
                <a16:creationId xmlns:a16="http://schemas.microsoft.com/office/drawing/2014/main" id="{26F44BDC-C85C-3A04-4E10-CF99F144E55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5063" indent="-227013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0675" indent="-227013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4700" indent="-227013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19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91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63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35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P1110 L19 Rotation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>
            <a:extLst>
              <a:ext uri="{FF2B5EF4-FFF2-40B4-BE49-F238E27FC236}">
                <a16:creationId xmlns:a16="http://schemas.microsoft.com/office/drawing/2014/main" id="{EBDC06ED-CC35-5222-A487-550FA498298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>
            <a:extLst>
              <a:ext uri="{FF2B5EF4-FFF2-40B4-BE49-F238E27FC236}">
                <a16:creationId xmlns:a16="http://schemas.microsoft.com/office/drawing/2014/main" id="{23133794-06FE-6249-A2FC-2D0AC1B0BD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7652" name="Slide Number Placeholder 3">
            <a:extLst>
              <a:ext uri="{FF2B5EF4-FFF2-40B4-BE49-F238E27FC236}">
                <a16:creationId xmlns:a16="http://schemas.microsoft.com/office/drawing/2014/main" id="{82F97D78-C7AB-FB77-1FFF-8159AD226A4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6650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2263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7875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50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22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94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66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20ECC13-3747-4A46-AB3A-ADD0F41C9676}" type="slidenum">
              <a:rPr lang="en-US" altLang="en-US" smtClean="0"/>
              <a:pPr>
                <a:spcBef>
                  <a:spcPct val="0"/>
                </a:spcBef>
              </a:pPr>
              <a:t>6</a:t>
            </a:fld>
            <a:endParaRPr lang="en-US" altLang="en-US"/>
          </a:p>
        </p:txBody>
      </p:sp>
      <p:sp>
        <p:nvSpPr>
          <p:cNvPr id="27653" name="Header Placeholder 1">
            <a:extLst>
              <a:ext uri="{FF2B5EF4-FFF2-40B4-BE49-F238E27FC236}">
                <a16:creationId xmlns:a16="http://schemas.microsoft.com/office/drawing/2014/main" id="{94CD3426-F82E-40DA-219E-9C8C39D437A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5063" indent="-227013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0675" indent="-227013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4700" indent="-227013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19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91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63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35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P1110 L19 Rotation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>
            <a:extLst>
              <a:ext uri="{FF2B5EF4-FFF2-40B4-BE49-F238E27FC236}">
                <a16:creationId xmlns:a16="http://schemas.microsoft.com/office/drawing/2014/main" id="{5A8F6D5E-513B-EFAC-DBC5-8283DAB0344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>
            <a:extLst>
              <a:ext uri="{FF2B5EF4-FFF2-40B4-BE49-F238E27FC236}">
                <a16:creationId xmlns:a16="http://schemas.microsoft.com/office/drawing/2014/main" id="{AB7B9299-B97F-679A-B629-2084C4A009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9700" name="Slide Number Placeholder 3">
            <a:extLst>
              <a:ext uri="{FF2B5EF4-FFF2-40B4-BE49-F238E27FC236}">
                <a16:creationId xmlns:a16="http://schemas.microsoft.com/office/drawing/2014/main" id="{76F20940-86CF-4575-40C5-A4DB3EEE27F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6650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2263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7875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50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22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94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66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CFCCE49-A782-4F89-9D0B-28FE7C9F2490}" type="slidenum">
              <a:rPr lang="en-US" altLang="en-US" smtClean="0"/>
              <a:pPr>
                <a:spcBef>
                  <a:spcPct val="0"/>
                </a:spcBef>
              </a:pPr>
              <a:t>7</a:t>
            </a:fld>
            <a:endParaRPr lang="en-US" altLang="en-US"/>
          </a:p>
        </p:txBody>
      </p:sp>
      <p:sp>
        <p:nvSpPr>
          <p:cNvPr id="29701" name="Header Placeholder 1">
            <a:extLst>
              <a:ext uri="{FF2B5EF4-FFF2-40B4-BE49-F238E27FC236}">
                <a16:creationId xmlns:a16="http://schemas.microsoft.com/office/drawing/2014/main" id="{9D7146AF-7C4A-46C2-BCAD-91DD5FCE8F3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5063" indent="-227013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0675" indent="-227013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4700" indent="-227013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19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91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63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35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P1110 L19 Rotation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>
            <a:extLst>
              <a:ext uri="{FF2B5EF4-FFF2-40B4-BE49-F238E27FC236}">
                <a16:creationId xmlns:a16="http://schemas.microsoft.com/office/drawing/2014/main" id="{9DAF9649-080A-49ED-E827-3B764F47458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>
            <a:extLst>
              <a:ext uri="{FF2B5EF4-FFF2-40B4-BE49-F238E27FC236}">
                <a16:creationId xmlns:a16="http://schemas.microsoft.com/office/drawing/2014/main" id="{B38C073C-B74A-F799-A697-DF0A2001AA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3556" name="Slide Number Placeholder 3">
            <a:extLst>
              <a:ext uri="{FF2B5EF4-FFF2-40B4-BE49-F238E27FC236}">
                <a16:creationId xmlns:a16="http://schemas.microsoft.com/office/drawing/2014/main" id="{732CB62B-E907-FC5A-8828-B24DE50202B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6650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2263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7875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50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22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94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66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ACFA4F6-7588-4E82-A083-8990749EA8FA}" type="slidenum">
              <a:rPr lang="en-US" altLang="en-US" smtClean="0"/>
              <a:pPr>
                <a:spcBef>
                  <a:spcPct val="0"/>
                </a:spcBef>
              </a:pPr>
              <a:t>8</a:t>
            </a:fld>
            <a:endParaRPr lang="en-US" altLang="en-US"/>
          </a:p>
        </p:txBody>
      </p:sp>
      <p:sp>
        <p:nvSpPr>
          <p:cNvPr id="23557" name="Header Placeholder 1">
            <a:extLst>
              <a:ext uri="{FF2B5EF4-FFF2-40B4-BE49-F238E27FC236}">
                <a16:creationId xmlns:a16="http://schemas.microsoft.com/office/drawing/2014/main" id="{A0A6ED9E-78CB-BFDF-70C8-8D6130CBCB3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5063" indent="-227013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0675" indent="-227013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4700" indent="-227013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19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91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63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35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P1110 L19 Rotation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>
            <a:extLst>
              <a:ext uri="{FF2B5EF4-FFF2-40B4-BE49-F238E27FC236}">
                <a16:creationId xmlns:a16="http://schemas.microsoft.com/office/drawing/2014/main" id="{E38E6E65-9E30-9950-607D-C45F52F2CE2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>
            <a:extLst>
              <a:ext uri="{FF2B5EF4-FFF2-40B4-BE49-F238E27FC236}">
                <a16:creationId xmlns:a16="http://schemas.microsoft.com/office/drawing/2014/main" id="{99DCE8D8-C79D-CE18-1869-F3985C0131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5604" name="Slide Number Placeholder 3">
            <a:extLst>
              <a:ext uri="{FF2B5EF4-FFF2-40B4-BE49-F238E27FC236}">
                <a16:creationId xmlns:a16="http://schemas.microsoft.com/office/drawing/2014/main" id="{EF750F35-E884-3257-2412-3833A71A38F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6650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2263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7875" indent="-227013" defTabSz="9159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50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22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94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6675" indent="-227013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4DF272F-C45D-4DD4-B922-7A6941D51AF6}" type="slidenum">
              <a:rPr lang="en-US" altLang="en-US" smtClean="0"/>
              <a:pPr>
                <a:spcBef>
                  <a:spcPct val="0"/>
                </a:spcBef>
              </a:pPr>
              <a:t>9</a:t>
            </a:fld>
            <a:endParaRPr lang="en-US" altLang="en-US"/>
          </a:p>
        </p:txBody>
      </p:sp>
      <p:sp>
        <p:nvSpPr>
          <p:cNvPr id="25605" name="Header Placeholder 1">
            <a:extLst>
              <a:ext uri="{FF2B5EF4-FFF2-40B4-BE49-F238E27FC236}">
                <a16:creationId xmlns:a16="http://schemas.microsoft.com/office/drawing/2014/main" id="{7A8EEE38-3AD5-3952-4D0E-6C477E97AEA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2575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5063" indent="-227013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0675" indent="-227013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4700" indent="-227013" defTabSz="915988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19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91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63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3500" indent="-227013" defTabSz="9159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P1110 L19 Rotation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DF4AD8B-FD48-56DB-ECD4-56A42B9870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60893F6-3814-D55A-91A5-5D942AFE94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D993B6C-9AD3-0FAD-BEB5-0769CC9723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07DF90-0F09-4442-BDEC-3CA58C404FB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3736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91A9BC3-40B6-F3BF-0D43-03E5D40361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496E7B7-84F1-8F87-451C-707A50B4FE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4FFAFF6-3CB4-1871-535A-644ED61F014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558440-0FA6-42A4-8095-F29E8B3112E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3539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B73069C-8FC3-8ED4-8FC4-A5F4AA5311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959B90C-21AE-40B6-230B-E52CD68FD4D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2453466-64D3-07FD-58F7-946BA83B8B7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24D627-2E40-43E3-B045-3B10D82D25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1787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810A375-EFCB-A5D5-B2F7-A40D599A9D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3CAFDC7-FFE6-481D-B11A-C24280F914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C872AA0-EF08-5DEE-46A6-3CE91FC34E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053C52-ECDA-49F9-8563-42DFD4CE399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8660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A0DA519-1B53-6A81-7080-8ADB8D58A71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8BC6D5A-6033-8EEC-A314-36157348C4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C1CED45-7440-19B6-0AB2-220918ED145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1F03DE-B8ED-4EB6-B082-CC63B96C565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8971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E2E8BE1-6169-052C-6FE8-FBB578B9AD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C3096F4-1A3E-A4FA-90A8-D10E2A0D991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EE3D382-7485-503B-129B-2EF81CC775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5BBD85-B74A-4019-8642-695B67E905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5471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40D7DB68-23ED-6804-DAF6-C773D27E2D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776AAA4-2C3D-E249-1533-B8002582480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9051279-B892-4D26-25AE-E756BFB2891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BF4937-468C-4B15-A1B8-2C6961A2BE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1108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544E2DE-E42D-5FC5-A4E0-AF32B7E54DE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EF5E897-2AF1-65DD-3DD2-896D6205CE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3D26C8C-D3F2-6A4C-3671-FB5A793BA0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72F61C-43B4-4088-B9DE-58997A806D8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8309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A180E10-ED22-EB8B-0070-3C0B96CDED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E6F4D92-95B8-98C2-25FC-BCD0178E65A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3AE8160-FA3B-3AD5-B3C2-DB93F79128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43E696-A935-4579-9F94-454D81F54ED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5909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5DD68E0-FFF5-8109-3696-0D9E5433669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25D83C6-7F0E-E6ED-0BE1-67E036F308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A140FF4-B0C9-6ECA-E0BA-70AD9AC546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8E23DF-36B4-4099-AAA5-449C542E106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0040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1150D83-4DF8-8E16-3FB3-A1ADAB7057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5A03C60-7F5A-68ED-B3F7-F136F84CF5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C85D506-8244-A63E-9CC5-4D0AFE1188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57E00-0DA8-4189-BC61-6D899D8258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8878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5CE3D"/>
            </a:gs>
            <a:gs pos="100000">
              <a:srgbClr val="E8801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FF1D71F-9706-7250-75B3-13D8A66021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385C9AC-86AB-906B-F9A1-F8FAD68A3E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B24D4888-4ED7-0741-3B42-D2DBAD7AA73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A07978C-C415-502F-97B1-255DE397D2F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EAB4A16-218E-0B40-E773-A090FDF7471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BE01F1D8-44CD-4482-9657-4B204668F19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6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66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66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284E71B4-19F6-619D-D1A3-56CF9B030F5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Rigid-Body Rotation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F84CA19B-F5D8-7CF3-9208-6E051DBF757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838200"/>
          </a:xfrm>
        </p:spPr>
        <p:txBody>
          <a:bodyPr/>
          <a:lstStyle/>
          <a:p>
            <a:pPr eaLnBrk="1" hangingPunct="1"/>
            <a:r>
              <a:rPr lang="en-US" altLang="en-US"/>
              <a:t>rotating and revolving</a:t>
            </a:r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FC7B4B68-0A83-9DD0-6E60-5CD490E7B4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5334000"/>
            <a:ext cx="2438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US" altLang="en-US" b="0"/>
          </a:p>
        </p:txBody>
      </p:sp>
      <p:sp>
        <p:nvSpPr>
          <p:cNvPr id="4101" name="TextBox 1">
            <a:extLst>
              <a:ext uri="{FF2B5EF4-FFF2-40B4-BE49-F238E27FC236}">
                <a16:creationId xmlns:a16="http://schemas.microsoft.com/office/drawing/2014/main" id="{F898DDAE-7DC7-F7C8-5D4A-D97AFAF94C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5486400"/>
            <a:ext cx="11636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0">
                <a:solidFill>
                  <a:schemeClr val="tx1"/>
                </a:solidFill>
              </a:rPr>
              <a:t>Ch. 7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E9F66AAB-6C11-0FB8-2B32-22901A964F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Angular Kinematic Formulas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D8408851-B00B-ED05-209B-9E49D04E72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762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/>
              <a:t>For constant </a:t>
            </a:r>
            <a:r>
              <a:rPr lang="en-US" altLang="en-US" i="1">
                <a:latin typeface="Symbol" panose="05050102010706020507" pitchFamily="18" charset="2"/>
              </a:rPr>
              <a:t>a</a:t>
            </a:r>
            <a:r>
              <a:rPr lang="en-US" altLang="en-US"/>
              <a:t>, </a:t>
            </a:r>
            <a:r>
              <a:rPr lang="en-US" altLang="en-US" i="1">
                <a:latin typeface="Symbol" panose="05050102010706020507" pitchFamily="18" charset="2"/>
              </a:rPr>
              <a:t>a</a:t>
            </a:r>
            <a:r>
              <a:rPr lang="en-US" altLang="en-US"/>
              <a:t> || </a:t>
            </a:r>
            <a:r>
              <a:rPr lang="en-US" altLang="en-US" i="1">
                <a:latin typeface="Symbol" panose="05050102010706020507" pitchFamily="18" charset="2"/>
              </a:rPr>
              <a:t>w</a:t>
            </a:r>
            <a:endParaRPr lang="en-US" altLang="en-US"/>
          </a:p>
        </p:txBody>
      </p:sp>
      <p:sp>
        <p:nvSpPr>
          <p:cNvPr id="395268" name="Rectangle 4">
            <a:extLst>
              <a:ext uri="{FF2B5EF4-FFF2-40B4-BE49-F238E27FC236}">
                <a16:creationId xmlns:a16="http://schemas.microsoft.com/office/drawing/2014/main" id="{14678C2C-9BB3-186E-0431-F4C72D9B39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2590800"/>
            <a:ext cx="43434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n-US" b="0" i="1" dirty="0">
                <a:solidFill>
                  <a:schemeClr val="accent2"/>
                </a:solidFill>
                <a:latin typeface="Symbol" panose="05050102010706020507" pitchFamily="18" charset="2"/>
              </a:rPr>
              <a:t>w</a:t>
            </a:r>
            <a:r>
              <a:rPr lang="en-US" altLang="en-US" b="0" dirty="0">
                <a:solidFill>
                  <a:schemeClr val="accent2"/>
                </a:solidFill>
              </a:rPr>
              <a:t> = </a:t>
            </a:r>
            <a:r>
              <a:rPr lang="en-US" altLang="en-US" b="0" i="1" dirty="0">
                <a:solidFill>
                  <a:schemeClr val="accent2"/>
                </a:solidFill>
                <a:latin typeface="Symbol" panose="05050102010706020507" pitchFamily="18" charset="2"/>
              </a:rPr>
              <a:t>w</a:t>
            </a:r>
            <a:r>
              <a:rPr lang="en-US" altLang="en-US" b="0" baseline="-25000" dirty="0">
                <a:solidFill>
                  <a:schemeClr val="accent2"/>
                </a:solidFill>
              </a:rPr>
              <a:t>0</a:t>
            </a:r>
            <a:r>
              <a:rPr lang="en-US" altLang="en-US" b="0" dirty="0">
                <a:solidFill>
                  <a:schemeClr val="accent2"/>
                </a:solidFill>
              </a:rPr>
              <a:t> + </a:t>
            </a:r>
            <a:r>
              <a:rPr lang="en-US" altLang="en-US" b="0" i="1" dirty="0">
                <a:solidFill>
                  <a:schemeClr val="accent2"/>
                </a:solidFill>
                <a:latin typeface="Symbol" panose="05050102010706020507" pitchFamily="18" charset="2"/>
              </a:rPr>
              <a:t>a</a:t>
            </a:r>
            <a:r>
              <a:rPr lang="en-US" altLang="en-US" b="0" i="1" dirty="0">
                <a:solidFill>
                  <a:schemeClr val="accent2"/>
                </a:solidFill>
              </a:rPr>
              <a:t>t</a:t>
            </a:r>
            <a:endParaRPr lang="en-US" altLang="en-US" b="0" dirty="0">
              <a:solidFill>
                <a:schemeClr val="accent2"/>
              </a:solidFill>
            </a:endParaRPr>
          </a:p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n-US" b="0" i="1" dirty="0">
                <a:solidFill>
                  <a:schemeClr val="accent2"/>
                </a:solidFill>
                <a:latin typeface="Symbol" panose="05050102010706020507" pitchFamily="18" charset="2"/>
              </a:rPr>
              <a:t>q</a:t>
            </a:r>
            <a:r>
              <a:rPr lang="en-US" altLang="en-US" b="0" dirty="0">
                <a:solidFill>
                  <a:schemeClr val="accent2"/>
                </a:solidFill>
              </a:rPr>
              <a:t> = </a:t>
            </a:r>
            <a:r>
              <a:rPr lang="en-US" altLang="en-US" b="0" i="1" dirty="0">
                <a:solidFill>
                  <a:schemeClr val="accent2"/>
                </a:solidFill>
                <a:latin typeface="Symbol" panose="05050102010706020507" pitchFamily="18" charset="2"/>
              </a:rPr>
              <a:t>q</a:t>
            </a:r>
            <a:r>
              <a:rPr lang="en-US" altLang="en-US" b="0" baseline="-25000" dirty="0">
                <a:solidFill>
                  <a:schemeClr val="accent2"/>
                </a:solidFill>
              </a:rPr>
              <a:t>0</a:t>
            </a:r>
            <a:r>
              <a:rPr lang="en-US" altLang="en-US" b="0" dirty="0">
                <a:solidFill>
                  <a:schemeClr val="accent2"/>
                </a:solidFill>
              </a:rPr>
              <a:t> + </a:t>
            </a:r>
            <a:r>
              <a:rPr lang="en-US" altLang="en-US" b="0" i="1" dirty="0">
                <a:solidFill>
                  <a:schemeClr val="accent2"/>
                </a:solidFill>
                <a:latin typeface="Symbol" panose="05050102010706020507" pitchFamily="18" charset="2"/>
              </a:rPr>
              <a:t>w</a:t>
            </a:r>
            <a:r>
              <a:rPr lang="en-US" altLang="en-US" b="0" baseline="-25000" dirty="0">
                <a:solidFill>
                  <a:schemeClr val="accent2"/>
                </a:solidFill>
              </a:rPr>
              <a:t>0</a:t>
            </a:r>
            <a:r>
              <a:rPr lang="en-US" altLang="en-US" b="0" i="1" dirty="0">
                <a:solidFill>
                  <a:schemeClr val="accent2"/>
                </a:solidFill>
              </a:rPr>
              <a:t>t</a:t>
            </a:r>
            <a:r>
              <a:rPr lang="en-US" altLang="en-US" b="0" dirty="0">
                <a:solidFill>
                  <a:schemeClr val="accent2"/>
                </a:solidFill>
              </a:rPr>
              <a:t> + </a:t>
            </a:r>
            <a:r>
              <a:rPr lang="en-US" altLang="en-US" sz="2800" b="0" dirty="0">
                <a:solidFill>
                  <a:schemeClr val="accent2"/>
                </a:solidFill>
              </a:rPr>
              <a:t>1</a:t>
            </a:r>
            <a:r>
              <a:rPr lang="en-US" altLang="en-US" b="0" dirty="0">
                <a:solidFill>
                  <a:schemeClr val="accent2"/>
                </a:solidFill>
              </a:rPr>
              <a:t>/</a:t>
            </a:r>
            <a:r>
              <a:rPr lang="en-US" altLang="en-US" sz="2800" b="0" dirty="0">
                <a:solidFill>
                  <a:schemeClr val="accent2"/>
                </a:solidFill>
              </a:rPr>
              <a:t>2</a:t>
            </a:r>
            <a:r>
              <a:rPr lang="en-US" altLang="en-US" b="0" dirty="0">
                <a:solidFill>
                  <a:schemeClr val="accent2"/>
                </a:solidFill>
              </a:rPr>
              <a:t> </a:t>
            </a:r>
            <a:r>
              <a:rPr lang="en-US" altLang="en-US" b="0" i="1" dirty="0">
                <a:solidFill>
                  <a:schemeClr val="accent2"/>
                </a:solidFill>
                <a:latin typeface="Symbol" panose="05050102010706020507" pitchFamily="18" charset="2"/>
              </a:rPr>
              <a:t>a</a:t>
            </a:r>
            <a:r>
              <a:rPr lang="en-US" altLang="en-US" b="0" i="1" dirty="0">
                <a:solidFill>
                  <a:schemeClr val="accent2"/>
                </a:solidFill>
              </a:rPr>
              <a:t>t</a:t>
            </a:r>
            <a:r>
              <a:rPr lang="en-US" altLang="en-US" b="0" baseline="30000" dirty="0">
                <a:solidFill>
                  <a:schemeClr val="accent2"/>
                </a:solidFill>
              </a:rPr>
              <a:t>2</a:t>
            </a:r>
            <a:endParaRPr lang="en-US" altLang="en-US" b="0" dirty="0">
              <a:solidFill>
                <a:schemeClr val="accent2"/>
              </a:solidFill>
            </a:endParaRPr>
          </a:p>
          <a:p>
            <a:pPr eaLnBrk="1" hangingPunct="1">
              <a:spcBef>
                <a:spcPct val="30000"/>
              </a:spcBef>
              <a:buFontTx/>
              <a:buNone/>
            </a:pPr>
            <a:r>
              <a:rPr lang="en-US" altLang="en-US" b="0" i="1" dirty="0">
                <a:solidFill>
                  <a:schemeClr val="accent2"/>
                </a:solidFill>
                <a:latin typeface="Symbol" panose="05050102010706020507" pitchFamily="18" charset="2"/>
              </a:rPr>
              <a:t>w</a:t>
            </a:r>
            <a:r>
              <a:rPr lang="en-US" altLang="en-US" b="0" baseline="30000" dirty="0">
                <a:solidFill>
                  <a:schemeClr val="accent2"/>
                </a:solidFill>
              </a:rPr>
              <a:t>2</a:t>
            </a:r>
            <a:r>
              <a:rPr lang="en-US" altLang="en-US" b="0" dirty="0">
                <a:solidFill>
                  <a:schemeClr val="accent2"/>
                </a:solidFill>
              </a:rPr>
              <a:t> = </a:t>
            </a:r>
            <a:r>
              <a:rPr lang="en-US" altLang="en-US" b="0" i="1" dirty="0">
                <a:solidFill>
                  <a:schemeClr val="accent2"/>
                </a:solidFill>
                <a:latin typeface="Symbol" panose="05050102010706020507" pitchFamily="18" charset="2"/>
              </a:rPr>
              <a:t>w</a:t>
            </a:r>
            <a:r>
              <a:rPr lang="en-US" altLang="en-US" b="0" baseline="-25000" dirty="0">
                <a:solidFill>
                  <a:schemeClr val="accent2"/>
                </a:solidFill>
              </a:rPr>
              <a:t>0</a:t>
            </a:r>
            <a:r>
              <a:rPr lang="en-US" altLang="en-US" b="0" baseline="30000" dirty="0">
                <a:solidFill>
                  <a:schemeClr val="accent2"/>
                </a:solidFill>
              </a:rPr>
              <a:t>2</a:t>
            </a:r>
            <a:r>
              <a:rPr lang="en-US" altLang="en-US" b="0" dirty="0">
                <a:solidFill>
                  <a:schemeClr val="accent2"/>
                </a:solidFill>
              </a:rPr>
              <a:t> + 2</a:t>
            </a:r>
            <a:r>
              <a:rPr lang="en-US" altLang="en-US" b="0" i="1" dirty="0">
                <a:solidFill>
                  <a:schemeClr val="accent2"/>
                </a:solidFill>
                <a:latin typeface="Symbol" panose="05050102010706020507" pitchFamily="18" charset="2"/>
              </a:rPr>
              <a:t>a</a:t>
            </a:r>
            <a:r>
              <a:rPr lang="en-US" altLang="en-US" b="0" dirty="0">
                <a:solidFill>
                  <a:schemeClr val="accent2"/>
                </a:solidFill>
              </a:rPr>
              <a:t>(</a:t>
            </a:r>
            <a:r>
              <a:rPr lang="en-US" altLang="en-US" b="0" i="1" dirty="0">
                <a:solidFill>
                  <a:schemeClr val="accent2"/>
                </a:solidFill>
                <a:latin typeface="Symbol" panose="05050102010706020507" pitchFamily="18" charset="2"/>
              </a:rPr>
              <a:t>q</a:t>
            </a:r>
            <a:r>
              <a:rPr lang="en-US" altLang="en-US" b="0" i="1" dirty="0">
                <a:solidFill>
                  <a:schemeClr val="accent2"/>
                </a:solidFill>
              </a:rPr>
              <a:t> </a:t>
            </a:r>
            <a:r>
              <a:rPr lang="en-US" altLang="en-US" b="0" dirty="0">
                <a:solidFill>
                  <a:schemeClr val="accent2"/>
                </a:solidFill>
              </a:rPr>
              <a:t>– </a:t>
            </a:r>
            <a:r>
              <a:rPr lang="en-US" altLang="en-US" b="0" i="1" dirty="0">
                <a:solidFill>
                  <a:schemeClr val="accent2"/>
                </a:solidFill>
                <a:latin typeface="Symbol" panose="05050102010706020507" pitchFamily="18" charset="2"/>
              </a:rPr>
              <a:t>q</a:t>
            </a:r>
            <a:r>
              <a:rPr lang="en-US" altLang="en-US" b="0" baseline="-25000" dirty="0">
                <a:solidFill>
                  <a:schemeClr val="accent2"/>
                </a:solidFill>
              </a:rPr>
              <a:t>0</a:t>
            </a:r>
            <a:r>
              <a:rPr lang="en-US" altLang="en-US" b="0" dirty="0">
                <a:solidFill>
                  <a:schemeClr val="accent2"/>
                </a:solidFill>
              </a:rPr>
              <a:t>)</a:t>
            </a:r>
          </a:p>
        </p:txBody>
      </p:sp>
      <p:sp>
        <p:nvSpPr>
          <p:cNvPr id="30725" name="Line 8">
            <a:extLst>
              <a:ext uri="{FF2B5EF4-FFF2-40B4-BE49-F238E27FC236}">
                <a16:creationId xmlns:a16="http://schemas.microsoft.com/office/drawing/2014/main" id="{BACF567B-C4C0-AF7F-5866-C36FAAF5A401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175260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6" name="Line 9">
            <a:extLst>
              <a:ext uri="{FF2B5EF4-FFF2-40B4-BE49-F238E27FC236}">
                <a16:creationId xmlns:a16="http://schemas.microsoft.com/office/drawing/2014/main" id="{2CDEB124-B18C-89EF-F879-A3706583144B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5200" y="175260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7" name="Line 10">
            <a:extLst>
              <a:ext uri="{FF2B5EF4-FFF2-40B4-BE49-F238E27FC236}">
                <a16:creationId xmlns:a16="http://schemas.microsoft.com/office/drawing/2014/main" id="{33D60C66-C167-9592-D23E-EC3E30259D9A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1000" y="175260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5275" name="Rectangle 11">
            <a:extLst>
              <a:ext uri="{FF2B5EF4-FFF2-40B4-BE49-F238E27FC236}">
                <a16:creationId xmlns:a16="http://schemas.microsoft.com/office/drawing/2014/main" id="{4817D46A-1E94-9714-E0B2-6728B6FC8D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953000"/>
            <a:ext cx="8305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b="0"/>
              <a:t>Note the similarity to the linear kinematic formulas.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5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5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5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5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5268" grpId="0" build="p" autoUpdateAnimBg="0"/>
      <p:bldP spid="395275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BD9B4F99-2103-E99F-E5CC-B5271C99A30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Rigid-Body Motion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91706E5B-590D-F6D0-9A17-C1C18BB8339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066800"/>
          </a:xfrm>
        </p:spPr>
        <p:txBody>
          <a:bodyPr/>
          <a:lstStyle/>
          <a:p>
            <a:pPr eaLnBrk="1" hangingPunct="1"/>
            <a:r>
              <a:rPr lang="en-US" altLang="en-US"/>
              <a:t>rotation + translation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0D7BD6BD-69A7-44F0-5C33-D2B56ABD54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Rolling without slipping</a:t>
            </a:r>
          </a:p>
        </p:txBody>
      </p:sp>
      <p:sp>
        <p:nvSpPr>
          <p:cNvPr id="372739" name="Rectangle 3">
            <a:extLst>
              <a:ext uri="{FF2B5EF4-FFF2-40B4-BE49-F238E27FC236}">
                <a16:creationId xmlns:a16="http://schemas.microsoft.com/office/drawing/2014/main" id="{5E487320-841F-7EAC-2285-D3CAB6BCE2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3886200"/>
            <a:ext cx="8229600" cy="1828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3600" dirty="0"/>
              <a:t>Center-of-mass displacement</a:t>
            </a:r>
          </a:p>
          <a:p>
            <a:pPr algn="ctr" eaLnBrk="1" hangingPunct="1">
              <a:buFontTx/>
              <a:buNone/>
            </a:pPr>
            <a:r>
              <a:rPr lang="en-US" altLang="en-US" sz="3600" dirty="0">
                <a:latin typeface="Symbol" panose="05050102010706020507" pitchFamily="18" charset="2"/>
              </a:rPr>
              <a:t>D</a:t>
            </a:r>
            <a:r>
              <a:rPr lang="en-US" altLang="en-US" sz="3600" i="1" dirty="0"/>
              <a:t>x</a:t>
            </a:r>
            <a:r>
              <a:rPr lang="en-US" altLang="en-US" sz="3600" dirty="0"/>
              <a:t> = </a:t>
            </a:r>
            <a:r>
              <a:rPr lang="en-US" altLang="en-US" sz="3600" i="1" dirty="0" err="1"/>
              <a:t>r</a:t>
            </a:r>
            <a:r>
              <a:rPr lang="en-US" altLang="en-US" sz="3600" i="1" dirty="0" err="1">
                <a:latin typeface="Symbol" panose="05050102010706020507" pitchFamily="18" charset="2"/>
              </a:rPr>
              <a:t>q</a:t>
            </a:r>
            <a:endParaRPr lang="en-US" altLang="en-US" sz="3600" i="1" dirty="0">
              <a:latin typeface="Symbol" panose="05050102010706020507" pitchFamily="18" charset="2"/>
            </a:endParaRPr>
          </a:p>
        </p:txBody>
      </p:sp>
      <p:sp>
        <p:nvSpPr>
          <p:cNvPr id="34820" name="Line 4">
            <a:extLst>
              <a:ext uri="{FF2B5EF4-FFF2-40B4-BE49-F238E27FC236}">
                <a16:creationId xmlns:a16="http://schemas.microsoft.com/office/drawing/2014/main" id="{FE9A41A4-DB25-A073-4132-7A0E151CEEDC}"/>
              </a:ext>
            </a:extLst>
          </p:cNvPr>
          <p:cNvSpPr>
            <a:spLocks noChangeShapeType="1"/>
          </p:cNvSpPr>
          <p:nvPr/>
        </p:nvSpPr>
        <p:spPr bwMode="auto">
          <a:xfrm>
            <a:off x="1238250" y="2778125"/>
            <a:ext cx="6629400" cy="0"/>
          </a:xfrm>
          <a:prstGeom prst="line">
            <a:avLst/>
          </a:prstGeom>
          <a:noFill/>
          <a:ln w="38100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1" name="Oval 5">
            <a:extLst>
              <a:ext uri="{FF2B5EF4-FFF2-40B4-BE49-F238E27FC236}">
                <a16:creationId xmlns:a16="http://schemas.microsoft.com/office/drawing/2014/main" id="{EAF29200-C57D-22A6-2C47-DDF7E4192C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1917700"/>
            <a:ext cx="838200" cy="838200"/>
          </a:xfrm>
          <a:prstGeom prst="ellipse">
            <a:avLst/>
          </a:prstGeom>
          <a:solidFill>
            <a:srgbClr val="FF66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34822" name="Arc 7">
            <a:extLst>
              <a:ext uri="{FF2B5EF4-FFF2-40B4-BE49-F238E27FC236}">
                <a16:creationId xmlns:a16="http://schemas.microsoft.com/office/drawing/2014/main" id="{D0042E96-F6D6-53A8-82E8-77422CF170C6}"/>
              </a:ext>
            </a:extLst>
          </p:cNvPr>
          <p:cNvSpPr>
            <a:spLocks/>
          </p:cNvSpPr>
          <p:nvPr/>
        </p:nvSpPr>
        <p:spPr bwMode="auto">
          <a:xfrm>
            <a:off x="3460750" y="1636713"/>
            <a:ext cx="1373188" cy="890587"/>
          </a:xfrm>
          <a:custGeom>
            <a:avLst/>
            <a:gdLst>
              <a:gd name="T0" fmla="*/ 2147483646 w 43200"/>
              <a:gd name="T1" fmla="*/ 2147483646 h 28032"/>
              <a:gd name="T2" fmla="*/ 2147483646 w 43200"/>
              <a:gd name="T3" fmla="*/ 2147483646 h 28032"/>
              <a:gd name="T4" fmla="*/ 2147483646 w 43200"/>
              <a:gd name="T5" fmla="*/ 2147483646 h 28032"/>
              <a:gd name="T6" fmla="*/ 0 60000 65536"/>
              <a:gd name="T7" fmla="*/ 0 60000 65536"/>
              <a:gd name="T8" fmla="*/ 0 60000 65536"/>
              <a:gd name="T9" fmla="*/ 0 w 43200"/>
              <a:gd name="T10" fmla="*/ 0 h 28032"/>
              <a:gd name="T11" fmla="*/ 43200 w 43200"/>
              <a:gd name="T12" fmla="*/ 28032 h 2803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28032" fill="none" extrusionOk="0">
                <a:moveTo>
                  <a:pt x="596" y="26640"/>
                </a:moveTo>
                <a:cubicBezTo>
                  <a:pt x="200" y="24989"/>
                  <a:pt x="0" y="23297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3781"/>
                  <a:pt x="42869" y="25949"/>
                  <a:pt x="42220" y="28032"/>
                </a:cubicBezTo>
              </a:path>
              <a:path w="43200" h="28032" stroke="0" extrusionOk="0">
                <a:moveTo>
                  <a:pt x="596" y="26640"/>
                </a:moveTo>
                <a:cubicBezTo>
                  <a:pt x="200" y="24989"/>
                  <a:pt x="0" y="23297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3781"/>
                  <a:pt x="42869" y="25949"/>
                  <a:pt x="42220" y="28032"/>
                </a:cubicBezTo>
                <a:lnTo>
                  <a:pt x="21600" y="21600"/>
                </a:lnTo>
                <a:lnTo>
                  <a:pt x="596" y="2664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2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2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2739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72C30163-EABA-D3BB-282B-6EDF90BB27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05AAB943-08C3-B712-6CF7-36D97A689B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Rolling without slipping</a:t>
            </a:r>
          </a:p>
        </p:txBody>
      </p:sp>
      <p:sp>
        <p:nvSpPr>
          <p:cNvPr id="372739" name="Rectangle 3">
            <a:extLst>
              <a:ext uri="{FF2B5EF4-FFF2-40B4-BE49-F238E27FC236}">
                <a16:creationId xmlns:a16="http://schemas.microsoft.com/office/drawing/2014/main" id="{B9A94D50-3582-7E26-EFDE-BB54498AD3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3886200"/>
            <a:ext cx="8229600" cy="1828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3600"/>
              <a:t>Center-of-mass speed</a:t>
            </a:r>
          </a:p>
          <a:p>
            <a:pPr algn="ctr" eaLnBrk="1" hangingPunct="1">
              <a:buFontTx/>
              <a:buNone/>
            </a:pPr>
            <a:r>
              <a:rPr lang="en-US" altLang="en-US" sz="3600" i="1"/>
              <a:t>v</a:t>
            </a:r>
            <a:r>
              <a:rPr lang="en-US" altLang="en-US" sz="3600"/>
              <a:t> = </a:t>
            </a:r>
            <a:r>
              <a:rPr lang="en-US" altLang="en-US" sz="3600" i="1"/>
              <a:t>r</a:t>
            </a:r>
            <a:r>
              <a:rPr lang="en-US" altLang="en-US" sz="3600" i="1">
                <a:latin typeface="Symbol" panose="05050102010706020507" pitchFamily="18" charset="2"/>
              </a:rPr>
              <a:t>w</a:t>
            </a:r>
          </a:p>
        </p:txBody>
      </p:sp>
      <p:sp>
        <p:nvSpPr>
          <p:cNvPr id="34820" name="Line 4">
            <a:extLst>
              <a:ext uri="{FF2B5EF4-FFF2-40B4-BE49-F238E27FC236}">
                <a16:creationId xmlns:a16="http://schemas.microsoft.com/office/drawing/2014/main" id="{5C07DD7B-3C8A-A653-84E5-50C5CBC8877C}"/>
              </a:ext>
            </a:extLst>
          </p:cNvPr>
          <p:cNvSpPr>
            <a:spLocks noChangeShapeType="1"/>
          </p:cNvSpPr>
          <p:nvPr/>
        </p:nvSpPr>
        <p:spPr bwMode="auto">
          <a:xfrm>
            <a:off x="1238250" y="2778125"/>
            <a:ext cx="6629400" cy="0"/>
          </a:xfrm>
          <a:prstGeom prst="line">
            <a:avLst/>
          </a:prstGeom>
          <a:noFill/>
          <a:ln w="38100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1" name="Oval 5">
            <a:extLst>
              <a:ext uri="{FF2B5EF4-FFF2-40B4-BE49-F238E27FC236}">
                <a16:creationId xmlns:a16="http://schemas.microsoft.com/office/drawing/2014/main" id="{0BE68606-3D74-1340-A762-191DAC4073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1917700"/>
            <a:ext cx="838200" cy="838200"/>
          </a:xfrm>
          <a:prstGeom prst="ellipse">
            <a:avLst/>
          </a:prstGeom>
          <a:solidFill>
            <a:srgbClr val="FF66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34822" name="Arc 7">
            <a:extLst>
              <a:ext uri="{FF2B5EF4-FFF2-40B4-BE49-F238E27FC236}">
                <a16:creationId xmlns:a16="http://schemas.microsoft.com/office/drawing/2014/main" id="{DEAA6FD0-6445-6007-0052-61647BF41073}"/>
              </a:ext>
            </a:extLst>
          </p:cNvPr>
          <p:cNvSpPr>
            <a:spLocks/>
          </p:cNvSpPr>
          <p:nvPr/>
        </p:nvSpPr>
        <p:spPr bwMode="auto">
          <a:xfrm>
            <a:off x="3460750" y="1636713"/>
            <a:ext cx="1373188" cy="890587"/>
          </a:xfrm>
          <a:custGeom>
            <a:avLst/>
            <a:gdLst>
              <a:gd name="T0" fmla="*/ 2147483646 w 43200"/>
              <a:gd name="T1" fmla="*/ 2147483646 h 28032"/>
              <a:gd name="T2" fmla="*/ 2147483646 w 43200"/>
              <a:gd name="T3" fmla="*/ 2147483646 h 28032"/>
              <a:gd name="T4" fmla="*/ 2147483646 w 43200"/>
              <a:gd name="T5" fmla="*/ 2147483646 h 28032"/>
              <a:gd name="T6" fmla="*/ 0 60000 65536"/>
              <a:gd name="T7" fmla="*/ 0 60000 65536"/>
              <a:gd name="T8" fmla="*/ 0 60000 65536"/>
              <a:gd name="T9" fmla="*/ 0 w 43200"/>
              <a:gd name="T10" fmla="*/ 0 h 28032"/>
              <a:gd name="T11" fmla="*/ 43200 w 43200"/>
              <a:gd name="T12" fmla="*/ 28032 h 2803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28032" fill="none" extrusionOk="0">
                <a:moveTo>
                  <a:pt x="596" y="26640"/>
                </a:moveTo>
                <a:cubicBezTo>
                  <a:pt x="200" y="24989"/>
                  <a:pt x="0" y="23297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3781"/>
                  <a:pt x="42869" y="25949"/>
                  <a:pt x="42220" y="28032"/>
                </a:cubicBezTo>
              </a:path>
              <a:path w="43200" h="28032" stroke="0" extrusionOk="0">
                <a:moveTo>
                  <a:pt x="596" y="26640"/>
                </a:moveTo>
                <a:cubicBezTo>
                  <a:pt x="200" y="24989"/>
                  <a:pt x="0" y="23297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3781"/>
                  <a:pt x="42869" y="25949"/>
                  <a:pt x="42220" y="28032"/>
                </a:cubicBezTo>
                <a:lnTo>
                  <a:pt x="21600" y="21600"/>
                </a:lnTo>
                <a:lnTo>
                  <a:pt x="596" y="2664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937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2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2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2739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461727C2-6401-1996-FD8E-DA7772EF25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A2D6585E-6E32-9869-8597-8B5B2F2DA4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Rolling without slipping</a:t>
            </a:r>
          </a:p>
        </p:txBody>
      </p:sp>
      <p:sp>
        <p:nvSpPr>
          <p:cNvPr id="372739" name="Rectangle 3">
            <a:extLst>
              <a:ext uri="{FF2B5EF4-FFF2-40B4-BE49-F238E27FC236}">
                <a16:creationId xmlns:a16="http://schemas.microsoft.com/office/drawing/2014/main" id="{DEEBA6D2-69F3-33A2-4410-E2336BC9ED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3886200"/>
            <a:ext cx="8229600" cy="1828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3600" dirty="0"/>
              <a:t>Center-of-mass acceleration</a:t>
            </a:r>
          </a:p>
          <a:p>
            <a:pPr algn="ctr" eaLnBrk="1" hangingPunct="1">
              <a:buFontTx/>
              <a:buNone/>
            </a:pPr>
            <a:r>
              <a:rPr lang="en-US" altLang="en-US" sz="3600" i="1" dirty="0"/>
              <a:t>a</a:t>
            </a:r>
            <a:r>
              <a:rPr lang="en-US" altLang="en-US" sz="3600" dirty="0"/>
              <a:t> = </a:t>
            </a:r>
            <a:r>
              <a:rPr lang="en-US" altLang="en-US" sz="3600" i="1" dirty="0" err="1"/>
              <a:t>r</a:t>
            </a:r>
            <a:r>
              <a:rPr lang="en-US" altLang="en-US" sz="3600" i="1" dirty="0" err="1">
                <a:latin typeface="Symbol" panose="05050102010706020507" pitchFamily="18" charset="2"/>
              </a:rPr>
              <a:t>a</a:t>
            </a:r>
            <a:endParaRPr lang="en-US" altLang="en-US" sz="3600" i="1" dirty="0">
              <a:latin typeface="Symbol" panose="05050102010706020507" pitchFamily="18" charset="2"/>
            </a:endParaRPr>
          </a:p>
        </p:txBody>
      </p:sp>
      <p:sp>
        <p:nvSpPr>
          <p:cNvPr id="34820" name="Line 4">
            <a:extLst>
              <a:ext uri="{FF2B5EF4-FFF2-40B4-BE49-F238E27FC236}">
                <a16:creationId xmlns:a16="http://schemas.microsoft.com/office/drawing/2014/main" id="{B35F666B-8C9D-439E-3BA7-00824314672B}"/>
              </a:ext>
            </a:extLst>
          </p:cNvPr>
          <p:cNvSpPr>
            <a:spLocks noChangeShapeType="1"/>
          </p:cNvSpPr>
          <p:nvPr/>
        </p:nvSpPr>
        <p:spPr bwMode="auto">
          <a:xfrm>
            <a:off x="1238250" y="2778125"/>
            <a:ext cx="6629400" cy="0"/>
          </a:xfrm>
          <a:prstGeom prst="line">
            <a:avLst/>
          </a:prstGeom>
          <a:noFill/>
          <a:ln w="38100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1" name="Oval 5">
            <a:extLst>
              <a:ext uri="{FF2B5EF4-FFF2-40B4-BE49-F238E27FC236}">
                <a16:creationId xmlns:a16="http://schemas.microsoft.com/office/drawing/2014/main" id="{52F71B06-5834-96E9-4A4B-5D83E97C04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1917700"/>
            <a:ext cx="838200" cy="838200"/>
          </a:xfrm>
          <a:prstGeom prst="ellipse">
            <a:avLst/>
          </a:prstGeom>
          <a:solidFill>
            <a:srgbClr val="FF66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34822" name="Arc 7">
            <a:extLst>
              <a:ext uri="{FF2B5EF4-FFF2-40B4-BE49-F238E27FC236}">
                <a16:creationId xmlns:a16="http://schemas.microsoft.com/office/drawing/2014/main" id="{80C38A67-11EC-388E-5F1A-FB295CB6FAEA}"/>
              </a:ext>
            </a:extLst>
          </p:cNvPr>
          <p:cNvSpPr>
            <a:spLocks/>
          </p:cNvSpPr>
          <p:nvPr/>
        </p:nvSpPr>
        <p:spPr bwMode="auto">
          <a:xfrm>
            <a:off x="3460750" y="1636713"/>
            <a:ext cx="1373188" cy="890587"/>
          </a:xfrm>
          <a:custGeom>
            <a:avLst/>
            <a:gdLst>
              <a:gd name="T0" fmla="*/ 2147483646 w 43200"/>
              <a:gd name="T1" fmla="*/ 2147483646 h 28032"/>
              <a:gd name="T2" fmla="*/ 2147483646 w 43200"/>
              <a:gd name="T3" fmla="*/ 2147483646 h 28032"/>
              <a:gd name="T4" fmla="*/ 2147483646 w 43200"/>
              <a:gd name="T5" fmla="*/ 2147483646 h 28032"/>
              <a:gd name="T6" fmla="*/ 0 60000 65536"/>
              <a:gd name="T7" fmla="*/ 0 60000 65536"/>
              <a:gd name="T8" fmla="*/ 0 60000 65536"/>
              <a:gd name="T9" fmla="*/ 0 w 43200"/>
              <a:gd name="T10" fmla="*/ 0 h 28032"/>
              <a:gd name="T11" fmla="*/ 43200 w 43200"/>
              <a:gd name="T12" fmla="*/ 28032 h 2803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28032" fill="none" extrusionOk="0">
                <a:moveTo>
                  <a:pt x="596" y="26640"/>
                </a:moveTo>
                <a:cubicBezTo>
                  <a:pt x="200" y="24989"/>
                  <a:pt x="0" y="23297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3781"/>
                  <a:pt x="42869" y="25949"/>
                  <a:pt x="42220" y="28032"/>
                </a:cubicBezTo>
              </a:path>
              <a:path w="43200" h="28032" stroke="0" extrusionOk="0">
                <a:moveTo>
                  <a:pt x="596" y="26640"/>
                </a:moveTo>
                <a:cubicBezTo>
                  <a:pt x="200" y="24989"/>
                  <a:pt x="0" y="23297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3781"/>
                  <a:pt x="42869" y="25949"/>
                  <a:pt x="42220" y="28032"/>
                </a:cubicBezTo>
                <a:lnTo>
                  <a:pt x="21600" y="21600"/>
                </a:lnTo>
                <a:lnTo>
                  <a:pt x="596" y="2664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959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2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2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2739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29A733C8-999E-1EB2-6AE8-AC5D7FE383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Rolling without slipping</a:t>
            </a:r>
          </a:p>
        </p:txBody>
      </p:sp>
      <p:sp>
        <p:nvSpPr>
          <p:cNvPr id="396291" name="Rectangle 3">
            <a:extLst>
              <a:ext uri="{FF2B5EF4-FFF2-40B4-BE49-F238E27FC236}">
                <a16:creationId xmlns:a16="http://schemas.microsoft.com/office/drawing/2014/main" id="{FAB1639E-3C9C-3FB0-15DC-83330A3D34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3886200"/>
            <a:ext cx="8229600" cy="19050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3600"/>
              <a:t>Center-of-mass acceleration</a:t>
            </a:r>
          </a:p>
          <a:p>
            <a:pPr algn="ctr" eaLnBrk="1" hangingPunct="1">
              <a:buFontTx/>
              <a:buNone/>
            </a:pPr>
            <a:r>
              <a:rPr lang="en-US" altLang="en-US" sz="3600" i="1"/>
              <a:t>a</a:t>
            </a:r>
            <a:r>
              <a:rPr lang="en-US" altLang="en-US" sz="2800" i="1" baseline="-25000"/>
              <a:t>||</a:t>
            </a:r>
            <a:r>
              <a:rPr lang="en-US" altLang="en-US" sz="3600"/>
              <a:t> = </a:t>
            </a:r>
            <a:r>
              <a:rPr lang="en-US" altLang="en-US" sz="3600" i="1"/>
              <a:t>r</a:t>
            </a:r>
            <a:r>
              <a:rPr lang="en-US" altLang="en-US" sz="3600" i="1">
                <a:latin typeface="Symbol" panose="05050102010706020507" pitchFamily="18" charset="2"/>
              </a:rPr>
              <a:t>a</a:t>
            </a:r>
          </a:p>
        </p:txBody>
      </p:sp>
      <p:sp>
        <p:nvSpPr>
          <p:cNvPr id="36868" name="Oval 5">
            <a:extLst>
              <a:ext uri="{FF2B5EF4-FFF2-40B4-BE49-F238E27FC236}">
                <a16:creationId xmlns:a16="http://schemas.microsoft.com/office/drawing/2014/main" id="{412A6B36-7FFA-0C8E-7856-2DE6B01545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1917700"/>
            <a:ext cx="838200" cy="838200"/>
          </a:xfrm>
          <a:prstGeom prst="ellipse">
            <a:avLst/>
          </a:prstGeom>
          <a:solidFill>
            <a:srgbClr val="FF66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36869" name="Arc 6">
            <a:extLst>
              <a:ext uri="{FF2B5EF4-FFF2-40B4-BE49-F238E27FC236}">
                <a16:creationId xmlns:a16="http://schemas.microsoft.com/office/drawing/2014/main" id="{98266987-C670-B477-6E88-E35D35256DE0}"/>
              </a:ext>
            </a:extLst>
          </p:cNvPr>
          <p:cNvSpPr>
            <a:spLocks/>
          </p:cNvSpPr>
          <p:nvPr/>
        </p:nvSpPr>
        <p:spPr bwMode="auto">
          <a:xfrm>
            <a:off x="3460750" y="1636713"/>
            <a:ext cx="1373188" cy="890587"/>
          </a:xfrm>
          <a:custGeom>
            <a:avLst/>
            <a:gdLst>
              <a:gd name="T0" fmla="*/ 2147483646 w 43200"/>
              <a:gd name="T1" fmla="*/ 2147483646 h 28032"/>
              <a:gd name="T2" fmla="*/ 2147483646 w 43200"/>
              <a:gd name="T3" fmla="*/ 2147483646 h 28032"/>
              <a:gd name="T4" fmla="*/ 2147483646 w 43200"/>
              <a:gd name="T5" fmla="*/ 2147483646 h 28032"/>
              <a:gd name="T6" fmla="*/ 0 60000 65536"/>
              <a:gd name="T7" fmla="*/ 0 60000 65536"/>
              <a:gd name="T8" fmla="*/ 0 60000 65536"/>
              <a:gd name="T9" fmla="*/ 0 w 43200"/>
              <a:gd name="T10" fmla="*/ 0 h 28032"/>
              <a:gd name="T11" fmla="*/ 43200 w 43200"/>
              <a:gd name="T12" fmla="*/ 28032 h 2803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28032" fill="none" extrusionOk="0">
                <a:moveTo>
                  <a:pt x="596" y="26640"/>
                </a:moveTo>
                <a:cubicBezTo>
                  <a:pt x="200" y="24989"/>
                  <a:pt x="0" y="23297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3781"/>
                  <a:pt x="42869" y="25949"/>
                  <a:pt x="42220" y="28032"/>
                </a:cubicBezTo>
              </a:path>
              <a:path w="43200" h="28032" stroke="0" extrusionOk="0">
                <a:moveTo>
                  <a:pt x="596" y="26640"/>
                </a:moveTo>
                <a:cubicBezTo>
                  <a:pt x="200" y="24989"/>
                  <a:pt x="0" y="23297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3781"/>
                  <a:pt x="42869" y="25949"/>
                  <a:pt x="42220" y="28032"/>
                </a:cubicBezTo>
                <a:lnTo>
                  <a:pt x="21600" y="21600"/>
                </a:lnTo>
                <a:lnTo>
                  <a:pt x="596" y="2664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0" name="Line 4">
            <a:extLst>
              <a:ext uri="{FF2B5EF4-FFF2-40B4-BE49-F238E27FC236}">
                <a16:creationId xmlns:a16="http://schemas.microsoft.com/office/drawing/2014/main" id="{A8CF632F-0F6E-B60E-7E0F-393582BB977F}"/>
              </a:ext>
            </a:extLst>
          </p:cNvPr>
          <p:cNvSpPr>
            <a:spLocks noChangeShapeType="1"/>
          </p:cNvSpPr>
          <p:nvPr/>
        </p:nvSpPr>
        <p:spPr bwMode="auto">
          <a:xfrm>
            <a:off x="1238250" y="2778125"/>
            <a:ext cx="6629400" cy="0"/>
          </a:xfrm>
          <a:prstGeom prst="line">
            <a:avLst/>
          </a:prstGeom>
          <a:noFill/>
          <a:ln w="38100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6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6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6291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3160E2B4-5A7A-BA5C-733D-ED67008CF1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Rolling without slipping</a:t>
            </a:r>
          </a:p>
        </p:txBody>
      </p:sp>
      <p:sp>
        <p:nvSpPr>
          <p:cNvPr id="397315" name="Rectangle 3">
            <a:extLst>
              <a:ext uri="{FF2B5EF4-FFF2-40B4-BE49-F238E27FC236}">
                <a16:creationId xmlns:a16="http://schemas.microsoft.com/office/drawing/2014/main" id="{5EAEA440-EDEA-7938-D063-8ACDB65A66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3886200"/>
            <a:ext cx="8229600" cy="19812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3600"/>
              <a:t>Rim centripetal acceleration</a:t>
            </a:r>
          </a:p>
          <a:p>
            <a:pPr algn="ctr" eaLnBrk="1" hangingPunct="1">
              <a:buFontTx/>
              <a:buNone/>
            </a:pPr>
            <a:r>
              <a:rPr lang="en-US" altLang="en-US" sz="3600" i="1"/>
              <a:t>a</a:t>
            </a:r>
            <a:r>
              <a:rPr lang="en-US" altLang="en-US" sz="3600" baseline="-25000">
                <a:sym typeface="Symbol" panose="05050102010706020507" pitchFamily="18" charset="2"/>
              </a:rPr>
              <a:t></a:t>
            </a:r>
            <a:r>
              <a:rPr lang="en-US" altLang="en-US" sz="3600"/>
              <a:t> = </a:t>
            </a:r>
            <a:r>
              <a:rPr lang="en-US" altLang="en-US" sz="3600" i="1"/>
              <a:t>v</a:t>
            </a:r>
            <a:r>
              <a:rPr lang="en-US" altLang="en-US" sz="3600" baseline="30000"/>
              <a:t>2</a:t>
            </a:r>
            <a:r>
              <a:rPr lang="en-US" altLang="en-US" sz="3600"/>
              <a:t>/</a:t>
            </a:r>
            <a:r>
              <a:rPr lang="en-US" altLang="en-US" sz="3600" i="1"/>
              <a:t>r</a:t>
            </a:r>
            <a:r>
              <a:rPr lang="en-US" altLang="en-US" sz="3600"/>
              <a:t> = </a:t>
            </a:r>
            <a:r>
              <a:rPr lang="en-US" altLang="en-US" sz="3600" i="1">
                <a:latin typeface="Symbol" panose="05050102010706020507" pitchFamily="18" charset="2"/>
              </a:rPr>
              <a:t>w</a:t>
            </a:r>
            <a:r>
              <a:rPr lang="en-US" altLang="en-US" sz="3600" baseline="30000"/>
              <a:t>2</a:t>
            </a:r>
            <a:r>
              <a:rPr lang="en-US" altLang="en-US" sz="3600" i="1"/>
              <a:t>r</a:t>
            </a:r>
            <a:endParaRPr lang="en-US" altLang="en-US" sz="3600" i="1">
              <a:latin typeface="Symbol" panose="05050102010706020507" pitchFamily="18" charset="2"/>
            </a:endParaRPr>
          </a:p>
        </p:txBody>
      </p:sp>
      <p:sp>
        <p:nvSpPr>
          <p:cNvPr id="38916" name="Oval 5">
            <a:extLst>
              <a:ext uri="{FF2B5EF4-FFF2-40B4-BE49-F238E27FC236}">
                <a16:creationId xmlns:a16="http://schemas.microsoft.com/office/drawing/2014/main" id="{E2DF2E8E-AC3B-F3C9-94CA-35EBC68F2D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1917700"/>
            <a:ext cx="838200" cy="838200"/>
          </a:xfrm>
          <a:prstGeom prst="ellipse">
            <a:avLst/>
          </a:prstGeom>
          <a:solidFill>
            <a:srgbClr val="FF66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38917" name="Arc 6">
            <a:extLst>
              <a:ext uri="{FF2B5EF4-FFF2-40B4-BE49-F238E27FC236}">
                <a16:creationId xmlns:a16="http://schemas.microsoft.com/office/drawing/2014/main" id="{D16C4173-6D3A-1FDA-F6C3-3D61603904D4}"/>
              </a:ext>
            </a:extLst>
          </p:cNvPr>
          <p:cNvSpPr>
            <a:spLocks/>
          </p:cNvSpPr>
          <p:nvPr/>
        </p:nvSpPr>
        <p:spPr bwMode="auto">
          <a:xfrm>
            <a:off x="3460750" y="1636713"/>
            <a:ext cx="1373188" cy="890587"/>
          </a:xfrm>
          <a:custGeom>
            <a:avLst/>
            <a:gdLst>
              <a:gd name="T0" fmla="*/ 2147483646 w 43200"/>
              <a:gd name="T1" fmla="*/ 2147483646 h 28032"/>
              <a:gd name="T2" fmla="*/ 2147483646 w 43200"/>
              <a:gd name="T3" fmla="*/ 2147483646 h 28032"/>
              <a:gd name="T4" fmla="*/ 2147483646 w 43200"/>
              <a:gd name="T5" fmla="*/ 2147483646 h 28032"/>
              <a:gd name="T6" fmla="*/ 0 60000 65536"/>
              <a:gd name="T7" fmla="*/ 0 60000 65536"/>
              <a:gd name="T8" fmla="*/ 0 60000 65536"/>
              <a:gd name="T9" fmla="*/ 0 w 43200"/>
              <a:gd name="T10" fmla="*/ 0 h 28032"/>
              <a:gd name="T11" fmla="*/ 43200 w 43200"/>
              <a:gd name="T12" fmla="*/ 28032 h 2803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28032" fill="none" extrusionOk="0">
                <a:moveTo>
                  <a:pt x="596" y="26640"/>
                </a:moveTo>
                <a:cubicBezTo>
                  <a:pt x="200" y="24989"/>
                  <a:pt x="0" y="23297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3781"/>
                  <a:pt x="42869" y="25949"/>
                  <a:pt x="42220" y="28032"/>
                </a:cubicBezTo>
              </a:path>
              <a:path w="43200" h="28032" stroke="0" extrusionOk="0">
                <a:moveTo>
                  <a:pt x="596" y="26640"/>
                </a:moveTo>
                <a:cubicBezTo>
                  <a:pt x="200" y="24989"/>
                  <a:pt x="0" y="23297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3781"/>
                  <a:pt x="42869" y="25949"/>
                  <a:pt x="42220" y="28032"/>
                </a:cubicBezTo>
                <a:lnTo>
                  <a:pt x="21600" y="21600"/>
                </a:lnTo>
                <a:lnTo>
                  <a:pt x="596" y="2664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8" name="Line 4">
            <a:extLst>
              <a:ext uri="{FF2B5EF4-FFF2-40B4-BE49-F238E27FC236}">
                <a16:creationId xmlns:a16="http://schemas.microsoft.com/office/drawing/2014/main" id="{4814D240-13FD-E042-0DF5-BE0880590305}"/>
              </a:ext>
            </a:extLst>
          </p:cNvPr>
          <p:cNvSpPr>
            <a:spLocks noChangeShapeType="1"/>
          </p:cNvSpPr>
          <p:nvPr/>
        </p:nvSpPr>
        <p:spPr bwMode="auto">
          <a:xfrm>
            <a:off x="1238250" y="2778125"/>
            <a:ext cx="6629400" cy="0"/>
          </a:xfrm>
          <a:prstGeom prst="line">
            <a:avLst/>
          </a:prstGeom>
          <a:noFill/>
          <a:ln w="38100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7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7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7315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B565370E-4B22-6BAE-AED9-B34DA3F9E5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Angular Velocity</a:t>
            </a:r>
          </a:p>
        </p:txBody>
      </p:sp>
      <p:sp>
        <p:nvSpPr>
          <p:cNvPr id="393219" name="Rectangle 3">
            <a:extLst>
              <a:ext uri="{FF2B5EF4-FFF2-40B4-BE49-F238E27FC236}">
                <a16:creationId xmlns:a16="http://schemas.microsoft.com/office/drawing/2014/main" id="{5DE6E74B-4B0D-1954-AA82-31A0852F15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362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/>
              <a:t>What is the </a:t>
            </a:r>
            <a:r>
              <a:rPr lang="en-US" altLang="en-US" dirty="0">
                <a:solidFill>
                  <a:schemeClr val="accent2"/>
                </a:solidFill>
              </a:rPr>
              <a:t>direction</a:t>
            </a:r>
            <a:r>
              <a:rPr lang="en-US" altLang="en-US" dirty="0"/>
              <a:t> of angular velocity?</a:t>
            </a:r>
          </a:p>
          <a:p>
            <a:pPr eaLnBrk="1" hangingPunct="1">
              <a:buFontTx/>
              <a:buNone/>
            </a:pPr>
            <a:r>
              <a:rPr lang="en-US" altLang="en-US" b="1" dirty="0">
                <a:solidFill>
                  <a:schemeClr val="accent2"/>
                </a:solidFill>
              </a:rPr>
              <a:t>Right-hand</a:t>
            </a:r>
            <a:r>
              <a:rPr lang="en-US" altLang="en-US" dirty="0">
                <a:solidFill>
                  <a:schemeClr val="accent2"/>
                </a:solidFill>
              </a:rPr>
              <a:t> rule</a:t>
            </a:r>
            <a:r>
              <a:rPr lang="en-US" altLang="en-US" dirty="0"/>
              <a:t>:  </a:t>
            </a:r>
          </a:p>
          <a:p>
            <a:pPr eaLnBrk="1" hangingPunct="1"/>
            <a:r>
              <a:rPr lang="en-US" altLang="en-US" dirty="0"/>
              <a:t>Curl right-hand fingers in the direction of rotation.</a:t>
            </a:r>
          </a:p>
        </p:txBody>
      </p:sp>
      <p:grpSp>
        <p:nvGrpSpPr>
          <p:cNvPr id="2" name="Group 9">
            <a:extLst>
              <a:ext uri="{FF2B5EF4-FFF2-40B4-BE49-F238E27FC236}">
                <a16:creationId xmlns:a16="http://schemas.microsoft.com/office/drawing/2014/main" id="{0355C324-CBFC-F815-D977-9FB591CF04DE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3822700"/>
            <a:ext cx="8229600" cy="1054100"/>
            <a:chOff x="288" y="2408"/>
            <a:chExt cx="5184" cy="664"/>
          </a:xfrm>
        </p:grpSpPr>
        <p:sp>
          <p:nvSpPr>
            <p:cNvPr id="16392" name="Rectangle 4">
              <a:extLst>
                <a:ext uri="{FF2B5EF4-FFF2-40B4-BE49-F238E27FC236}">
                  <a16:creationId xmlns:a16="http://schemas.microsoft.com/office/drawing/2014/main" id="{40DCEBA7-800A-D508-DB40-08AB8382C2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2408"/>
              <a:ext cx="5184" cy="6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0"/>
                <a:t>Extended right thumb points in the direction of </a:t>
              </a:r>
              <a:r>
                <a:rPr lang="en-US" altLang="en-US" b="0" i="1">
                  <a:latin typeface="Symbol" panose="05050102010706020507" pitchFamily="18" charset="2"/>
                </a:rPr>
                <a:t>w</a:t>
              </a:r>
              <a:r>
                <a:rPr lang="en-US" altLang="en-US" b="0"/>
                <a:t>.</a:t>
              </a:r>
            </a:p>
          </p:txBody>
        </p:sp>
        <p:sp>
          <p:nvSpPr>
            <p:cNvPr id="16393" name="Line 6">
              <a:extLst>
                <a:ext uri="{FF2B5EF4-FFF2-40B4-BE49-F238E27FC236}">
                  <a16:creationId xmlns:a16="http://schemas.microsoft.com/office/drawing/2014/main" id="{DD0AB1C9-EBB2-2F70-740D-68F850F039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3" y="2806"/>
              <a:ext cx="1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8">
            <a:extLst>
              <a:ext uri="{FF2B5EF4-FFF2-40B4-BE49-F238E27FC236}">
                <a16:creationId xmlns:a16="http://schemas.microsoft.com/office/drawing/2014/main" id="{BD0ED398-8723-4660-CF38-D7AB701AFF71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4876800"/>
            <a:ext cx="8229600" cy="609600"/>
            <a:chOff x="288" y="3072"/>
            <a:chExt cx="5184" cy="384"/>
          </a:xfrm>
        </p:grpSpPr>
        <p:sp>
          <p:nvSpPr>
            <p:cNvPr id="16390" name="Rectangle 5">
              <a:extLst>
                <a:ext uri="{FF2B5EF4-FFF2-40B4-BE49-F238E27FC236}">
                  <a16:creationId xmlns:a16="http://schemas.microsoft.com/office/drawing/2014/main" id="{E079B15D-C53C-1900-66D5-F89485E68D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3072"/>
              <a:ext cx="5184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0"/>
                <a:t>Rotation Axis || </a:t>
              </a:r>
              <a:r>
                <a:rPr lang="en-US" altLang="en-US" b="0" i="1">
                  <a:latin typeface="Symbol" panose="05050102010706020507" pitchFamily="18" charset="2"/>
                </a:rPr>
                <a:t>w</a:t>
              </a:r>
              <a:r>
                <a:rPr lang="en-US" altLang="en-US" b="0"/>
                <a:t>.</a:t>
              </a:r>
            </a:p>
          </p:txBody>
        </p:sp>
        <p:sp>
          <p:nvSpPr>
            <p:cNvPr id="16391" name="Line 7">
              <a:extLst>
                <a:ext uri="{FF2B5EF4-FFF2-40B4-BE49-F238E27FC236}">
                  <a16:creationId xmlns:a16="http://schemas.microsoft.com/office/drawing/2014/main" id="{5E1E035A-1A9A-29D3-4DA9-0D1369BDF4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76" y="3168"/>
              <a:ext cx="1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3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3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3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3219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F5A81FA1-1A1C-516E-00BF-64A001B38A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Question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890B47ED-7D97-77DB-018A-ECB81795A1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6002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 sz="2400"/>
              <a:t>A ladybug sits at the outer edge of a merry-go-round that is turning and slowing down. At the instant shown, </a:t>
            </a:r>
            <a:r>
              <a:rPr lang="en-US" altLang="en-US" sz="2400">
                <a:solidFill>
                  <a:schemeClr val="tx2"/>
                </a:solidFill>
              </a:rPr>
              <a:t>the vector expressing its </a:t>
            </a:r>
            <a:r>
              <a:rPr lang="en-US" altLang="en-US" sz="2400">
                <a:solidFill>
                  <a:schemeClr val="accent2"/>
                </a:solidFill>
              </a:rPr>
              <a:t>angular velocity </a:t>
            </a:r>
            <a:r>
              <a:rPr lang="en-US" altLang="en-US" sz="2400">
                <a:solidFill>
                  <a:schemeClr val="tx2"/>
                </a:solidFill>
              </a:rPr>
              <a:t>is</a:t>
            </a:r>
            <a:r>
              <a:rPr lang="en-US" altLang="en-US" sz="2400">
                <a:solidFill>
                  <a:schemeClr val="accent2"/>
                </a:solidFill>
              </a:rPr>
              <a:t> </a:t>
            </a:r>
            <a:endParaRPr lang="en-US" altLang="en-US"/>
          </a:p>
        </p:txBody>
      </p:sp>
      <p:sp>
        <p:nvSpPr>
          <p:cNvPr id="18436" name="Rectangle 4">
            <a:extLst>
              <a:ext uri="{FF2B5EF4-FFF2-40B4-BE49-F238E27FC236}">
                <a16:creationId xmlns:a16="http://schemas.microsoft.com/office/drawing/2014/main" id="{D73C521B-5DA8-91DA-56BB-ADC5E61EFC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276600"/>
            <a:ext cx="36576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600"/>
              </a:spcAft>
              <a:buClr>
                <a:schemeClr val="accent2"/>
              </a:buClr>
              <a:buFont typeface="Times" panose="02020603050405020304" pitchFamily="18" charset="0"/>
              <a:buAutoNum type="alphaUcPeriod"/>
            </a:pPr>
            <a:r>
              <a:rPr lang="en-US" altLang="en-US" sz="2400" b="0"/>
              <a:t>in the +</a:t>
            </a:r>
            <a:r>
              <a:rPr lang="en-US" altLang="en-US" sz="2400" b="0" i="1"/>
              <a:t>x</a:t>
            </a:r>
            <a:r>
              <a:rPr lang="en-US" altLang="en-US" sz="2400" b="0"/>
              <a:t> direction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>
                <a:schemeClr val="accent2"/>
              </a:buClr>
              <a:buFont typeface="Times" panose="02020603050405020304" pitchFamily="18" charset="0"/>
              <a:buAutoNum type="alphaUcPeriod"/>
            </a:pPr>
            <a:r>
              <a:rPr lang="en-US" altLang="en-US" sz="2400" b="0"/>
              <a:t>in the –</a:t>
            </a:r>
            <a:r>
              <a:rPr lang="en-US" altLang="en-US" sz="2400" b="0" i="1"/>
              <a:t>x</a:t>
            </a:r>
            <a:r>
              <a:rPr lang="en-US" altLang="en-US" sz="2400" b="0"/>
              <a:t> direction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>
                <a:schemeClr val="accent2"/>
              </a:buClr>
              <a:buFont typeface="Times" panose="02020603050405020304" pitchFamily="18" charset="0"/>
              <a:buAutoNum type="alphaUcPeriod"/>
            </a:pPr>
            <a:r>
              <a:rPr lang="en-US" altLang="en-US" sz="2400" b="0"/>
              <a:t>in the +</a:t>
            </a:r>
            <a:r>
              <a:rPr lang="en-US" altLang="en-US" sz="2400" b="0" i="1"/>
              <a:t>z</a:t>
            </a:r>
            <a:r>
              <a:rPr lang="en-US" altLang="en-US" sz="2400" b="0"/>
              <a:t> direction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>
                <a:schemeClr val="accent2"/>
              </a:buClr>
              <a:buFont typeface="Times" panose="02020603050405020304" pitchFamily="18" charset="0"/>
              <a:buAutoNum type="alphaUcPeriod"/>
            </a:pPr>
            <a:r>
              <a:rPr lang="en-US" altLang="en-US" sz="2400" b="0"/>
              <a:t>in the –</a:t>
            </a:r>
            <a:r>
              <a:rPr lang="en-US" altLang="en-US" sz="2400" b="0" i="1"/>
              <a:t>z</a:t>
            </a:r>
            <a:r>
              <a:rPr lang="en-US" altLang="en-US" sz="2400" b="0"/>
              <a:t> direction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>
                <a:schemeClr val="accent2"/>
              </a:buClr>
              <a:buFont typeface="Times" panose="02020603050405020304" pitchFamily="18" charset="0"/>
              <a:buAutoNum type="alphaUcPeriod"/>
            </a:pPr>
            <a:r>
              <a:rPr lang="en-US" altLang="en-US" sz="2400" b="0"/>
              <a:t>in the +</a:t>
            </a:r>
            <a:r>
              <a:rPr lang="en-US" altLang="en-US" sz="2400" b="0" i="1"/>
              <a:t>y</a:t>
            </a:r>
            <a:r>
              <a:rPr lang="en-US" altLang="en-US" sz="2400" b="0"/>
              <a:t> direction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>
                <a:schemeClr val="accent2"/>
              </a:buClr>
              <a:buFont typeface="Times" panose="02020603050405020304" pitchFamily="18" charset="0"/>
              <a:buAutoNum type="alphaUcPeriod"/>
            </a:pPr>
            <a:r>
              <a:rPr lang="en-US" altLang="en-US" sz="2400" b="0"/>
              <a:t>in the –</a:t>
            </a:r>
            <a:r>
              <a:rPr lang="en-US" altLang="en-US" sz="2400" b="0" i="1"/>
              <a:t>y</a:t>
            </a:r>
            <a:r>
              <a:rPr lang="en-US" altLang="en-US" sz="2400" b="0"/>
              <a:t> direction</a:t>
            </a:r>
          </a:p>
        </p:txBody>
      </p:sp>
      <p:pic>
        <p:nvPicPr>
          <p:cNvPr id="18437" name="Picture 5" descr="ladybug2.jpg">
            <a:extLst>
              <a:ext uri="{FF2B5EF4-FFF2-40B4-BE49-F238E27FC236}">
                <a16:creationId xmlns:a16="http://schemas.microsoft.com/office/drawing/2014/main" id="{F4AF476E-995A-53C5-456C-C35988FDA4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3124200"/>
            <a:ext cx="4127500" cy="195897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E02E09-446B-A730-2F62-2E31EE4EC4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842B54B4-39FA-F978-BA2C-F857319FA9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Question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64227B08-39AD-865F-7A25-62BC713DEE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6002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 sz="2400" dirty="0"/>
              <a:t>A ladybug sits at the outer edge of a merry-go-round that is turning and slowing down. At the instant shown, </a:t>
            </a:r>
            <a:r>
              <a:rPr lang="en-US" altLang="en-US" sz="2400" dirty="0">
                <a:solidFill>
                  <a:schemeClr val="tx2"/>
                </a:solidFill>
              </a:rPr>
              <a:t>the vector expressing her </a:t>
            </a:r>
            <a:r>
              <a:rPr lang="en-US" altLang="en-US" sz="2400" dirty="0">
                <a:solidFill>
                  <a:schemeClr val="accent2"/>
                </a:solidFill>
              </a:rPr>
              <a:t>angular acceleration </a:t>
            </a:r>
            <a:r>
              <a:rPr lang="en-US" altLang="en-US" sz="2400" dirty="0">
                <a:solidFill>
                  <a:schemeClr val="tx2"/>
                </a:solidFill>
              </a:rPr>
              <a:t>is</a:t>
            </a:r>
            <a:r>
              <a:rPr lang="en-US" altLang="en-US" sz="2400" dirty="0">
                <a:solidFill>
                  <a:schemeClr val="accent2"/>
                </a:solidFill>
              </a:rPr>
              <a:t> </a:t>
            </a:r>
            <a:endParaRPr lang="en-US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484" name="Rectangle 4">
                <a:extLst>
                  <a:ext uri="{FF2B5EF4-FFF2-40B4-BE49-F238E27FC236}">
                    <a16:creationId xmlns:a16="http://schemas.microsoft.com/office/drawing/2014/main" id="{91EC03BB-B71C-A9A4-81A9-8B23AF6DAB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7200" y="3276600"/>
                <a:ext cx="3657600" cy="30480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609600" indent="-609600"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spcAft>
                    <a:spcPts val="600"/>
                  </a:spcAft>
                  <a:buClr>
                    <a:schemeClr val="accent2"/>
                  </a:buClr>
                  <a:buFont typeface="Times" panose="02020603050405020304" pitchFamily="18" charset="0"/>
                  <a:buAutoNum type="alphaUcPeriod"/>
                </a:pPr>
                <a:r>
                  <a:rPr lang="en-US" altLang="en-US" sz="2400" b="0" dirty="0"/>
                  <a:t>same as </a:t>
                </a:r>
                <a14:m>
                  <m:oMath xmlns:m="http://schemas.openxmlformats.org/officeDocument/2006/math">
                    <m:acc>
                      <m:accPr>
                        <m:chr m:val="⃑"/>
                        <m:ctrlPr>
                          <a:rPr lang="en-US" altLang="en-US" sz="2400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𝜔</m:t>
                        </m:r>
                      </m:e>
                    </m:acc>
                  </m:oMath>
                </a14:m>
                <a:endParaRPr lang="en-US" altLang="en-US" sz="2400" b="0" dirty="0"/>
              </a:p>
              <a:p>
                <a:pPr eaLnBrk="1" hangingPunct="1">
                  <a:spcBef>
                    <a:spcPct val="0"/>
                  </a:spcBef>
                  <a:spcAft>
                    <a:spcPts val="600"/>
                  </a:spcAft>
                  <a:buClr>
                    <a:schemeClr val="accent2"/>
                  </a:buClr>
                  <a:buFont typeface="Times" panose="02020603050405020304" pitchFamily="18" charset="0"/>
                  <a:buAutoNum type="alphaUcPeriod"/>
                </a:pPr>
                <a:r>
                  <a:rPr lang="en-US" altLang="en-US" sz="2400" b="0" dirty="0"/>
                  <a:t>opposite </a:t>
                </a:r>
                <a14:m>
                  <m:oMath xmlns:m="http://schemas.openxmlformats.org/officeDocument/2006/math">
                    <m:acc>
                      <m:accPr>
                        <m:chr m:val="⃑"/>
                        <m:ctrlPr>
                          <a:rPr lang="en-US" altLang="en-US" sz="2400" b="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en-US" sz="24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𝜔</m:t>
                        </m:r>
                      </m:e>
                    </m:acc>
                  </m:oMath>
                </a14:m>
                <a:endParaRPr lang="en-US" altLang="en-US" sz="2400" b="0" dirty="0"/>
              </a:p>
            </p:txBody>
          </p:sp>
        </mc:Choice>
        <mc:Fallback>
          <p:sp>
            <p:nvSpPr>
              <p:cNvPr id="20484" name="Rectangle 4">
                <a:extLst>
                  <a:ext uri="{FF2B5EF4-FFF2-40B4-BE49-F238E27FC236}">
                    <a16:creationId xmlns:a16="http://schemas.microsoft.com/office/drawing/2014/main" id="{91EC03BB-B71C-A9A4-81A9-8B23AF6DAB2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200" y="3276600"/>
                <a:ext cx="3657600" cy="3048000"/>
              </a:xfrm>
              <a:prstGeom prst="rect">
                <a:avLst/>
              </a:prstGeom>
              <a:blipFill>
                <a:blip r:embed="rId3"/>
                <a:stretch>
                  <a:fillRect l="-2167" t="-140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485" name="Picture 5" descr="ladybug2.jpg">
            <a:extLst>
              <a:ext uri="{FF2B5EF4-FFF2-40B4-BE49-F238E27FC236}">
                <a16:creationId xmlns:a16="http://schemas.microsoft.com/office/drawing/2014/main" id="{4BB7D19C-67D2-6D72-9BA2-9B4ABBD2B06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3124200"/>
            <a:ext cx="4127500" cy="195897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9580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50B85CA1-64FE-1720-B74C-B25FB122F9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Question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4FFB7E85-25E7-4A61-041E-188620575F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6002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 sz="2400" dirty="0"/>
              <a:t>A ladybug sits at the outer edge of a merry-go-round that is turning and slowing down. At the instant shown, </a:t>
            </a:r>
            <a:r>
              <a:rPr lang="en-US" altLang="en-US" sz="2400" dirty="0">
                <a:solidFill>
                  <a:schemeClr val="tx2"/>
                </a:solidFill>
              </a:rPr>
              <a:t>the vector expressing her </a:t>
            </a:r>
            <a:r>
              <a:rPr lang="en-US" altLang="en-US" sz="2400" dirty="0">
                <a:solidFill>
                  <a:schemeClr val="accent2"/>
                </a:solidFill>
              </a:rPr>
              <a:t>angular acceleration </a:t>
            </a:r>
            <a:r>
              <a:rPr lang="en-US" altLang="en-US" sz="2400" dirty="0">
                <a:solidFill>
                  <a:schemeClr val="tx2"/>
                </a:solidFill>
              </a:rPr>
              <a:t>is</a:t>
            </a:r>
            <a:r>
              <a:rPr lang="en-US" altLang="en-US" sz="2400" dirty="0">
                <a:solidFill>
                  <a:schemeClr val="accent2"/>
                </a:solidFill>
              </a:rPr>
              <a:t> </a:t>
            </a:r>
            <a:endParaRPr lang="en-US" altLang="en-US" dirty="0"/>
          </a:p>
        </p:txBody>
      </p:sp>
      <p:sp>
        <p:nvSpPr>
          <p:cNvPr id="20484" name="Rectangle 4">
            <a:extLst>
              <a:ext uri="{FF2B5EF4-FFF2-40B4-BE49-F238E27FC236}">
                <a16:creationId xmlns:a16="http://schemas.microsoft.com/office/drawing/2014/main" id="{9CA15761-46D4-79E6-5FC0-5B1BC5D5B6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276600"/>
            <a:ext cx="36576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600"/>
              </a:spcAft>
              <a:buClr>
                <a:schemeClr val="accent2"/>
              </a:buClr>
              <a:buFont typeface="Times" panose="02020603050405020304" pitchFamily="18" charset="0"/>
              <a:buAutoNum type="alphaUcPeriod"/>
            </a:pPr>
            <a:r>
              <a:rPr lang="en-US" altLang="en-US" sz="2400" b="0"/>
              <a:t>in the +</a:t>
            </a:r>
            <a:r>
              <a:rPr lang="en-US" altLang="en-US" sz="2400" b="0" i="1"/>
              <a:t>x</a:t>
            </a:r>
            <a:r>
              <a:rPr lang="en-US" altLang="en-US" sz="2400" b="0"/>
              <a:t> direction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>
                <a:schemeClr val="accent2"/>
              </a:buClr>
              <a:buFont typeface="Times" panose="02020603050405020304" pitchFamily="18" charset="0"/>
              <a:buAutoNum type="alphaUcPeriod"/>
            </a:pPr>
            <a:r>
              <a:rPr lang="en-US" altLang="en-US" sz="2400" b="0"/>
              <a:t>in the –</a:t>
            </a:r>
            <a:r>
              <a:rPr lang="en-US" altLang="en-US" sz="2400" b="0" i="1"/>
              <a:t>x</a:t>
            </a:r>
            <a:r>
              <a:rPr lang="en-US" altLang="en-US" sz="2400" b="0"/>
              <a:t> direction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>
                <a:schemeClr val="accent2"/>
              </a:buClr>
              <a:buFont typeface="Times" panose="02020603050405020304" pitchFamily="18" charset="0"/>
              <a:buAutoNum type="alphaUcPeriod"/>
            </a:pPr>
            <a:r>
              <a:rPr lang="en-US" altLang="en-US" sz="2400" b="0"/>
              <a:t>in the +</a:t>
            </a:r>
            <a:r>
              <a:rPr lang="en-US" altLang="en-US" sz="2400" b="0" i="1"/>
              <a:t>z</a:t>
            </a:r>
            <a:r>
              <a:rPr lang="en-US" altLang="en-US" sz="2400" b="0"/>
              <a:t> direction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>
                <a:schemeClr val="accent2"/>
              </a:buClr>
              <a:buFont typeface="Times" panose="02020603050405020304" pitchFamily="18" charset="0"/>
              <a:buAutoNum type="alphaUcPeriod"/>
            </a:pPr>
            <a:r>
              <a:rPr lang="en-US" altLang="en-US" sz="2400" b="0"/>
              <a:t>in the –</a:t>
            </a:r>
            <a:r>
              <a:rPr lang="en-US" altLang="en-US" sz="2400" b="0" i="1"/>
              <a:t>z</a:t>
            </a:r>
            <a:r>
              <a:rPr lang="en-US" altLang="en-US" sz="2400" b="0"/>
              <a:t> direction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>
                <a:schemeClr val="accent2"/>
              </a:buClr>
              <a:buFont typeface="Times" panose="02020603050405020304" pitchFamily="18" charset="0"/>
              <a:buAutoNum type="alphaUcPeriod"/>
            </a:pPr>
            <a:r>
              <a:rPr lang="en-US" altLang="en-US" sz="2400" b="0"/>
              <a:t>in the +</a:t>
            </a:r>
            <a:r>
              <a:rPr lang="en-US" altLang="en-US" sz="2400" b="0" i="1"/>
              <a:t>y</a:t>
            </a:r>
            <a:r>
              <a:rPr lang="en-US" altLang="en-US" sz="2400" b="0"/>
              <a:t> direction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>
                <a:schemeClr val="accent2"/>
              </a:buClr>
              <a:buFont typeface="Times" panose="02020603050405020304" pitchFamily="18" charset="0"/>
              <a:buAutoNum type="alphaUcPeriod"/>
            </a:pPr>
            <a:r>
              <a:rPr lang="en-US" altLang="en-US" sz="2400" b="0"/>
              <a:t>in the –</a:t>
            </a:r>
            <a:r>
              <a:rPr lang="en-US" altLang="en-US" sz="2400" b="0" i="1"/>
              <a:t>y</a:t>
            </a:r>
            <a:r>
              <a:rPr lang="en-US" altLang="en-US" sz="2400" b="0"/>
              <a:t> direction</a:t>
            </a:r>
          </a:p>
        </p:txBody>
      </p:sp>
      <p:pic>
        <p:nvPicPr>
          <p:cNvPr id="20485" name="Picture 5" descr="ladybug2.jpg">
            <a:extLst>
              <a:ext uri="{FF2B5EF4-FFF2-40B4-BE49-F238E27FC236}">
                <a16:creationId xmlns:a16="http://schemas.microsoft.com/office/drawing/2014/main" id="{7A73414D-F4EE-154B-7050-B707D5B43E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3124200"/>
            <a:ext cx="4127500" cy="195897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50A2B4A6-0ADA-94A8-8A0C-A9EF76DDBC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Question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ED257B77-E682-3D06-3E60-863C49713D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6002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 sz="2400"/>
              <a:t>A ladybug sits at the outer edge of a merry-go-round that is turning and slowing down. At the instant shown, its </a:t>
            </a:r>
            <a:r>
              <a:rPr lang="en-US" altLang="en-US" sz="2400">
                <a:solidFill>
                  <a:schemeClr val="accent2"/>
                </a:solidFill>
              </a:rPr>
              <a:t>centripetal </a:t>
            </a:r>
            <a:r>
              <a:rPr lang="en-US" altLang="en-US" sz="2400"/>
              <a:t>acceleration is </a:t>
            </a:r>
            <a:endParaRPr lang="en-US" altLang="en-US"/>
          </a:p>
        </p:txBody>
      </p:sp>
      <p:sp>
        <p:nvSpPr>
          <p:cNvPr id="26628" name="Rectangle 4">
            <a:extLst>
              <a:ext uri="{FF2B5EF4-FFF2-40B4-BE49-F238E27FC236}">
                <a16:creationId xmlns:a16="http://schemas.microsoft.com/office/drawing/2014/main" id="{134145CD-4BAF-0DEF-2A5F-11ECBF832F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276600"/>
            <a:ext cx="36576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600"/>
              </a:spcAft>
              <a:buClr>
                <a:schemeClr val="accent2"/>
              </a:buClr>
              <a:buFont typeface="Times" panose="02020603050405020304" pitchFamily="18" charset="0"/>
              <a:buAutoNum type="alphaUcPeriod"/>
            </a:pPr>
            <a:r>
              <a:rPr lang="en-US" altLang="en-US" sz="2400" b="0"/>
              <a:t>in the +</a:t>
            </a:r>
            <a:r>
              <a:rPr lang="en-US" altLang="en-US" sz="2400" b="0" i="1"/>
              <a:t>x</a:t>
            </a:r>
            <a:r>
              <a:rPr lang="en-US" altLang="en-US" sz="2400" b="0"/>
              <a:t> direction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>
                <a:schemeClr val="accent2"/>
              </a:buClr>
              <a:buFont typeface="Times" panose="02020603050405020304" pitchFamily="18" charset="0"/>
              <a:buAutoNum type="alphaUcPeriod"/>
            </a:pPr>
            <a:r>
              <a:rPr lang="en-US" altLang="en-US" sz="2400" b="0"/>
              <a:t>in the –</a:t>
            </a:r>
            <a:r>
              <a:rPr lang="en-US" altLang="en-US" sz="2400" b="0" i="1"/>
              <a:t>x</a:t>
            </a:r>
            <a:r>
              <a:rPr lang="en-US" altLang="en-US" sz="2400" b="0"/>
              <a:t> direction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>
                <a:schemeClr val="accent2"/>
              </a:buClr>
              <a:buFont typeface="Times" panose="02020603050405020304" pitchFamily="18" charset="0"/>
              <a:buAutoNum type="alphaUcPeriod"/>
            </a:pPr>
            <a:r>
              <a:rPr lang="en-US" altLang="en-US" sz="2400" b="0"/>
              <a:t>in the +</a:t>
            </a:r>
            <a:r>
              <a:rPr lang="en-US" altLang="en-US" sz="2400" b="0" i="1"/>
              <a:t>z</a:t>
            </a:r>
            <a:r>
              <a:rPr lang="en-US" altLang="en-US" sz="2400" b="0"/>
              <a:t> direction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>
                <a:schemeClr val="accent2"/>
              </a:buClr>
              <a:buFont typeface="Times" panose="02020603050405020304" pitchFamily="18" charset="0"/>
              <a:buAutoNum type="alphaUcPeriod"/>
            </a:pPr>
            <a:r>
              <a:rPr lang="en-US" altLang="en-US" sz="2400" b="0"/>
              <a:t>in the –</a:t>
            </a:r>
            <a:r>
              <a:rPr lang="en-US" altLang="en-US" sz="2400" b="0" i="1"/>
              <a:t>z</a:t>
            </a:r>
            <a:r>
              <a:rPr lang="en-US" altLang="en-US" sz="2400" b="0"/>
              <a:t> direction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>
                <a:schemeClr val="accent2"/>
              </a:buClr>
              <a:buFont typeface="Times" panose="02020603050405020304" pitchFamily="18" charset="0"/>
              <a:buAutoNum type="alphaUcPeriod"/>
            </a:pPr>
            <a:r>
              <a:rPr lang="en-US" altLang="en-US" sz="2400" b="0"/>
              <a:t>in the +</a:t>
            </a:r>
            <a:r>
              <a:rPr lang="en-US" altLang="en-US" sz="2400" b="0" i="1"/>
              <a:t>y</a:t>
            </a:r>
            <a:r>
              <a:rPr lang="en-US" altLang="en-US" sz="2400" b="0"/>
              <a:t> direction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>
                <a:schemeClr val="accent2"/>
              </a:buClr>
              <a:buFont typeface="Times" panose="02020603050405020304" pitchFamily="18" charset="0"/>
              <a:buAutoNum type="alphaUcPeriod"/>
            </a:pPr>
            <a:r>
              <a:rPr lang="en-US" altLang="en-US" sz="2400" b="0"/>
              <a:t>in the –</a:t>
            </a:r>
            <a:r>
              <a:rPr lang="en-US" altLang="en-US" sz="2400" b="0" i="1"/>
              <a:t>y</a:t>
            </a:r>
            <a:r>
              <a:rPr lang="en-US" altLang="en-US" sz="2400" b="0"/>
              <a:t> direction</a:t>
            </a:r>
          </a:p>
        </p:txBody>
      </p:sp>
      <p:pic>
        <p:nvPicPr>
          <p:cNvPr id="26629" name="Picture 5" descr="ladybug2.jpg">
            <a:extLst>
              <a:ext uri="{FF2B5EF4-FFF2-40B4-BE49-F238E27FC236}">
                <a16:creationId xmlns:a16="http://schemas.microsoft.com/office/drawing/2014/main" id="{6BEA2075-610A-0A04-E736-7DDE812AC49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3124200"/>
            <a:ext cx="4127500" cy="195897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68F9EE14-FDC1-39CC-F9A4-D2C3B59D5C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Question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9DA35C9F-EB1E-E807-41A3-A4F3DC2DC8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6002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 sz="2400" dirty="0"/>
              <a:t>A ladybug sits at the outer edge of a merry-go-round that is turning and slowing down. At the instant shown, her acceleration is </a:t>
            </a:r>
            <a:endParaRPr lang="en-US" altLang="en-US" dirty="0"/>
          </a:p>
        </p:txBody>
      </p:sp>
      <p:sp>
        <p:nvSpPr>
          <p:cNvPr id="28676" name="Rectangle 4">
            <a:extLst>
              <a:ext uri="{FF2B5EF4-FFF2-40B4-BE49-F238E27FC236}">
                <a16:creationId xmlns:a16="http://schemas.microsoft.com/office/drawing/2014/main" id="{4AB82534-C937-ADF5-D3E7-D9052B97C3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276600"/>
            <a:ext cx="36576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600"/>
              </a:spcAft>
              <a:buClr>
                <a:schemeClr val="accent2"/>
              </a:buClr>
              <a:buFont typeface="Times" panose="02020603050405020304" pitchFamily="18" charset="0"/>
              <a:buAutoNum type="alphaUcPeriod"/>
            </a:pPr>
            <a:r>
              <a:rPr lang="en-US" altLang="en-US" sz="2400" b="0" dirty="0"/>
              <a:t>in the –</a:t>
            </a:r>
            <a:r>
              <a:rPr lang="en-US" altLang="en-US" sz="2400" b="0" i="1" dirty="0"/>
              <a:t>x</a:t>
            </a:r>
            <a:r>
              <a:rPr lang="en-US" altLang="en-US" sz="2400" b="0" dirty="0"/>
              <a:t> and –</a:t>
            </a:r>
            <a:r>
              <a:rPr lang="en-US" altLang="en-US" sz="2400" b="0" i="1" dirty="0"/>
              <a:t>y</a:t>
            </a:r>
            <a:r>
              <a:rPr lang="en-US" altLang="en-US" sz="2400" b="0" dirty="0"/>
              <a:t> direction</a:t>
            </a:r>
          </a:p>
        </p:txBody>
      </p:sp>
      <p:pic>
        <p:nvPicPr>
          <p:cNvPr id="28677" name="Picture 5" descr="ladybug2.jpg">
            <a:extLst>
              <a:ext uri="{FF2B5EF4-FFF2-40B4-BE49-F238E27FC236}">
                <a16:creationId xmlns:a16="http://schemas.microsoft.com/office/drawing/2014/main" id="{48131517-8C3F-5AC0-4D94-C9E31B3567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3124200"/>
            <a:ext cx="4127500" cy="195897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E3EF369F-C913-4C04-B6D8-09805D0139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Question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83F094C4-EB4E-FEEE-01D6-F2BFED83F0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1336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altLang="en-US" sz="2800" dirty="0"/>
              <a:t>A ladybug sits at the outer edge of a merry-go-round, and a </a:t>
            </a:r>
            <a:r>
              <a:rPr lang="en-US" altLang="en-US" sz="2800" dirty="0" err="1"/>
              <a:t>lordbug</a:t>
            </a:r>
            <a:r>
              <a:rPr lang="en-US" altLang="en-US" sz="2800" dirty="0"/>
              <a:t> sits halfway between her and the axis of rotation. The merry-go-round makes a complete revolution once each second. The </a:t>
            </a:r>
            <a:r>
              <a:rPr lang="en-US" altLang="en-US" sz="2800" dirty="0" err="1"/>
              <a:t>lordbug's</a:t>
            </a:r>
            <a:r>
              <a:rPr lang="en-US" altLang="en-US" sz="2800" dirty="0"/>
              <a:t> </a:t>
            </a:r>
            <a:r>
              <a:rPr lang="en-US" altLang="en-US" sz="2800" dirty="0">
                <a:solidFill>
                  <a:schemeClr val="accent2"/>
                </a:solidFill>
              </a:rPr>
              <a:t>angular velocity </a:t>
            </a:r>
            <a:r>
              <a:rPr lang="en-US" altLang="en-US" sz="2800" dirty="0"/>
              <a:t>is </a:t>
            </a:r>
            <a:endParaRPr lang="en-US" altLang="en-US" dirty="0"/>
          </a:p>
        </p:txBody>
      </p:sp>
      <p:sp>
        <p:nvSpPr>
          <p:cNvPr id="22532" name="Rectangle 4">
            <a:extLst>
              <a:ext uri="{FF2B5EF4-FFF2-40B4-BE49-F238E27FC236}">
                <a16:creationId xmlns:a16="http://schemas.microsoft.com/office/drawing/2014/main" id="{65EA20B9-6614-339A-A379-2E31312E1E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733800"/>
            <a:ext cx="48768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600"/>
              </a:spcAft>
              <a:buClr>
                <a:schemeClr val="accent2"/>
              </a:buClr>
              <a:buFont typeface="Times" panose="02020603050405020304" pitchFamily="18" charset="0"/>
              <a:buAutoNum type="alphaUcPeriod"/>
            </a:pPr>
            <a:r>
              <a:rPr lang="en-US" altLang="en-US" sz="2400" b="0" dirty="0">
                <a:solidFill>
                  <a:schemeClr val="accent2"/>
                </a:solidFill>
              </a:rPr>
              <a:t>half</a:t>
            </a:r>
            <a:r>
              <a:rPr lang="en-US" altLang="en-US" sz="2400" b="0" dirty="0"/>
              <a:t> the ladybug's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>
                <a:schemeClr val="accent2"/>
              </a:buClr>
              <a:buFont typeface="Times" panose="02020603050405020304" pitchFamily="18" charset="0"/>
              <a:buAutoNum type="alphaUcPeriod"/>
            </a:pPr>
            <a:r>
              <a:rPr lang="en-US" altLang="en-US" sz="2400" b="0" dirty="0"/>
              <a:t>the </a:t>
            </a:r>
            <a:r>
              <a:rPr lang="en-US" altLang="en-US" sz="2400" b="0" dirty="0">
                <a:solidFill>
                  <a:schemeClr val="accent2"/>
                </a:solidFill>
              </a:rPr>
              <a:t>same</a:t>
            </a:r>
            <a:r>
              <a:rPr lang="en-US" altLang="en-US" sz="2400" b="0" dirty="0"/>
              <a:t> as the ladybug's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>
                <a:schemeClr val="accent2"/>
              </a:buClr>
              <a:buFont typeface="Times" panose="02020603050405020304" pitchFamily="18" charset="0"/>
              <a:buAutoNum type="alphaUcPeriod"/>
            </a:pPr>
            <a:r>
              <a:rPr lang="en-US" altLang="en-US" sz="2400" b="0" dirty="0">
                <a:solidFill>
                  <a:schemeClr val="accent2"/>
                </a:solidFill>
              </a:rPr>
              <a:t>twice</a:t>
            </a:r>
            <a:r>
              <a:rPr lang="en-US" altLang="en-US" sz="2400" b="0" dirty="0"/>
              <a:t> the ladybug's</a:t>
            </a:r>
          </a:p>
        </p:txBody>
      </p:sp>
      <p:pic>
        <p:nvPicPr>
          <p:cNvPr id="22533" name="Picture 6" descr="ladybug1.jpg">
            <a:extLst>
              <a:ext uri="{FF2B5EF4-FFF2-40B4-BE49-F238E27FC236}">
                <a16:creationId xmlns:a16="http://schemas.microsoft.com/office/drawing/2014/main" id="{395FCBD8-2D9A-51E9-F88D-D6A85AB7E2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3733800"/>
            <a:ext cx="4114800" cy="2224088"/>
          </a:xfrm>
          <a:prstGeom prst="rect">
            <a:avLst/>
          </a:prstGeom>
          <a:noFill/>
          <a:ln w="1905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DE3BB564-7A0E-A7A4-8744-5B17CA5790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Question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DD0C2857-D13E-7583-F9D6-0C3D5699B5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05800" cy="21336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altLang="en-US" sz="2800" dirty="0"/>
              <a:t>A ladybug sits at the outer edge of a merry-go-round, and a </a:t>
            </a:r>
            <a:r>
              <a:rPr lang="en-US" altLang="en-US" sz="2800" dirty="0" err="1"/>
              <a:t>lordbug</a:t>
            </a:r>
            <a:r>
              <a:rPr lang="en-US" altLang="en-US" sz="2800" dirty="0"/>
              <a:t> sits halfway between her and the axis of rotation. The merry-go-round makes a complete revolution once each second. The </a:t>
            </a:r>
            <a:r>
              <a:rPr lang="en-US" altLang="en-US" sz="2800" dirty="0" err="1"/>
              <a:t>lordbug's</a:t>
            </a:r>
            <a:r>
              <a:rPr lang="en-US" altLang="en-US" sz="2800" dirty="0"/>
              <a:t> </a:t>
            </a:r>
            <a:r>
              <a:rPr lang="en-US" altLang="en-US" sz="2800" dirty="0">
                <a:solidFill>
                  <a:schemeClr val="accent2"/>
                </a:solidFill>
              </a:rPr>
              <a:t>tangential velocity </a:t>
            </a:r>
            <a:r>
              <a:rPr lang="en-US" altLang="en-US" sz="2800" dirty="0"/>
              <a:t>is </a:t>
            </a:r>
            <a:endParaRPr lang="en-US" altLang="en-US" dirty="0"/>
          </a:p>
        </p:txBody>
      </p:sp>
      <p:sp>
        <p:nvSpPr>
          <p:cNvPr id="24580" name="Rectangle 4">
            <a:extLst>
              <a:ext uri="{FF2B5EF4-FFF2-40B4-BE49-F238E27FC236}">
                <a16:creationId xmlns:a16="http://schemas.microsoft.com/office/drawing/2014/main" id="{69C0D2FC-288F-A516-AED0-27F4772636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733800"/>
            <a:ext cx="48768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600"/>
              </a:spcAft>
              <a:buClr>
                <a:schemeClr val="accent2"/>
              </a:buClr>
              <a:buFont typeface="Times" panose="02020603050405020304" pitchFamily="18" charset="0"/>
              <a:buAutoNum type="alphaUcPeriod"/>
            </a:pPr>
            <a:r>
              <a:rPr lang="en-US" altLang="en-US" sz="2400" b="0" dirty="0">
                <a:solidFill>
                  <a:schemeClr val="accent2"/>
                </a:solidFill>
              </a:rPr>
              <a:t>half</a:t>
            </a:r>
            <a:r>
              <a:rPr lang="en-US" altLang="en-US" sz="2400" b="0" dirty="0"/>
              <a:t> the ladybug's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>
                <a:schemeClr val="accent2"/>
              </a:buClr>
              <a:buFont typeface="Times" panose="02020603050405020304" pitchFamily="18" charset="0"/>
              <a:buAutoNum type="alphaUcPeriod"/>
            </a:pPr>
            <a:r>
              <a:rPr lang="en-US" altLang="en-US" sz="2400" b="0" dirty="0"/>
              <a:t>the </a:t>
            </a:r>
            <a:r>
              <a:rPr lang="en-US" altLang="en-US" sz="2400" b="0" dirty="0">
                <a:solidFill>
                  <a:schemeClr val="accent2"/>
                </a:solidFill>
              </a:rPr>
              <a:t>same</a:t>
            </a:r>
            <a:r>
              <a:rPr lang="en-US" altLang="en-US" sz="2400" b="0" dirty="0"/>
              <a:t> as the ladybug's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>
                <a:schemeClr val="accent2"/>
              </a:buClr>
              <a:buFont typeface="Times" panose="02020603050405020304" pitchFamily="18" charset="0"/>
              <a:buAutoNum type="alphaUcPeriod"/>
            </a:pPr>
            <a:r>
              <a:rPr lang="en-US" altLang="en-US" sz="2400" b="0" dirty="0">
                <a:solidFill>
                  <a:schemeClr val="accent2"/>
                </a:solidFill>
              </a:rPr>
              <a:t>twice</a:t>
            </a:r>
            <a:r>
              <a:rPr lang="en-US" altLang="en-US" sz="2400" b="0" dirty="0"/>
              <a:t> the ladybug's</a:t>
            </a:r>
          </a:p>
        </p:txBody>
      </p:sp>
      <p:pic>
        <p:nvPicPr>
          <p:cNvPr id="24581" name="Picture 6" descr="ladybug1.jpg">
            <a:extLst>
              <a:ext uri="{FF2B5EF4-FFF2-40B4-BE49-F238E27FC236}">
                <a16:creationId xmlns:a16="http://schemas.microsoft.com/office/drawing/2014/main" id="{1ED67173-EBB7-E662-64B1-31C816B703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3733800"/>
            <a:ext cx="4114800" cy="2224088"/>
          </a:xfrm>
          <a:prstGeom prst="rect">
            <a:avLst/>
          </a:prstGeom>
          <a:noFill/>
          <a:ln w="1905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3366"/>
      </a:dk1>
      <a:lt1>
        <a:srgbClr val="FFFFFF"/>
      </a:lt1>
      <a:dk2>
        <a:srgbClr val="003366"/>
      </a:dk2>
      <a:lt2>
        <a:srgbClr val="808080"/>
      </a:lt2>
      <a:accent1>
        <a:srgbClr val="BBE0E3"/>
      </a:accent1>
      <a:accent2>
        <a:srgbClr val="0000FF"/>
      </a:accent2>
      <a:accent3>
        <a:srgbClr val="FFFFFF"/>
      </a:accent3>
      <a:accent4>
        <a:srgbClr val="002A56"/>
      </a:accent4>
      <a:accent5>
        <a:srgbClr val="DAEDEF"/>
      </a:accent5>
      <a:accent6>
        <a:srgbClr val="0000E7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4021</TotalTime>
  <Words>551</Words>
  <Application>Microsoft Office PowerPoint</Application>
  <PresentationFormat>On-screen Show (4:3)</PresentationFormat>
  <Paragraphs>105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Cambria Math</vt:lpstr>
      <vt:lpstr>Symbol</vt:lpstr>
      <vt:lpstr>Times</vt:lpstr>
      <vt:lpstr>Default Design</vt:lpstr>
      <vt:lpstr>Rigid-Body Rotation</vt:lpstr>
      <vt:lpstr>Angular Velocity</vt:lpstr>
      <vt:lpstr>Question</vt:lpstr>
      <vt:lpstr>Question</vt:lpstr>
      <vt:lpstr>Question</vt:lpstr>
      <vt:lpstr>Question</vt:lpstr>
      <vt:lpstr>Question</vt:lpstr>
      <vt:lpstr>Question</vt:lpstr>
      <vt:lpstr>Question</vt:lpstr>
      <vt:lpstr>Angular Kinematic Formulas</vt:lpstr>
      <vt:lpstr>Rigid-Body Motion</vt:lpstr>
      <vt:lpstr>Rolling without slipping</vt:lpstr>
      <vt:lpstr>Rolling without slipping</vt:lpstr>
      <vt:lpstr>Rolling without slipping</vt:lpstr>
      <vt:lpstr>Rolling without slipping</vt:lpstr>
      <vt:lpstr>Rolling without slipping</vt:lpstr>
    </vt:vector>
  </TitlesOfParts>
  <Company>University of Wyoming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Angles</dc:title>
  <dc:creator>Richard Barrans</dc:creator>
  <cp:lastModifiedBy>Richard Barrans</cp:lastModifiedBy>
  <cp:revision>299</cp:revision>
  <cp:lastPrinted>2025-10-15T14:36:48Z</cp:lastPrinted>
  <dcterms:created xsi:type="dcterms:W3CDTF">2003-08-04T19:23:16Z</dcterms:created>
  <dcterms:modified xsi:type="dcterms:W3CDTF">2025-10-17T00:48:25Z</dcterms:modified>
</cp:coreProperties>
</file>