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449" r:id="rId2"/>
    <p:sldId id="257" r:id="rId3"/>
    <p:sldId id="572" r:id="rId4"/>
    <p:sldId id="573" r:id="rId5"/>
    <p:sldId id="567" r:id="rId6"/>
    <p:sldId id="577" r:id="rId7"/>
    <p:sldId id="578" r:id="rId8"/>
    <p:sldId id="580" r:id="rId9"/>
    <p:sldId id="574" r:id="rId10"/>
    <p:sldId id="579" r:id="rId11"/>
    <p:sldId id="586" r:id="rId12"/>
    <p:sldId id="592" r:id="rId13"/>
    <p:sldId id="587" r:id="rId14"/>
    <p:sldId id="584" r:id="rId15"/>
    <p:sldId id="585" r:id="rId16"/>
    <p:sldId id="582" r:id="rId17"/>
    <p:sldId id="583" r:id="rId18"/>
    <p:sldId id="581" r:id="rId19"/>
    <p:sldId id="588" r:id="rId20"/>
    <p:sldId id="589" r:id="rId21"/>
    <p:sldId id="594" r:id="rId22"/>
    <p:sldId id="593" r:id="rId23"/>
    <p:sldId id="590" r:id="rId24"/>
    <p:sldId id="591" r:id="rId25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9">
          <p15:clr>
            <a:srgbClr val="A4A3A4"/>
          </p15:clr>
        </p15:guide>
        <p15:guide id="2" pos="291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4"/>
    <p:restoredTop sz="90957"/>
  </p:normalViewPr>
  <p:slideViewPr>
    <p:cSldViewPr>
      <p:cViewPr varScale="1">
        <p:scale>
          <a:sx n="59" d="100"/>
          <a:sy n="59" d="100"/>
        </p:scale>
        <p:origin x="15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1176" y="108"/>
      </p:cViewPr>
      <p:guideLst>
        <p:guide orient="horz" pos="2209"/>
        <p:guide pos="291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>
            <a:extLst>
              <a:ext uri="{FF2B5EF4-FFF2-40B4-BE49-F238E27FC236}">
                <a16:creationId xmlns:a16="http://schemas.microsoft.com/office/drawing/2014/main" id="{BC8B10CD-7830-0951-9C98-0E39F757D80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415925"/>
            <a:ext cx="40005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t" anchorCtr="0" compatLnSpc="1">
            <a:prstTxWarp prst="textNoShape">
              <a:avLst/>
            </a:prstTxWarp>
          </a:bodyPr>
          <a:lstStyle>
            <a:lvl1pPr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 dirty="0"/>
              <a:t>P1110 L20 Rotation</a:t>
            </a:r>
          </a:p>
        </p:txBody>
      </p:sp>
      <p:sp>
        <p:nvSpPr>
          <p:cNvPr id="210947" name="Rectangle 3">
            <a:extLst>
              <a:ext uri="{FF2B5EF4-FFF2-40B4-BE49-F238E27FC236}">
                <a16:creationId xmlns:a16="http://schemas.microsoft.com/office/drawing/2014/main" id="{E033E8BD-7DED-07CE-9416-05F47895D31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400" y="0"/>
            <a:ext cx="4002088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t" anchorCtr="0" compatLnSpc="1">
            <a:prstTxWarp prst="textNoShape">
              <a:avLst/>
            </a:prstTxWarp>
          </a:bodyPr>
          <a:lstStyle>
            <a:lvl1pPr algn="r"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8" name="Rectangle 4">
            <a:extLst>
              <a:ext uri="{FF2B5EF4-FFF2-40B4-BE49-F238E27FC236}">
                <a16:creationId xmlns:a16="http://schemas.microsoft.com/office/drawing/2014/main" id="{E4F16349-4EEA-7900-9BFE-3713B135D25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975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b" anchorCtr="0" compatLnSpc="1">
            <a:prstTxWarp prst="textNoShape">
              <a:avLst/>
            </a:prstTxWarp>
          </a:bodyPr>
          <a:lstStyle>
            <a:lvl1pPr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10949" name="Rectangle 5">
            <a:extLst>
              <a:ext uri="{FF2B5EF4-FFF2-40B4-BE49-F238E27FC236}">
                <a16:creationId xmlns:a16="http://schemas.microsoft.com/office/drawing/2014/main" id="{C98DFCAB-1BA1-A4E0-1387-360B6CFBE2C6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400" y="6318250"/>
            <a:ext cx="4002088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b" anchorCtr="0" compatLnSpc="1">
            <a:prstTxWarp prst="textNoShape">
              <a:avLst/>
            </a:prstTxWarp>
          </a:bodyPr>
          <a:lstStyle>
            <a:lvl1pPr algn="r" defTabSz="917081" eaLnBrk="1" hangingPunct="1">
              <a:defRPr sz="1200" b="0"/>
            </a:lvl1pPr>
          </a:lstStyle>
          <a:p>
            <a:pPr>
              <a:defRPr/>
            </a:pPr>
            <a:fld id="{D57097C8-7E5A-479E-8A38-3C6D13EE2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DFFE6A36-CF35-E456-75D5-20D818E6618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t" anchorCtr="0" compatLnSpc="1">
            <a:prstTxWarp prst="textNoShape">
              <a:avLst/>
            </a:prstTxWarp>
          </a:bodyPr>
          <a:lstStyle>
            <a:lvl1pPr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r>
              <a:rPr lang="en-US" altLang="en-US"/>
              <a:t>P1110 L19 Rotation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2094E221-0652-B0EC-271E-575E17CAB6F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235575" y="0"/>
            <a:ext cx="4000500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t" anchorCtr="0" compatLnSpc="1">
            <a:prstTxWarp prst="textNoShape">
              <a:avLst/>
            </a:prstTxWarp>
          </a:bodyPr>
          <a:lstStyle>
            <a:lvl1pPr algn="r"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BA03B987-A167-9DF0-C756-DE71C058963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65438" y="525463"/>
            <a:ext cx="3505200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CBDD4B1F-74DA-F89A-2202-A9BC815812C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1900" y="3328988"/>
            <a:ext cx="6772275" cy="315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6742" name="Rectangle 6">
            <a:extLst>
              <a:ext uri="{FF2B5EF4-FFF2-40B4-BE49-F238E27FC236}">
                <a16:creationId xmlns:a16="http://schemas.microsoft.com/office/drawing/2014/main" id="{0736E9F7-22C8-D915-FDAF-0FFF6F7E647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563"/>
            <a:ext cx="40005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b" anchorCtr="0" compatLnSpc="1">
            <a:prstTxWarp prst="textNoShape">
              <a:avLst/>
            </a:prstTxWarp>
          </a:bodyPr>
          <a:lstStyle>
            <a:lvl1pPr defTabSz="917241" eaLnBrk="1" hangingPunct="1">
              <a:defRPr sz="12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16743" name="Rectangle 7">
            <a:extLst>
              <a:ext uri="{FF2B5EF4-FFF2-40B4-BE49-F238E27FC236}">
                <a16:creationId xmlns:a16="http://schemas.microsoft.com/office/drawing/2014/main" id="{66ABA0E9-3FB2-B9B1-06D1-90AC318E831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35575" y="6659563"/>
            <a:ext cx="4000500" cy="350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775" tIns="45888" rIns="91775" bIns="45888" numCol="1" anchor="b" anchorCtr="0" compatLnSpc="1">
            <a:prstTxWarp prst="textNoShape">
              <a:avLst/>
            </a:prstTxWarp>
          </a:bodyPr>
          <a:lstStyle>
            <a:lvl1pPr algn="r" defTabSz="917081" eaLnBrk="1" hangingPunct="1">
              <a:defRPr sz="1200" b="0"/>
            </a:lvl1pPr>
          </a:lstStyle>
          <a:p>
            <a:pPr>
              <a:defRPr/>
            </a:pPr>
            <a:fld id="{C6BEE858-0A02-439D-A6B0-3310E3CEEDF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15CCD04B-6A8E-A4E2-BDE5-1DF8AF010E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EED65552-8C20-9B19-0FD4-5EF4400E9C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0B67DBF4-6036-BBC3-67C8-5776B8234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9DC689A-2726-4A41-A740-709982FB87C1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5125" name="Header Placeholder 1">
            <a:extLst>
              <a:ext uri="{FF2B5EF4-FFF2-40B4-BE49-F238E27FC236}">
                <a16:creationId xmlns:a16="http://schemas.microsoft.com/office/drawing/2014/main" id="{00B20E55-0D2C-E22C-7FAD-FEBE99ACDD5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12A2A8A8-4353-9FDB-7F16-4ECA8A3B70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32B3BA07-11A7-2E8A-5BC1-7B9B6CE3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5F0F8E3F-4EA7-FA17-7F6C-A25EC95CFE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8EBBFB3-66F6-4CCE-A1DA-1A256A2C8185}" type="slidenum">
              <a:rPr lang="en-US" altLang="en-US" smtClean="0"/>
              <a:pPr>
                <a:spcBef>
                  <a:spcPct val="0"/>
                </a:spcBef>
              </a:pPr>
              <a:t>11</a:t>
            </a:fld>
            <a:endParaRPr lang="en-US" altLang="en-US"/>
          </a:p>
        </p:txBody>
      </p:sp>
      <p:sp>
        <p:nvSpPr>
          <p:cNvPr id="19461" name="Header Placeholder 1">
            <a:extLst>
              <a:ext uri="{FF2B5EF4-FFF2-40B4-BE49-F238E27FC236}">
                <a16:creationId xmlns:a16="http://schemas.microsoft.com/office/drawing/2014/main" id="{24F838BD-1D00-0F08-7AD0-8C29148634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5FEB9-B61D-4B70-AB41-797108054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018E7DB0-D02A-7C4B-EA80-AD0B7ABEE43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B70BAD8E-88B5-6712-BA89-0ED75773D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7E4E874A-2523-3CD2-0F17-F756666BD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D1F709-9103-4132-B961-1C59AC50ABFB}" type="slidenum">
              <a:rPr lang="en-US" altLang="en-US" smtClean="0"/>
              <a:pPr>
                <a:spcBef>
                  <a:spcPct val="0"/>
                </a:spcBef>
              </a:pPr>
              <a:t>12</a:t>
            </a:fld>
            <a:endParaRPr lang="en-US" altLang="en-US"/>
          </a:p>
        </p:txBody>
      </p:sp>
      <p:sp>
        <p:nvSpPr>
          <p:cNvPr id="21509" name="Header Placeholder 1">
            <a:extLst>
              <a:ext uri="{FF2B5EF4-FFF2-40B4-BE49-F238E27FC236}">
                <a16:creationId xmlns:a16="http://schemas.microsoft.com/office/drawing/2014/main" id="{DA700E20-0F22-F3EE-C5DD-4900C74A21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  <p:extLst>
      <p:ext uri="{BB962C8B-B14F-4D97-AF65-F5344CB8AC3E}">
        <p14:creationId xmlns:p14="http://schemas.microsoft.com/office/powerpoint/2010/main" val="35527117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70D6F054-B9EE-E810-EB10-51530A1612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CAEBD038-09CB-2DCB-8124-0704F2618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EF08E401-B098-E6B0-9627-14BE639D9E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D1F709-9103-4132-B961-1C59AC50ABFB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  <p:sp>
        <p:nvSpPr>
          <p:cNvPr id="21509" name="Header Placeholder 1">
            <a:extLst>
              <a:ext uri="{FF2B5EF4-FFF2-40B4-BE49-F238E27FC236}">
                <a16:creationId xmlns:a16="http://schemas.microsoft.com/office/drawing/2014/main" id="{26F44BDC-C85C-3A04-4E10-CF99F144E5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>
            <a:extLst>
              <a:ext uri="{FF2B5EF4-FFF2-40B4-BE49-F238E27FC236}">
                <a16:creationId xmlns:a16="http://schemas.microsoft.com/office/drawing/2014/main" id="{EBDC06ED-CC35-5222-A487-550FA49829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>
            <a:extLst>
              <a:ext uri="{FF2B5EF4-FFF2-40B4-BE49-F238E27FC236}">
                <a16:creationId xmlns:a16="http://schemas.microsoft.com/office/drawing/2014/main" id="{23133794-06FE-6249-A2FC-2D0AC1B0B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2F97D78-C7AB-FB77-1FFF-8159AD226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0ECC13-3747-4A46-AB3A-ADD0F41C9676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  <p:sp>
        <p:nvSpPr>
          <p:cNvPr id="27653" name="Header Placeholder 1">
            <a:extLst>
              <a:ext uri="{FF2B5EF4-FFF2-40B4-BE49-F238E27FC236}">
                <a16:creationId xmlns:a16="http://schemas.microsoft.com/office/drawing/2014/main" id="{94CD3426-F82E-40DA-219E-9C8C39D437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5A8F6D5E-513B-EFAC-DBC5-8283DAB034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AB7B9299-B97F-679A-B629-2084C4A009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76F20940-86CF-4575-40C5-A4DB3EEE2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FCCE49-A782-4F89-9D0B-28FE7C9F2490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  <p:sp>
        <p:nvSpPr>
          <p:cNvPr id="29701" name="Header Placeholder 1">
            <a:extLst>
              <a:ext uri="{FF2B5EF4-FFF2-40B4-BE49-F238E27FC236}">
                <a16:creationId xmlns:a16="http://schemas.microsoft.com/office/drawing/2014/main" id="{9D7146AF-7C4A-46C2-BCAD-91DD5FCE8F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9DAF9649-080A-49ED-E827-3B764F4745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B38C073C-B74A-F799-A697-DF0A2001A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732CB62B-E907-FC5A-8828-B24DE50202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ACFA4F6-7588-4E82-A083-8990749EA8FA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  <p:sp>
        <p:nvSpPr>
          <p:cNvPr id="23557" name="Header Placeholder 1">
            <a:extLst>
              <a:ext uri="{FF2B5EF4-FFF2-40B4-BE49-F238E27FC236}">
                <a16:creationId xmlns:a16="http://schemas.microsoft.com/office/drawing/2014/main" id="{A0A6ED9E-78CB-BFDF-70C8-8D6130CBCB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E38E6E65-9E30-9950-607D-C45F52F2CE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99DCE8D8-C79D-CE18-1869-F3985C0131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EF750F35-E884-3257-2412-3833A71A38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DF272F-C45D-4DD4-B922-7A6941D51AF6}" type="slidenum">
              <a:rPr lang="en-US" altLang="en-US" smtClean="0"/>
              <a:pPr>
                <a:spcBef>
                  <a:spcPct val="0"/>
                </a:spcBef>
              </a:pPr>
              <a:t>17</a:t>
            </a:fld>
            <a:endParaRPr lang="en-US" altLang="en-US"/>
          </a:p>
        </p:txBody>
      </p:sp>
      <p:sp>
        <p:nvSpPr>
          <p:cNvPr id="25605" name="Header Placeholder 1">
            <a:extLst>
              <a:ext uri="{FF2B5EF4-FFF2-40B4-BE49-F238E27FC236}">
                <a16:creationId xmlns:a16="http://schemas.microsoft.com/office/drawing/2014/main" id="{7A8EEE38-3AD5-3952-4D0E-6C477E97AE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60E180FD-12D5-E9C2-27BF-60F64A5CB5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2312760E-D6A5-EB2B-2A28-C88208ABAD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1748" name="Slide Number Placeholder 3">
            <a:extLst>
              <a:ext uri="{FF2B5EF4-FFF2-40B4-BE49-F238E27FC236}">
                <a16:creationId xmlns:a16="http://schemas.microsoft.com/office/drawing/2014/main" id="{F2C34A53-2530-5549-108A-BC99DB745A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7CB281E-C06E-4C53-82F5-18EBE9B38FC9}" type="slidenum">
              <a:rPr lang="en-US" altLang="en-US" smtClean="0"/>
              <a:pPr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31749" name="Header Placeholder 1">
            <a:extLst>
              <a:ext uri="{FF2B5EF4-FFF2-40B4-BE49-F238E27FC236}">
                <a16:creationId xmlns:a16="http://schemas.microsoft.com/office/drawing/2014/main" id="{97E52E3F-3F43-BEE3-70AA-A6F213F904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>
            <a:extLst>
              <a:ext uri="{FF2B5EF4-FFF2-40B4-BE49-F238E27FC236}">
                <a16:creationId xmlns:a16="http://schemas.microsoft.com/office/drawing/2014/main" id="{4A686AD9-9210-6E92-27DD-07074856C0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>
            <a:extLst>
              <a:ext uri="{FF2B5EF4-FFF2-40B4-BE49-F238E27FC236}">
                <a16:creationId xmlns:a16="http://schemas.microsoft.com/office/drawing/2014/main" id="{E78B5F9D-8D15-F103-F855-AE14F8EACB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3796" name="Slide Number Placeholder 3">
            <a:extLst>
              <a:ext uri="{FF2B5EF4-FFF2-40B4-BE49-F238E27FC236}">
                <a16:creationId xmlns:a16="http://schemas.microsoft.com/office/drawing/2014/main" id="{8EF146F3-2E10-ADAA-D0AD-FD92BF2488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A697A96-53D5-45DD-A2BA-AC5129D62BBB}" type="slidenum">
              <a:rPr lang="en-US" altLang="en-US" smtClean="0"/>
              <a:pPr>
                <a:spcBef>
                  <a:spcPct val="0"/>
                </a:spcBef>
              </a:pPr>
              <a:t>19</a:t>
            </a:fld>
            <a:endParaRPr lang="en-US" altLang="en-US"/>
          </a:p>
        </p:txBody>
      </p:sp>
      <p:sp>
        <p:nvSpPr>
          <p:cNvPr id="33797" name="Header Placeholder 1">
            <a:extLst>
              <a:ext uri="{FF2B5EF4-FFF2-40B4-BE49-F238E27FC236}">
                <a16:creationId xmlns:a16="http://schemas.microsoft.com/office/drawing/2014/main" id="{EBD3A5AA-C722-7ABD-391E-6D97ABE6C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65CFD3DB-C484-E86C-022E-7F86DF4B84F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E1D2976C-04B1-EC98-D1AE-6CAC2F4A8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466A0C18-AD61-0D93-04AD-7F8628713D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167CEA-8D05-4BD5-8025-1B90AEE5BED3}" type="slidenum">
              <a:rPr lang="en-US" altLang="en-US" smtClean="0"/>
              <a:pPr>
                <a:spcBef>
                  <a:spcPct val="0"/>
                </a:spcBef>
              </a:pPr>
              <a:t>20</a:t>
            </a:fld>
            <a:endParaRPr lang="en-US" altLang="en-US"/>
          </a:p>
        </p:txBody>
      </p:sp>
      <p:sp>
        <p:nvSpPr>
          <p:cNvPr id="35845" name="Header Placeholder 1">
            <a:extLst>
              <a:ext uri="{FF2B5EF4-FFF2-40B4-BE49-F238E27FC236}">
                <a16:creationId xmlns:a16="http://schemas.microsoft.com/office/drawing/2014/main" id="{6C9C08EA-A682-797C-E922-DED538EF6A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916F4F3C-C048-8F19-B62B-A976DA670E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DD2F8A3A-B755-8F56-C719-349EABF2E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BD3957D0-8EA1-F27C-EEDF-FACAE5C2C2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FBB465-CB40-4885-87AB-0D16B294760D}" type="slidenum">
              <a:rPr lang="en-US" altLang="en-US"/>
              <a:pPr>
                <a:spcBef>
                  <a:spcPct val="0"/>
                </a:spcBef>
              </a:pPr>
              <a:t>3</a:t>
            </a:fld>
            <a:endParaRPr lang="en-US" altLang="en-US" dirty="0"/>
          </a:p>
        </p:txBody>
      </p:sp>
      <p:sp>
        <p:nvSpPr>
          <p:cNvPr id="7173" name="Header Placeholder 1">
            <a:extLst>
              <a:ext uri="{FF2B5EF4-FFF2-40B4-BE49-F238E27FC236}">
                <a16:creationId xmlns:a16="http://schemas.microsoft.com/office/drawing/2014/main" id="{A5B35FFF-A002-FC90-1075-E3CB106F92C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 dirty="0"/>
              <a:t>P 1210 L21 Rigid rotation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25608-ABEC-EB5B-F149-807AB6B18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1583FA71-08CB-2CD0-D07C-3408B23E44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A39C7B94-C12D-9319-7D3D-34BA1529A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FF1852DD-331B-497D-A42B-5C9C8CC781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167CEA-8D05-4BD5-8025-1B90AEE5BED3}" type="slidenum">
              <a:rPr lang="en-US" altLang="en-US" smtClean="0"/>
              <a:pPr>
                <a:spcBef>
                  <a:spcPct val="0"/>
                </a:spcBef>
              </a:pPr>
              <a:t>21</a:t>
            </a:fld>
            <a:endParaRPr lang="en-US" altLang="en-US"/>
          </a:p>
        </p:txBody>
      </p:sp>
      <p:sp>
        <p:nvSpPr>
          <p:cNvPr id="35845" name="Header Placeholder 1">
            <a:extLst>
              <a:ext uri="{FF2B5EF4-FFF2-40B4-BE49-F238E27FC236}">
                <a16:creationId xmlns:a16="http://schemas.microsoft.com/office/drawing/2014/main" id="{DEE29E78-C754-BF2C-4F6B-577A563398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  <p:extLst>
      <p:ext uri="{BB962C8B-B14F-4D97-AF65-F5344CB8AC3E}">
        <p14:creationId xmlns:p14="http://schemas.microsoft.com/office/powerpoint/2010/main" val="37771895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55309-75F6-CB65-04E9-9C49D7BDE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4DDFBDE0-0062-44DF-C0D7-94EF181C38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3D00E5E1-7BCE-2098-67AF-7E19F2ABD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AE3CFF7A-7F2E-655A-3EEA-1F3E932193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C167CEA-8D05-4BD5-8025-1B90AEE5BED3}" type="slidenum">
              <a:rPr lang="en-US" altLang="en-US" smtClean="0"/>
              <a:pPr>
                <a:spcBef>
                  <a:spcPct val="0"/>
                </a:spcBef>
              </a:pPr>
              <a:t>22</a:t>
            </a:fld>
            <a:endParaRPr lang="en-US" altLang="en-US"/>
          </a:p>
        </p:txBody>
      </p:sp>
      <p:sp>
        <p:nvSpPr>
          <p:cNvPr id="35845" name="Header Placeholder 1">
            <a:extLst>
              <a:ext uri="{FF2B5EF4-FFF2-40B4-BE49-F238E27FC236}">
                <a16:creationId xmlns:a16="http://schemas.microsoft.com/office/drawing/2014/main" id="{58E6E4F0-8C83-4688-E316-CD8C162890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  <p:extLst>
      <p:ext uri="{BB962C8B-B14F-4D97-AF65-F5344CB8AC3E}">
        <p14:creationId xmlns:p14="http://schemas.microsoft.com/office/powerpoint/2010/main" val="34428382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>
            <a:extLst>
              <a:ext uri="{FF2B5EF4-FFF2-40B4-BE49-F238E27FC236}">
                <a16:creationId xmlns:a16="http://schemas.microsoft.com/office/drawing/2014/main" id="{A0105A6F-F46F-8CC9-8E31-F707F1564F3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>
            <a:extLst>
              <a:ext uri="{FF2B5EF4-FFF2-40B4-BE49-F238E27FC236}">
                <a16:creationId xmlns:a16="http://schemas.microsoft.com/office/drawing/2014/main" id="{E65466E0-00D9-6B66-912C-8E98DCE3E7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7892" name="Slide Number Placeholder 3">
            <a:extLst>
              <a:ext uri="{FF2B5EF4-FFF2-40B4-BE49-F238E27FC236}">
                <a16:creationId xmlns:a16="http://schemas.microsoft.com/office/drawing/2014/main" id="{7C978976-CDED-54E1-E33A-29A4151CE1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8D56DAB-1A29-4659-9DDE-D89E41DA7F64}" type="slidenum">
              <a:rPr lang="en-US" altLang="en-US" smtClean="0"/>
              <a:pPr>
                <a:spcBef>
                  <a:spcPct val="0"/>
                </a:spcBef>
              </a:pPr>
              <a:t>23</a:t>
            </a:fld>
            <a:endParaRPr lang="en-US" altLang="en-US"/>
          </a:p>
        </p:txBody>
      </p:sp>
      <p:sp>
        <p:nvSpPr>
          <p:cNvPr id="37893" name="Header Placeholder 1">
            <a:extLst>
              <a:ext uri="{FF2B5EF4-FFF2-40B4-BE49-F238E27FC236}">
                <a16:creationId xmlns:a16="http://schemas.microsoft.com/office/drawing/2014/main" id="{8A045735-E761-1E2E-9105-057F3BAD8BA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id="{C465B8BC-3A8C-7B94-8C6A-565655A54E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id="{F4B6E250-C25C-5667-C659-19B0930535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id="{49A74223-29EE-33B3-1EE2-A251B6556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091B9A-68E0-48EE-B6C0-E4CFEAA9665E}" type="slidenum">
              <a:rPr lang="en-US" altLang="en-US" smtClean="0"/>
              <a:pPr>
                <a:spcBef>
                  <a:spcPct val="0"/>
                </a:spcBef>
              </a:pPr>
              <a:t>24</a:t>
            </a:fld>
            <a:endParaRPr lang="en-US" altLang="en-US"/>
          </a:p>
        </p:txBody>
      </p:sp>
      <p:sp>
        <p:nvSpPr>
          <p:cNvPr id="39941" name="Header Placeholder 1">
            <a:extLst>
              <a:ext uri="{FF2B5EF4-FFF2-40B4-BE49-F238E27FC236}">
                <a16:creationId xmlns:a16="http://schemas.microsoft.com/office/drawing/2014/main" id="{26FD7341-C68A-0FBB-6AE7-4EC28AA9F8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3DD216EE-9CC6-BDA6-9D93-0887F29EC4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17FD3123-6FF1-2585-E934-518C5A533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756D0F5E-8E56-CC95-508F-33E8049EE1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A66A057-9F58-4662-8E85-DFDBBA62239D}" type="slidenum">
              <a:rPr lang="en-US" altLang="en-US"/>
              <a:pPr>
                <a:spcBef>
                  <a:spcPct val="0"/>
                </a:spcBef>
              </a:pPr>
              <a:t>4</a:t>
            </a:fld>
            <a:endParaRPr lang="en-US" altLang="en-US" dirty="0"/>
          </a:p>
        </p:txBody>
      </p:sp>
      <p:sp>
        <p:nvSpPr>
          <p:cNvPr id="9221" name="Header Placeholder 1">
            <a:extLst>
              <a:ext uri="{FF2B5EF4-FFF2-40B4-BE49-F238E27FC236}">
                <a16:creationId xmlns:a16="http://schemas.microsoft.com/office/drawing/2014/main" id="{7641976C-0C5F-B419-B9BD-A5E25E0309A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 dirty="0"/>
              <a:t>P 1210 L21 Rigid rotation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6F97F14F-4B0D-2A64-8009-DEA873B9C3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99978BB1-4B4A-2A8A-FF94-1D018ACC1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43FF0C7D-6187-D60C-5A7F-C135A52BE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8166410-BC3E-4164-A990-90D65137E8DD}" type="slidenum">
              <a:rPr lang="en-US" altLang="en-US"/>
              <a:pPr>
                <a:spcBef>
                  <a:spcPct val="0"/>
                </a:spcBef>
              </a:pPr>
              <a:t>5</a:t>
            </a:fld>
            <a:endParaRPr lang="en-US" altLang="en-US" dirty="0"/>
          </a:p>
        </p:txBody>
      </p:sp>
      <p:sp>
        <p:nvSpPr>
          <p:cNvPr id="11269" name="Header Placeholder 1">
            <a:extLst>
              <a:ext uri="{FF2B5EF4-FFF2-40B4-BE49-F238E27FC236}">
                <a16:creationId xmlns:a16="http://schemas.microsoft.com/office/drawing/2014/main" id="{E4206C64-6363-AA6C-9A14-46C630A3A32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 dirty="0"/>
              <a:t>P 1210 L21 Rigid rotation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7AC29B08-1B6A-0B14-B779-5509565577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3E4D79B6-AD93-F4C9-8E74-D3F7C7BCFE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F0752694-0DAA-2834-9683-E92FCEB1E2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1529A5B-36E8-47B2-9F9F-751DB642018C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 dirty="0"/>
          </a:p>
        </p:txBody>
      </p:sp>
      <p:sp>
        <p:nvSpPr>
          <p:cNvPr id="13317" name="Header Placeholder 1">
            <a:extLst>
              <a:ext uri="{FF2B5EF4-FFF2-40B4-BE49-F238E27FC236}">
                <a16:creationId xmlns:a16="http://schemas.microsoft.com/office/drawing/2014/main" id="{33F133B8-E77F-FA5A-ADAC-1F11C835623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 dirty="0"/>
              <a:t>P 1210 L21 Rigid rotation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19532156-0B76-B03F-7C4C-9860B1F682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28A79F9F-011A-1CFD-908A-A991F058D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45CA612-2F33-9BF7-F9FB-58ECE25855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52499D6-ABAE-4D7F-B320-BE8773565E72}" type="slidenum">
              <a:rPr lang="en-US" altLang="en-US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  <p:sp>
        <p:nvSpPr>
          <p:cNvPr id="15365" name="Header Placeholder 1">
            <a:extLst>
              <a:ext uri="{FF2B5EF4-FFF2-40B4-BE49-F238E27FC236}">
                <a16:creationId xmlns:a16="http://schemas.microsoft.com/office/drawing/2014/main" id="{FF27677F-6DE9-6BAD-B789-DF8633A946D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0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075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 1210 L21 Rigid rotation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0A5A525E-7831-26D3-0598-A93FE2A0EB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6481EC86-2EFF-99C5-208F-C4EBC2873F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A0F1376C-14D3-A9EC-745A-7E871FE45A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F005612-F858-4D02-8124-D2A82AF571B7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  <p:sp>
        <p:nvSpPr>
          <p:cNvPr id="13317" name="Header Placeholder 1">
            <a:extLst>
              <a:ext uri="{FF2B5EF4-FFF2-40B4-BE49-F238E27FC236}">
                <a16:creationId xmlns:a16="http://schemas.microsoft.com/office/drawing/2014/main" id="{4334ACE1-4E7B-6317-0534-6F6896BB7AD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45FEEA76-4232-B720-5731-BE68379E5F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9D37FD8-B33F-2F83-CA85-991FCCB2B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F8F1EB9B-D33C-C473-32E7-4818E5AA8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132EAD1-960D-44FF-B48F-38184E0F705B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  <p:sp>
        <p:nvSpPr>
          <p:cNvPr id="7173" name="Header Placeholder 1">
            <a:extLst>
              <a:ext uri="{FF2B5EF4-FFF2-40B4-BE49-F238E27FC236}">
                <a16:creationId xmlns:a16="http://schemas.microsoft.com/office/drawing/2014/main" id="{A1F79657-3DAA-B71A-6DFF-BDB7B7FF268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3821B7A5-76DE-DE30-B5AA-16BF30EB54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D6521C9E-5E85-915E-22D7-13E0A2EC6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EDD05069-48E5-8C95-52B6-B2F84EBB16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6650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2263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7875" indent="-227013" defTabSz="9159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50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622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94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6675" indent="-227013" defTabSz="9159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97A955A-D1BE-417E-BBA8-C3FF8CA05083}" type="slidenum">
              <a:rPr lang="en-US" altLang="en-US" smtClean="0"/>
              <a:pPr>
                <a:spcBef>
                  <a:spcPct val="0"/>
                </a:spcBef>
              </a:pPr>
              <a:t>10</a:t>
            </a:fld>
            <a:endParaRPr lang="en-US" altLang="en-US"/>
          </a:p>
        </p:txBody>
      </p:sp>
      <p:sp>
        <p:nvSpPr>
          <p:cNvPr id="17413" name="Header Placeholder 1">
            <a:extLst>
              <a:ext uri="{FF2B5EF4-FFF2-40B4-BE49-F238E27FC236}">
                <a16:creationId xmlns:a16="http://schemas.microsoft.com/office/drawing/2014/main" id="{18FBEC5F-638A-0816-804E-6951341478B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38188" indent="-282575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35063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90675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44700" indent="-227013" defTabSz="915988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019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591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163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73500" indent="-227013" defTabSz="91598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b="0"/>
              <a:t>P1110 L19 Rotation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DF4AD8B-FD48-56DB-ECD4-56A42B9870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0893F6-3814-D55A-91A5-5D942AFE94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993B6C-9AD3-0FAD-BEB5-0769CC9723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7DF90-0F09-4442-BDEC-3CA58C404F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3736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1A9BC3-40B6-F3BF-0D43-03E5D40361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496E7B7-84F1-8F87-451C-707A50B4FED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4FFAFF6-3CB4-1871-535A-644ED61F01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558440-0FA6-42A4-8095-F29E8B3112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3539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73069C-8FC3-8ED4-8FC4-A5F4AA5311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59B90C-21AE-40B6-230B-E52CD68FD4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2453466-64D3-07FD-58F7-946BA83B8B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24D627-2E40-43E3-B045-3B10D82D25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78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10A375-EFCB-A5D5-B2F7-A40D599A9D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CAFDC7-FFE6-481D-B11A-C24280F914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872AA0-EF08-5DEE-46A6-3CE91FC34E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53C52-ECDA-49F9-8563-42DFD4CE399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866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A0DA519-1B53-6A81-7080-8ADB8D58A7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8BC6D5A-6033-8EEC-A314-36157348C4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C1CED45-7440-19B6-0AB2-220918ED14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F03DE-B8ED-4EB6-B082-CC63B96C565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971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2E8BE1-6169-052C-6FE8-FBB578B9A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C3096F4-1A3E-A4FA-90A8-D10E2A0D99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3D382-7485-503B-129B-2EF81CC775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5BBD85-B74A-4019-8642-695B67E905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5471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0D7DB68-23ED-6804-DAF6-C773D27E2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776AAA4-2C3D-E249-1533-B800258248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051279-B892-4D26-25AE-E756BFB28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BF4937-468C-4B15-A1B8-2C6961A2BE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1108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544E2DE-E42D-5FC5-A4E0-AF32B7E54D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EF5E897-2AF1-65DD-3DD2-896D6205CE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3D26C8C-D3F2-6A4C-3671-FB5A793BA0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72F61C-43B4-4088-B9DE-58997A806D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8309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A180E10-ED22-EB8B-0070-3C0B96CDED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E6F4D92-95B8-98C2-25FC-BCD0178E65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3AE8160-FA3B-3AD5-B3C2-DB93F79128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3E696-A935-4579-9F94-454D81F54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45909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5DD68E0-FFF5-8109-3696-0D9E543366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5D83C6-7F0E-E6ED-0BE1-67E036F308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140FF4-B0C9-6ECA-E0BA-70AD9AC546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8E23DF-36B4-4099-AAA5-449C542E10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0040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150D83-4DF8-8E16-3FB3-A1ADAB70574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A03C60-7F5A-68ED-B3F7-F136F84CF5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85D506-8244-A63E-9CC5-4D0AFE1188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357E00-0DA8-4189-BC61-6D899D8258B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887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FF1D71F-9706-7250-75B3-13D8A66021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385C9AC-86AB-906B-F9A1-F8FAD68A3E4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4D4888-4ED7-0741-3B42-D2DBAD7AA734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A07978C-C415-502F-97B1-255DE397D2F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EAB4A16-218E-0B40-E773-A090FDF7471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BE01F1D8-44CD-4482-9657-4B204668F19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284E71B4-19F6-619D-D1A3-56CF9B030F5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Rigid-Body Rotation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84CA19B-F5D8-7CF3-9208-6E051DBF757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838200"/>
          </a:xfrm>
        </p:spPr>
        <p:txBody>
          <a:bodyPr/>
          <a:lstStyle/>
          <a:p>
            <a:pPr eaLnBrk="1" hangingPunct="1"/>
            <a:r>
              <a:rPr lang="en-US" altLang="en-US"/>
              <a:t>rotating and revolving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FC7B4B68-0A83-9DD0-6E60-5CD490E7B4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34000"/>
            <a:ext cx="2438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US" altLang="en-US" b="0"/>
          </a:p>
        </p:txBody>
      </p:sp>
      <p:sp>
        <p:nvSpPr>
          <p:cNvPr id="4101" name="TextBox 1">
            <a:extLst>
              <a:ext uri="{FF2B5EF4-FFF2-40B4-BE49-F238E27FC236}">
                <a16:creationId xmlns:a16="http://schemas.microsoft.com/office/drawing/2014/main" id="{F898DDAE-7DC7-F7C8-5D4A-D97AFAF94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5486400"/>
            <a:ext cx="11636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0">
                <a:solidFill>
                  <a:schemeClr val="tx1"/>
                </a:solidFill>
              </a:rPr>
              <a:t>Ch. 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B565370E-4B22-6BAE-AED9-B34DA3F9E5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Angular Velocity</a:t>
            </a:r>
          </a:p>
        </p:txBody>
      </p:sp>
      <p:sp>
        <p:nvSpPr>
          <p:cNvPr id="393219" name="Rectangle 3">
            <a:extLst>
              <a:ext uri="{FF2B5EF4-FFF2-40B4-BE49-F238E27FC236}">
                <a16:creationId xmlns:a16="http://schemas.microsoft.com/office/drawing/2014/main" id="{5DE6E74B-4B0D-1954-AA82-31A0852F15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362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/>
              <a:t>What is the </a:t>
            </a:r>
            <a:r>
              <a:rPr lang="en-US" altLang="en-US" dirty="0">
                <a:solidFill>
                  <a:schemeClr val="accent2"/>
                </a:solidFill>
              </a:rPr>
              <a:t>direction</a:t>
            </a:r>
            <a:r>
              <a:rPr lang="en-US" altLang="en-US" dirty="0"/>
              <a:t> of angular velocity?</a:t>
            </a:r>
          </a:p>
          <a:p>
            <a:pPr eaLnBrk="1" hangingPunct="1">
              <a:buFontTx/>
              <a:buNone/>
            </a:pPr>
            <a:r>
              <a:rPr lang="en-US" altLang="en-US" b="1" dirty="0">
                <a:solidFill>
                  <a:schemeClr val="accent2"/>
                </a:solidFill>
              </a:rPr>
              <a:t>Right-hand</a:t>
            </a:r>
            <a:r>
              <a:rPr lang="en-US" altLang="en-US" dirty="0">
                <a:solidFill>
                  <a:schemeClr val="accent2"/>
                </a:solidFill>
              </a:rPr>
              <a:t> rule</a:t>
            </a:r>
            <a:r>
              <a:rPr lang="en-US" altLang="en-US" dirty="0"/>
              <a:t>:  </a:t>
            </a:r>
          </a:p>
          <a:p>
            <a:pPr eaLnBrk="1" hangingPunct="1"/>
            <a:r>
              <a:rPr lang="en-US" altLang="en-US" dirty="0"/>
              <a:t>Curl right-hand fingers in the direction of rotation.</a:t>
            </a: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355C324-CBFC-F815-D977-9FB591CF04DE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3822700"/>
            <a:ext cx="8229600" cy="1054100"/>
            <a:chOff x="288" y="2408"/>
            <a:chExt cx="5184" cy="664"/>
          </a:xfrm>
        </p:grpSpPr>
        <p:sp>
          <p:nvSpPr>
            <p:cNvPr id="16392" name="Rectangle 4">
              <a:extLst>
                <a:ext uri="{FF2B5EF4-FFF2-40B4-BE49-F238E27FC236}">
                  <a16:creationId xmlns:a16="http://schemas.microsoft.com/office/drawing/2014/main" id="{40DCEBA7-800A-D508-DB40-08AB8382C2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2408"/>
              <a:ext cx="5184" cy="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0"/>
                <a:t>Extended right thumb points in the direction of </a:t>
              </a:r>
              <a:r>
                <a:rPr lang="en-US" altLang="en-US" b="0" i="1">
                  <a:latin typeface="Symbol" panose="05050102010706020507" pitchFamily="18" charset="2"/>
                </a:rPr>
                <a:t>w</a:t>
              </a:r>
              <a:r>
                <a:rPr lang="en-US" altLang="en-US" b="0"/>
                <a:t>.</a:t>
              </a:r>
            </a:p>
          </p:txBody>
        </p:sp>
        <p:sp>
          <p:nvSpPr>
            <p:cNvPr id="16393" name="Line 6">
              <a:extLst>
                <a:ext uri="{FF2B5EF4-FFF2-40B4-BE49-F238E27FC236}">
                  <a16:creationId xmlns:a16="http://schemas.microsoft.com/office/drawing/2014/main" id="{DD0AB1C9-EBB2-2F70-740D-68F850F039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3" y="2806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8">
            <a:extLst>
              <a:ext uri="{FF2B5EF4-FFF2-40B4-BE49-F238E27FC236}">
                <a16:creationId xmlns:a16="http://schemas.microsoft.com/office/drawing/2014/main" id="{BD0ED398-8723-4660-CF38-D7AB701AFF71}"/>
              </a:ext>
            </a:extLst>
          </p:cNvPr>
          <p:cNvGrpSpPr>
            <a:grpSpLocks/>
          </p:cNvGrpSpPr>
          <p:nvPr/>
        </p:nvGrpSpPr>
        <p:grpSpPr bwMode="auto">
          <a:xfrm>
            <a:off x="457200" y="4876800"/>
            <a:ext cx="8229600" cy="609600"/>
            <a:chOff x="288" y="3072"/>
            <a:chExt cx="5184" cy="384"/>
          </a:xfrm>
        </p:grpSpPr>
        <p:sp>
          <p:nvSpPr>
            <p:cNvPr id="16390" name="Rectangle 5">
              <a:extLst>
                <a:ext uri="{FF2B5EF4-FFF2-40B4-BE49-F238E27FC236}">
                  <a16:creationId xmlns:a16="http://schemas.microsoft.com/office/drawing/2014/main" id="{E079B15D-C53C-1900-66D5-F89485E68D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" y="3072"/>
              <a:ext cx="518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0"/>
                <a:t>Rotation Axis || </a:t>
              </a:r>
              <a:r>
                <a:rPr lang="en-US" altLang="en-US" b="0" i="1">
                  <a:latin typeface="Symbol" panose="05050102010706020507" pitchFamily="18" charset="2"/>
                </a:rPr>
                <a:t>w</a:t>
              </a:r>
              <a:r>
                <a:rPr lang="en-US" altLang="en-US" b="0"/>
                <a:t>.</a:t>
              </a:r>
            </a:p>
          </p:txBody>
        </p:sp>
        <p:sp>
          <p:nvSpPr>
            <p:cNvPr id="16391" name="Line 7">
              <a:extLst>
                <a:ext uri="{FF2B5EF4-FFF2-40B4-BE49-F238E27FC236}">
                  <a16:creationId xmlns:a16="http://schemas.microsoft.com/office/drawing/2014/main" id="{5E1E035A-1A9A-29D3-4DA9-0D1369BDF4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6" y="3168"/>
              <a:ext cx="14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3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1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5A81FA1-1A1C-516E-00BF-64A001B38AE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90B47ED-7D97-77DB-018A-ECB81795A1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/>
              <a:t>A ladybug sits at the outer edge of a merry-go-round that is turning and slowing down. At the instant shown, </a:t>
            </a:r>
            <a:r>
              <a:rPr lang="en-US" altLang="en-US" sz="2400">
                <a:solidFill>
                  <a:schemeClr val="tx2"/>
                </a:solidFill>
              </a:rPr>
              <a:t>the vector expressing its </a:t>
            </a:r>
            <a:r>
              <a:rPr lang="en-US" altLang="en-US" sz="2400">
                <a:solidFill>
                  <a:schemeClr val="accent2"/>
                </a:solidFill>
              </a:rPr>
              <a:t>angular velocity </a:t>
            </a:r>
            <a:r>
              <a:rPr lang="en-US" altLang="en-US" sz="2400">
                <a:solidFill>
                  <a:schemeClr val="tx2"/>
                </a:solidFill>
              </a:rPr>
              <a:t>is</a:t>
            </a:r>
            <a:r>
              <a:rPr lang="en-US" altLang="en-US" sz="2400">
                <a:solidFill>
                  <a:schemeClr val="accent2"/>
                </a:solidFill>
              </a:rPr>
              <a:t> </a:t>
            </a:r>
            <a:endParaRPr lang="en-US" altLang="en-US"/>
          </a:p>
        </p:txBody>
      </p:sp>
      <p:sp>
        <p:nvSpPr>
          <p:cNvPr id="18436" name="Rectangle 4">
            <a:extLst>
              <a:ext uri="{FF2B5EF4-FFF2-40B4-BE49-F238E27FC236}">
                <a16:creationId xmlns:a16="http://schemas.microsoft.com/office/drawing/2014/main" id="{D73C521B-5DA8-91DA-56BB-ADC5E61EF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3657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</p:txBody>
      </p:sp>
      <p:pic>
        <p:nvPicPr>
          <p:cNvPr id="18437" name="Picture 5" descr="ladybug2.jpg">
            <a:extLst>
              <a:ext uri="{FF2B5EF4-FFF2-40B4-BE49-F238E27FC236}">
                <a16:creationId xmlns:a16="http://schemas.microsoft.com/office/drawing/2014/main" id="{F4AF476E-995A-53C5-456C-C35988FDA4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4127500" cy="195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02E09-446B-A730-2F62-2E31EE4E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842B54B4-39FA-F978-BA2C-F857319FA9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64227B08-39AD-865F-7A25-62BC713DEE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/>
              <a:t>A ladybug sits at the outer edge of a merry-go-round that is turning and slowing down. At the instant shown, </a:t>
            </a:r>
            <a:r>
              <a:rPr lang="en-US" altLang="en-US" sz="2400" dirty="0">
                <a:solidFill>
                  <a:schemeClr val="tx2"/>
                </a:solidFill>
              </a:rPr>
              <a:t>the vector expressing her </a:t>
            </a:r>
            <a:r>
              <a:rPr lang="en-US" altLang="en-US" sz="2400" dirty="0">
                <a:solidFill>
                  <a:schemeClr val="accent2"/>
                </a:solidFill>
              </a:rPr>
              <a:t>angular acceleration </a:t>
            </a:r>
            <a:r>
              <a:rPr lang="en-US" altLang="en-US" sz="2400" dirty="0">
                <a:solidFill>
                  <a:schemeClr val="tx2"/>
                </a:solidFill>
              </a:rPr>
              <a:t>is</a:t>
            </a:r>
            <a:r>
              <a:rPr lang="en-US" altLang="en-US" sz="2400" dirty="0">
                <a:solidFill>
                  <a:schemeClr val="accent2"/>
                </a:solidFill>
              </a:rPr>
              <a:t> </a:t>
            </a:r>
            <a:endParaRPr lang="en-US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484" name="Rectangle 4">
                <a:extLst>
                  <a:ext uri="{FF2B5EF4-FFF2-40B4-BE49-F238E27FC236}">
                    <a16:creationId xmlns:a16="http://schemas.microsoft.com/office/drawing/2014/main" id="{91EC03BB-B71C-A9A4-81A9-8B23AF6DAB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200" y="3276600"/>
                <a:ext cx="3657600" cy="30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marL="609600" indent="-609600"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spcAft>
                    <a:spcPts val="600"/>
                  </a:spcAft>
                  <a:buClr>
                    <a:schemeClr val="accent2"/>
                  </a:buClr>
                  <a:buFont typeface="Times" panose="02020603050405020304" pitchFamily="18" charset="0"/>
                  <a:buAutoNum type="alphaUcPeriod"/>
                </a:pPr>
                <a:r>
                  <a:rPr lang="en-US" altLang="en-US" sz="2400" b="0" dirty="0"/>
                  <a:t>same as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acc>
                  </m:oMath>
                </a14:m>
                <a:endParaRPr lang="en-US" altLang="en-US" sz="2400" b="0" dirty="0"/>
              </a:p>
              <a:p>
                <a:pPr eaLnBrk="1" hangingPunct="1">
                  <a:spcBef>
                    <a:spcPct val="0"/>
                  </a:spcBef>
                  <a:spcAft>
                    <a:spcPts val="600"/>
                  </a:spcAft>
                  <a:buClr>
                    <a:schemeClr val="accent2"/>
                  </a:buClr>
                  <a:buFont typeface="Times" panose="02020603050405020304" pitchFamily="18" charset="0"/>
                  <a:buAutoNum type="alphaUcPeriod"/>
                </a:pPr>
                <a:r>
                  <a:rPr lang="en-US" altLang="en-US" sz="2400" b="0" dirty="0"/>
                  <a:t>opposite </a:t>
                </a:r>
                <a14:m>
                  <m:oMath xmlns:m="http://schemas.openxmlformats.org/officeDocument/2006/math">
                    <m:acc>
                      <m:accPr>
                        <m:chr m:val="⃑"/>
                        <m:ctrlPr>
                          <a:rPr lang="en-US" alt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en-US" sz="2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acc>
                  </m:oMath>
                </a14:m>
                <a:endParaRPr lang="en-US" altLang="en-US" sz="2400" b="0" dirty="0"/>
              </a:p>
            </p:txBody>
          </p:sp>
        </mc:Choice>
        <mc:Fallback xmlns="">
          <p:sp>
            <p:nvSpPr>
              <p:cNvPr id="20484" name="Rectangle 4">
                <a:extLst>
                  <a:ext uri="{FF2B5EF4-FFF2-40B4-BE49-F238E27FC236}">
                    <a16:creationId xmlns:a16="http://schemas.microsoft.com/office/drawing/2014/main" id="{91EC03BB-B71C-A9A4-81A9-8B23AF6DAB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3276600"/>
                <a:ext cx="3657600" cy="3048000"/>
              </a:xfrm>
              <a:prstGeom prst="rect">
                <a:avLst/>
              </a:prstGeom>
              <a:blipFill>
                <a:blip r:embed="rId3"/>
                <a:stretch>
                  <a:fillRect l="-2167" t="-140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485" name="Picture 5" descr="ladybug2.jpg">
            <a:extLst>
              <a:ext uri="{FF2B5EF4-FFF2-40B4-BE49-F238E27FC236}">
                <a16:creationId xmlns:a16="http://schemas.microsoft.com/office/drawing/2014/main" id="{4BB7D19C-67D2-6D72-9BA2-9B4ABBD2B0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4127500" cy="195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9580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50B85CA1-64FE-1720-B74C-B25FB122F9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4FFB7E85-25E7-4A61-041E-188620575F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/>
              <a:t>A ladybug sits at the outer edge of a merry-go-round that is turning and slowing down. At the instant shown, </a:t>
            </a:r>
            <a:r>
              <a:rPr lang="en-US" altLang="en-US" sz="2400" dirty="0">
                <a:solidFill>
                  <a:schemeClr val="tx2"/>
                </a:solidFill>
              </a:rPr>
              <a:t>the vector expressing her </a:t>
            </a:r>
            <a:r>
              <a:rPr lang="en-US" altLang="en-US" sz="2400" dirty="0">
                <a:solidFill>
                  <a:schemeClr val="accent2"/>
                </a:solidFill>
              </a:rPr>
              <a:t>angular acceleration </a:t>
            </a:r>
            <a:r>
              <a:rPr lang="en-US" altLang="en-US" sz="2400" dirty="0">
                <a:solidFill>
                  <a:schemeClr val="tx2"/>
                </a:solidFill>
              </a:rPr>
              <a:t>is</a:t>
            </a:r>
            <a:r>
              <a:rPr lang="en-US" altLang="en-US" sz="2400" dirty="0">
                <a:solidFill>
                  <a:schemeClr val="accent2"/>
                </a:solidFill>
              </a:rPr>
              <a:t> </a:t>
            </a:r>
            <a:endParaRPr lang="en-US" altLang="en-US" dirty="0"/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9CA15761-46D4-79E6-5FC0-5B1BC5D5B6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3657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</p:txBody>
      </p:sp>
      <p:pic>
        <p:nvPicPr>
          <p:cNvPr id="20485" name="Picture 5" descr="ladybug2.jpg">
            <a:extLst>
              <a:ext uri="{FF2B5EF4-FFF2-40B4-BE49-F238E27FC236}">
                <a16:creationId xmlns:a16="http://schemas.microsoft.com/office/drawing/2014/main" id="{7A73414D-F4EE-154B-7050-B707D5B43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4127500" cy="195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50A2B4A6-0ADA-94A8-8A0C-A9EF76DDBC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D257B77-E682-3D06-3E60-863C49713D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/>
              <a:t>A ladybug sits at the outer edge of a merry-go-round that is turning and slowing down. At the instant shown, its </a:t>
            </a:r>
            <a:r>
              <a:rPr lang="en-US" altLang="en-US" sz="2400">
                <a:solidFill>
                  <a:schemeClr val="accent2"/>
                </a:solidFill>
              </a:rPr>
              <a:t>centripetal </a:t>
            </a:r>
            <a:r>
              <a:rPr lang="en-US" altLang="en-US" sz="2400"/>
              <a:t>acceleration is </a:t>
            </a:r>
            <a:endParaRPr lang="en-US" altLang="en-US"/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34145CD-4BAF-0DEF-2A5F-11ECBF832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36576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x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z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+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/>
              <a:t>in the –</a:t>
            </a:r>
            <a:r>
              <a:rPr lang="en-US" altLang="en-US" sz="2400" b="0" i="1"/>
              <a:t>y</a:t>
            </a:r>
            <a:r>
              <a:rPr lang="en-US" altLang="en-US" sz="2400" b="0"/>
              <a:t> direction</a:t>
            </a:r>
          </a:p>
        </p:txBody>
      </p:sp>
      <p:pic>
        <p:nvPicPr>
          <p:cNvPr id="26629" name="Picture 5" descr="ladybug2.jpg">
            <a:extLst>
              <a:ext uri="{FF2B5EF4-FFF2-40B4-BE49-F238E27FC236}">
                <a16:creationId xmlns:a16="http://schemas.microsoft.com/office/drawing/2014/main" id="{6BEA2075-610A-0A04-E736-7DDE812A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4127500" cy="195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68F9EE14-FDC1-39CC-F9A4-D2C3B59D5C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9DA35C9F-EB1E-E807-41A3-A4F3DC2DC87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00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en-US" altLang="en-US" sz="2400" dirty="0"/>
              <a:t>A ladybug sits at the outer edge of a merry-go-round that is turning and slowing down. At the instant shown, her acceleration is </a:t>
            </a:r>
            <a:endParaRPr lang="en-US" altLang="en-US" dirty="0"/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4AB82534-C937-ADF5-D3E7-D9052B97C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276600"/>
            <a:ext cx="36576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/>
              <a:t>in the –</a:t>
            </a:r>
            <a:r>
              <a:rPr lang="en-US" altLang="en-US" sz="2400" b="0" i="1" dirty="0"/>
              <a:t>x</a:t>
            </a:r>
            <a:r>
              <a:rPr lang="en-US" altLang="en-US" sz="2400" b="0" dirty="0"/>
              <a:t> and –</a:t>
            </a:r>
            <a:r>
              <a:rPr lang="en-US" altLang="en-US" sz="2400" b="0" i="1" dirty="0"/>
              <a:t>y</a:t>
            </a:r>
            <a:r>
              <a:rPr lang="en-US" altLang="en-US" sz="2400" b="0" dirty="0"/>
              <a:t> direction</a:t>
            </a:r>
          </a:p>
        </p:txBody>
      </p:sp>
      <p:pic>
        <p:nvPicPr>
          <p:cNvPr id="28677" name="Picture 5" descr="ladybug2.jpg">
            <a:extLst>
              <a:ext uri="{FF2B5EF4-FFF2-40B4-BE49-F238E27FC236}">
                <a16:creationId xmlns:a16="http://schemas.microsoft.com/office/drawing/2014/main" id="{48131517-8C3F-5AC0-4D94-C9E31B3567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3124200"/>
            <a:ext cx="4127500" cy="19589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3EF369F-C913-4C04-B6D8-09805D01393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83F094C4-EB4E-FEEE-01D6-F2BFED83F02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133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A ladybug sits at the outer edge of a merry-go-round, and a </a:t>
            </a:r>
            <a:r>
              <a:rPr lang="en-US" altLang="en-US" sz="2800" dirty="0" err="1"/>
              <a:t>lordbug</a:t>
            </a:r>
            <a:r>
              <a:rPr lang="en-US" altLang="en-US" sz="2800" dirty="0"/>
              <a:t> sits halfway between her and the axis of rotation. The merry-go-round makes a complete revolution once each second. The </a:t>
            </a:r>
            <a:r>
              <a:rPr lang="en-US" altLang="en-US" sz="2800" dirty="0" err="1"/>
              <a:t>lordbug's</a:t>
            </a:r>
            <a:r>
              <a:rPr lang="en-US" altLang="en-US" sz="2800" dirty="0"/>
              <a:t> </a:t>
            </a:r>
            <a:r>
              <a:rPr lang="en-US" altLang="en-US" sz="2800" dirty="0">
                <a:solidFill>
                  <a:schemeClr val="accent2"/>
                </a:solidFill>
              </a:rPr>
              <a:t>angular velocity </a:t>
            </a:r>
            <a:r>
              <a:rPr lang="en-US" altLang="en-US" sz="2800" dirty="0"/>
              <a:t>is </a:t>
            </a:r>
            <a:endParaRPr lang="en-US" altLang="en-US" dirty="0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65EA20B9-6614-339A-A379-2E31312E1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4876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>
                <a:solidFill>
                  <a:schemeClr val="accent2"/>
                </a:solidFill>
              </a:rPr>
              <a:t>half</a:t>
            </a:r>
            <a:r>
              <a:rPr lang="en-US" altLang="en-US" sz="2400" b="0" dirty="0"/>
              <a:t> the ladybug's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/>
              <a:t>the </a:t>
            </a:r>
            <a:r>
              <a:rPr lang="en-US" altLang="en-US" sz="2400" b="0" dirty="0">
                <a:solidFill>
                  <a:schemeClr val="accent2"/>
                </a:solidFill>
              </a:rPr>
              <a:t>same</a:t>
            </a:r>
            <a:r>
              <a:rPr lang="en-US" altLang="en-US" sz="2400" b="0" dirty="0"/>
              <a:t> as the ladybug's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>
                <a:solidFill>
                  <a:schemeClr val="accent2"/>
                </a:solidFill>
              </a:rPr>
              <a:t>twice</a:t>
            </a:r>
            <a:r>
              <a:rPr lang="en-US" altLang="en-US" sz="2400" b="0" dirty="0"/>
              <a:t> the ladybug's</a:t>
            </a:r>
          </a:p>
        </p:txBody>
      </p:sp>
      <p:pic>
        <p:nvPicPr>
          <p:cNvPr id="22533" name="Picture 6" descr="ladybug1.jpg">
            <a:extLst>
              <a:ext uri="{FF2B5EF4-FFF2-40B4-BE49-F238E27FC236}">
                <a16:creationId xmlns:a16="http://schemas.microsoft.com/office/drawing/2014/main" id="{395FCBD8-2D9A-51E9-F88D-D6A85AB7E2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4114800" cy="2224088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DE3BB564-7A0E-A7A4-8744-5B17CA5790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Question</a:t>
            </a:r>
          </a:p>
        </p:txBody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DD0C2857-D13E-7583-F9D6-0C3D5699B5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05800" cy="21336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en-US" altLang="en-US" sz="2800" dirty="0"/>
              <a:t>A ladybug sits at the outer edge of a merry-go-round, and a </a:t>
            </a:r>
            <a:r>
              <a:rPr lang="en-US" altLang="en-US" sz="2800" dirty="0" err="1"/>
              <a:t>lordbug</a:t>
            </a:r>
            <a:r>
              <a:rPr lang="en-US" altLang="en-US" sz="2800" dirty="0"/>
              <a:t> sits halfway between her and the axis of rotation. The merry-go-round makes a complete revolution once each second. The </a:t>
            </a:r>
            <a:r>
              <a:rPr lang="en-US" altLang="en-US" sz="2800" dirty="0" err="1"/>
              <a:t>lordbug's</a:t>
            </a:r>
            <a:r>
              <a:rPr lang="en-US" altLang="en-US" sz="2800" dirty="0"/>
              <a:t> </a:t>
            </a:r>
            <a:r>
              <a:rPr lang="en-US" altLang="en-US" sz="2800" dirty="0">
                <a:solidFill>
                  <a:schemeClr val="accent2"/>
                </a:solidFill>
              </a:rPr>
              <a:t>tangential velocity </a:t>
            </a:r>
            <a:r>
              <a:rPr lang="en-US" altLang="en-US" sz="2800" dirty="0"/>
              <a:t>is </a:t>
            </a:r>
            <a:endParaRPr lang="en-US" altLang="en-US" dirty="0"/>
          </a:p>
        </p:txBody>
      </p:sp>
      <p:sp>
        <p:nvSpPr>
          <p:cNvPr id="24580" name="Rectangle 4">
            <a:extLst>
              <a:ext uri="{FF2B5EF4-FFF2-40B4-BE49-F238E27FC236}">
                <a16:creationId xmlns:a16="http://schemas.microsoft.com/office/drawing/2014/main" id="{69C0D2FC-288F-A516-AED0-27F4772636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4876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>
                <a:solidFill>
                  <a:schemeClr val="accent2"/>
                </a:solidFill>
              </a:rPr>
              <a:t>half</a:t>
            </a:r>
            <a:r>
              <a:rPr lang="en-US" altLang="en-US" sz="2400" b="0" dirty="0"/>
              <a:t> the ladybug's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/>
              <a:t>the </a:t>
            </a:r>
            <a:r>
              <a:rPr lang="en-US" altLang="en-US" sz="2400" b="0" dirty="0">
                <a:solidFill>
                  <a:schemeClr val="accent2"/>
                </a:solidFill>
              </a:rPr>
              <a:t>same</a:t>
            </a:r>
            <a:r>
              <a:rPr lang="en-US" altLang="en-US" sz="2400" b="0" dirty="0"/>
              <a:t> as the ladybug's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Clr>
                <a:schemeClr val="accent2"/>
              </a:buClr>
              <a:buFont typeface="Times" panose="02020603050405020304" pitchFamily="18" charset="0"/>
              <a:buAutoNum type="alphaUcPeriod"/>
            </a:pPr>
            <a:r>
              <a:rPr lang="en-US" altLang="en-US" sz="2400" b="0" dirty="0">
                <a:solidFill>
                  <a:schemeClr val="accent2"/>
                </a:solidFill>
              </a:rPr>
              <a:t>twice</a:t>
            </a:r>
            <a:r>
              <a:rPr lang="en-US" altLang="en-US" sz="2400" b="0" dirty="0"/>
              <a:t> the ladybug's</a:t>
            </a:r>
          </a:p>
        </p:txBody>
      </p:sp>
      <p:pic>
        <p:nvPicPr>
          <p:cNvPr id="24581" name="Picture 6" descr="ladybug1.jpg">
            <a:extLst>
              <a:ext uri="{FF2B5EF4-FFF2-40B4-BE49-F238E27FC236}">
                <a16:creationId xmlns:a16="http://schemas.microsoft.com/office/drawing/2014/main" id="{1ED67173-EBB7-E662-64B1-31C816B70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733800"/>
            <a:ext cx="4114800" cy="2224088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E9F66AAB-6C11-0FB8-2B32-22901A964FF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Angular Kinematic Formulas</a:t>
            </a:r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D8408851-B00B-ED05-209B-9E49D04E72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762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For constant </a:t>
            </a:r>
            <a:r>
              <a:rPr lang="en-US" altLang="en-US" i="1">
                <a:latin typeface="Symbol" panose="05050102010706020507" pitchFamily="18" charset="2"/>
              </a:rPr>
              <a:t>a</a:t>
            </a:r>
            <a:r>
              <a:rPr lang="en-US" altLang="en-US"/>
              <a:t>, </a:t>
            </a:r>
            <a:r>
              <a:rPr lang="en-US" altLang="en-US" i="1">
                <a:latin typeface="Symbol" panose="05050102010706020507" pitchFamily="18" charset="2"/>
              </a:rPr>
              <a:t>a</a:t>
            </a:r>
            <a:r>
              <a:rPr lang="en-US" altLang="en-US"/>
              <a:t> || </a:t>
            </a:r>
            <a:r>
              <a:rPr lang="en-US" altLang="en-US" i="1">
                <a:latin typeface="Symbol" panose="05050102010706020507" pitchFamily="18" charset="2"/>
              </a:rPr>
              <a:t>w</a:t>
            </a:r>
            <a:endParaRPr lang="en-US" altLang="en-US"/>
          </a:p>
        </p:txBody>
      </p:sp>
      <p:sp>
        <p:nvSpPr>
          <p:cNvPr id="395268" name="Rectangle 4">
            <a:extLst>
              <a:ext uri="{FF2B5EF4-FFF2-40B4-BE49-F238E27FC236}">
                <a16:creationId xmlns:a16="http://schemas.microsoft.com/office/drawing/2014/main" id="{14678C2C-9BB3-186E-0431-F4C72D9B39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2590800"/>
            <a:ext cx="4343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 dirty="0">
                <a:solidFill>
                  <a:schemeClr val="accent2"/>
                </a:solidFill>
              </a:rPr>
              <a:t> =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 baseline="-25000" dirty="0">
                <a:solidFill>
                  <a:schemeClr val="accent2"/>
                </a:solidFill>
              </a:rPr>
              <a:t>0</a:t>
            </a:r>
            <a:r>
              <a:rPr lang="en-US" altLang="en-US" b="0" dirty="0">
                <a:solidFill>
                  <a:schemeClr val="accent2"/>
                </a:solidFill>
              </a:rPr>
              <a:t> +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a</a:t>
            </a:r>
            <a:r>
              <a:rPr lang="en-US" altLang="en-US" b="0" i="1" dirty="0">
                <a:solidFill>
                  <a:schemeClr val="accent2"/>
                </a:solidFill>
              </a:rPr>
              <a:t>t</a:t>
            </a:r>
            <a:endParaRPr lang="en-US" altLang="en-US" b="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q</a:t>
            </a:r>
            <a:r>
              <a:rPr lang="en-US" altLang="en-US" b="0" dirty="0">
                <a:solidFill>
                  <a:schemeClr val="accent2"/>
                </a:solidFill>
              </a:rPr>
              <a:t> =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q</a:t>
            </a:r>
            <a:r>
              <a:rPr lang="en-US" altLang="en-US" b="0" baseline="-25000" dirty="0">
                <a:solidFill>
                  <a:schemeClr val="accent2"/>
                </a:solidFill>
              </a:rPr>
              <a:t>0</a:t>
            </a:r>
            <a:r>
              <a:rPr lang="en-US" altLang="en-US" b="0" dirty="0">
                <a:solidFill>
                  <a:schemeClr val="accent2"/>
                </a:solidFill>
              </a:rPr>
              <a:t> +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 baseline="-25000" dirty="0">
                <a:solidFill>
                  <a:schemeClr val="accent2"/>
                </a:solidFill>
              </a:rPr>
              <a:t>0</a:t>
            </a:r>
            <a:r>
              <a:rPr lang="en-US" altLang="en-US" b="0" i="1" dirty="0">
                <a:solidFill>
                  <a:schemeClr val="accent2"/>
                </a:solidFill>
              </a:rPr>
              <a:t>t</a:t>
            </a:r>
            <a:r>
              <a:rPr lang="en-US" altLang="en-US" b="0" dirty="0">
                <a:solidFill>
                  <a:schemeClr val="accent2"/>
                </a:solidFill>
              </a:rPr>
              <a:t> + </a:t>
            </a:r>
            <a:r>
              <a:rPr lang="en-US" altLang="en-US" sz="2800" b="0" dirty="0">
                <a:solidFill>
                  <a:schemeClr val="accent2"/>
                </a:solidFill>
              </a:rPr>
              <a:t>1</a:t>
            </a:r>
            <a:r>
              <a:rPr lang="en-US" altLang="en-US" b="0" dirty="0">
                <a:solidFill>
                  <a:schemeClr val="accent2"/>
                </a:solidFill>
              </a:rPr>
              <a:t>/</a:t>
            </a:r>
            <a:r>
              <a:rPr lang="en-US" altLang="en-US" sz="2800" b="0" dirty="0">
                <a:solidFill>
                  <a:schemeClr val="accent2"/>
                </a:solidFill>
              </a:rPr>
              <a:t>2</a:t>
            </a:r>
            <a:r>
              <a:rPr lang="en-US" altLang="en-US" b="0" dirty="0">
                <a:solidFill>
                  <a:schemeClr val="accent2"/>
                </a:solidFill>
              </a:rPr>
              <a:t>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a</a:t>
            </a:r>
            <a:r>
              <a:rPr lang="en-US" altLang="en-US" b="0" i="1" dirty="0">
                <a:solidFill>
                  <a:schemeClr val="accent2"/>
                </a:solidFill>
              </a:rPr>
              <a:t>t</a:t>
            </a:r>
            <a:r>
              <a:rPr lang="en-US" altLang="en-US" b="0" baseline="30000" dirty="0">
                <a:solidFill>
                  <a:schemeClr val="accent2"/>
                </a:solidFill>
              </a:rPr>
              <a:t>2</a:t>
            </a:r>
            <a:endParaRPr lang="en-US" altLang="en-US" b="0" dirty="0">
              <a:solidFill>
                <a:schemeClr val="accent2"/>
              </a:solidFill>
            </a:endParaRPr>
          </a:p>
          <a:p>
            <a:pPr eaLnBrk="1" hangingPunct="1">
              <a:spcBef>
                <a:spcPct val="30000"/>
              </a:spcBef>
              <a:buFontTx/>
              <a:buNone/>
            </a:pP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 baseline="30000" dirty="0">
                <a:solidFill>
                  <a:schemeClr val="accent2"/>
                </a:solidFill>
              </a:rPr>
              <a:t>2</a:t>
            </a:r>
            <a:r>
              <a:rPr lang="en-US" altLang="en-US" b="0" dirty="0">
                <a:solidFill>
                  <a:schemeClr val="accent2"/>
                </a:solidFill>
              </a:rPr>
              <a:t> = 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 baseline="-25000" dirty="0">
                <a:solidFill>
                  <a:schemeClr val="accent2"/>
                </a:solidFill>
              </a:rPr>
              <a:t>0</a:t>
            </a:r>
            <a:r>
              <a:rPr lang="en-US" altLang="en-US" b="0" baseline="30000" dirty="0">
                <a:solidFill>
                  <a:schemeClr val="accent2"/>
                </a:solidFill>
              </a:rPr>
              <a:t>2</a:t>
            </a:r>
            <a:r>
              <a:rPr lang="en-US" altLang="en-US" b="0" dirty="0">
                <a:solidFill>
                  <a:schemeClr val="accent2"/>
                </a:solidFill>
              </a:rPr>
              <a:t> + 2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a</a:t>
            </a:r>
            <a:r>
              <a:rPr lang="en-US" altLang="en-US" b="0" dirty="0">
                <a:solidFill>
                  <a:schemeClr val="accent2"/>
                </a:solidFill>
              </a:rPr>
              <a:t>(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q</a:t>
            </a:r>
            <a:r>
              <a:rPr lang="en-US" altLang="en-US" b="0" i="1" dirty="0">
                <a:solidFill>
                  <a:schemeClr val="accent2"/>
                </a:solidFill>
              </a:rPr>
              <a:t> </a:t>
            </a:r>
            <a:r>
              <a:rPr lang="en-US" altLang="en-US" b="0" dirty="0">
                <a:solidFill>
                  <a:schemeClr val="accent2"/>
                </a:solidFill>
              </a:rPr>
              <a:t>– </a:t>
            </a:r>
            <a:r>
              <a:rPr lang="en-US" altLang="en-US" b="0" i="1" dirty="0">
                <a:solidFill>
                  <a:schemeClr val="accent2"/>
                </a:solidFill>
                <a:latin typeface="Symbol" panose="05050102010706020507" pitchFamily="18" charset="2"/>
              </a:rPr>
              <a:t>q</a:t>
            </a:r>
            <a:r>
              <a:rPr lang="en-US" altLang="en-US" b="0" baseline="-25000" dirty="0">
                <a:solidFill>
                  <a:schemeClr val="accent2"/>
                </a:solidFill>
              </a:rPr>
              <a:t>0</a:t>
            </a:r>
            <a:r>
              <a:rPr lang="en-US" altLang="en-US" b="0" dirty="0">
                <a:solidFill>
                  <a:schemeClr val="accent2"/>
                </a:solidFill>
              </a:rPr>
              <a:t>)</a:t>
            </a:r>
          </a:p>
        </p:txBody>
      </p:sp>
      <p:sp>
        <p:nvSpPr>
          <p:cNvPr id="30725" name="Line 8">
            <a:extLst>
              <a:ext uri="{FF2B5EF4-FFF2-40B4-BE49-F238E27FC236}">
                <a16:creationId xmlns:a16="http://schemas.microsoft.com/office/drawing/2014/main" id="{BACF567B-C4C0-AF7F-5866-C36FAAF5A40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0" y="1752600"/>
            <a:ext cx="228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6" name="Line 9">
            <a:extLst>
              <a:ext uri="{FF2B5EF4-FFF2-40B4-BE49-F238E27FC236}">
                <a16:creationId xmlns:a16="http://schemas.microsoft.com/office/drawing/2014/main" id="{2CDEB124-B18C-89EF-F879-A3706583144B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1752600"/>
            <a:ext cx="228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7" name="Line 10">
            <a:extLst>
              <a:ext uri="{FF2B5EF4-FFF2-40B4-BE49-F238E27FC236}">
                <a16:creationId xmlns:a16="http://schemas.microsoft.com/office/drawing/2014/main" id="{33D60C66-C167-9592-D23E-EC3E30259D9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1752600"/>
            <a:ext cx="2286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5275" name="Rectangle 11">
            <a:extLst>
              <a:ext uri="{FF2B5EF4-FFF2-40B4-BE49-F238E27FC236}">
                <a16:creationId xmlns:a16="http://schemas.microsoft.com/office/drawing/2014/main" id="{4817D46A-1E94-9714-E0B2-6728B6FC8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953000"/>
            <a:ext cx="8305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b="0"/>
              <a:t>Note the similarity to the linear kinematic formulas.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5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8" grpId="0" build="p" autoUpdateAnimBg="0"/>
      <p:bldP spid="395275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BD9B4F99-2103-E99F-E5CC-B5271C99A30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Rigid-Body Motion</a:t>
            </a:r>
          </a:p>
        </p:txBody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91706E5B-590D-F6D0-9A17-C1C18BB8339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066800"/>
          </a:xfrm>
        </p:spPr>
        <p:txBody>
          <a:bodyPr/>
          <a:lstStyle/>
          <a:p>
            <a:pPr eaLnBrk="1" hangingPunct="1"/>
            <a:r>
              <a:rPr lang="en-US" altLang="en-US"/>
              <a:t>rotation + translation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DD31A9F9-C6B8-179B-DBFC-97D56684E7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>
                <a:ea typeface="ＭＳ Ｐゴシック" panose="020B0600070205080204" pitchFamily="34" charset="-128"/>
              </a:rPr>
              <a:t>Radians</a:t>
            </a:r>
          </a:p>
        </p:txBody>
      </p:sp>
      <p:sp>
        <p:nvSpPr>
          <p:cNvPr id="4099" name="Subtitle 2">
            <a:extLst>
              <a:ext uri="{FF2B5EF4-FFF2-40B4-BE49-F238E27FC236}">
                <a16:creationId xmlns:a16="http://schemas.microsoft.com/office/drawing/2014/main" id="{EE4C89EC-5346-E1CC-8E96-BAF399DA1E9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143000"/>
          </a:xfrm>
        </p:spPr>
        <p:txBody>
          <a:bodyPr/>
          <a:lstStyle/>
          <a:p>
            <a:r>
              <a:rPr lang="en-US" noProof="0" dirty="0">
                <a:ea typeface="ＭＳ Ｐゴシック" panose="020B0600070205080204" pitchFamily="34" charset="-128"/>
              </a:rPr>
              <a:t>the best math for angles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D7BD6BD-69A7-44F0-5C33-D2B56ABD54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Rolling without slipping</a:t>
            </a:r>
          </a:p>
        </p:txBody>
      </p:sp>
      <p:sp>
        <p:nvSpPr>
          <p:cNvPr id="372739" name="Rectangle 3">
            <a:extLst>
              <a:ext uri="{FF2B5EF4-FFF2-40B4-BE49-F238E27FC236}">
                <a16:creationId xmlns:a16="http://schemas.microsoft.com/office/drawing/2014/main" id="{5E487320-841F-7EAC-2285-D3CAB6BCE2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86200"/>
            <a:ext cx="8229600" cy="1828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 dirty="0"/>
              <a:t>Center-of-mass displacement</a:t>
            </a:r>
          </a:p>
          <a:p>
            <a:pPr algn="ctr" eaLnBrk="1" hangingPunct="1">
              <a:buFontTx/>
              <a:buNone/>
            </a:pPr>
            <a:r>
              <a:rPr lang="en-US" altLang="en-US" sz="3600" dirty="0">
                <a:latin typeface="Symbol" panose="05050102010706020507" pitchFamily="18" charset="2"/>
              </a:rPr>
              <a:t>D</a:t>
            </a:r>
            <a:r>
              <a:rPr lang="en-US" altLang="en-US" sz="3600" i="1" dirty="0"/>
              <a:t>x</a:t>
            </a:r>
            <a:r>
              <a:rPr lang="en-US" altLang="en-US" sz="3600" dirty="0"/>
              <a:t> = </a:t>
            </a:r>
            <a:r>
              <a:rPr lang="en-US" altLang="en-US" sz="3600" i="1" dirty="0" err="1"/>
              <a:t>r</a:t>
            </a:r>
            <a:r>
              <a:rPr lang="en-US" altLang="en-US" sz="3600" i="1" dirty="0" err="1">
                <a:latin typeface="Symbol" panose="05050102010706020507" pitchFamily="18" charset="2"/>
              </a:rPr>
              <a:t>q</a:t>
            </a:r>
            <a:endParaRPr lang="en-US" altLang="en-US" sz="3600" i="1" dirty="0">
              <a:latin typeface="Symbol" panose="05050102010706020507" pitchFamily="18" charset="2"/>
            </a:endParaRP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FE9A41A4-DB25-A073-4132-7A0E151CEED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250" y="2778125"/>
            <a:ext cx="66294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Oval 5">
            <a:extLst>
              <a:ext uri="{FF2B5EF4-FFF2-40B4-BE49-F238E27FC236}">
                <a16:creationId xmlns:a16="http://schemas.microsoft.com/office/drawing/2014/main" id="{EAF29200-C57D-22A6-2C47-DDF7E4192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917700"/>
            <a:ext cx="838200" cy="838200"/>
          </a:xfrm>
          <a:prstGeom prst="ellipse">
            <a:avLst/>
          </a:prstGeom>
          <a:solidFill>
            <a:srgbClr val="FF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4822" name="Arc 7">
            <a:extLst>
              <a:ext uri="{FF2B5EF4-FFF2-40B4-BE49-F238E27FC236}">
                <a16:creationId xmlns:a16="http://schemas.microsoft.com/office/drawing/2014/main" id="{D0042E96-F6D6-53A8-82E8-77422CF170C6}"/>
              </a:ext>
            </a:extLst>
          </p:cNvPr>
          <p:cNvSpPr>
            <a:spLocks/>
          </p:cNvSpPr>
          <p:nvPr/>
        </p:nvSpPr>
        <p:spPr bwMode="auto">
          <a:xfrm>
            <a:off x="3460750" y="1636713"/>
            <a:ext cx="1373188" cy="890587"/>
          </a:xfrm>
          <a:custGeom>
            <a:avLst/>
            <a:gdLst>
              <a:gd name="T0" fmla="*/ 2147483646 w 43200"/>
              <a:gd name="T1" fmla="*/ 2147483646 h 28032"/>
              <a:gd name="T2" fmla="*/ 2147483646 w 43200"/>
              <a:gd name="T3" fmla="*/ 2147483646 h 28032"/>
              <a:gd name="T4" fmla="*/ 2147483646 w 43200"/>
              <a:gd name="T5" fmla="*/ 2147483646 h 28032"/>
              <a:gd name="T6" fmla="*/ 0 60000 65536"/>
              <a:gd name="T7" fmla="*/ 0 60000 65536"/>
              <a:gd name="T8" fmla="*/ 0 60000 65536"/>
              <a:gd name="T9" fmla="*/ 0 w 43200"/>
              <a:gd name="T10" fmla="*/ 0 h 28032"/>
              <a:gd name="T11" fmla="*/ 43200 w 43200"/>
              <a:gd name="T12" fmla="*/ 28032 h 28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032" fill="none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</a:path>
              <a:path w="43200" h="28032" stroke="0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  <a:lnTo>
                  <a:pt x="21600" y="21600"/>
                </a:lnTo>
                <a:lnTo>
                  <a:pt x="596" y="2664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9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72C30163-EABA-D3BB-282B-6EDF90BB2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05AAB943-08C3-B712-6CF7-36D97A689B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Rolling without slipping</a:t>
            </a:r>
          </a:p>
        </p:txBody>
      </p:sp>
      <p:sp>
        <p:nvSpPr>
          <p:cNvPr id="372739" name="Rectangle 3">
            <a:extLst>
              <a:ext uri="{FF2B5EF4-FFF2-40B4-BE49-F238E27FC236}">
                <a16:creationId xmlns:a16="http://schemas.microsoft.com/office/drawing/2014/main" id="{B9A94D50-3582-7E26-EFDE-BB54498AD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86200"/>
            <a:ext cx="8229600" cy="1828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/>
              <a:t>Center-of-mass speed</a:t>
            </a:r>
          </a:p>
          <a:p>
            <a:pPr algn="ctr" eaLnBrk="1" hangingPunct="1">
              <a:buFontTx/>
              <a:buNone/>
            </a:pPr>
            <a:r>
              <a:rPr lang="en-US" altLang="en-US" sz="3600" i="1"/>
              <a:t>v</a:t>
            </a:r>
            <a:r>
              <a:rPr lang="en-US" altLang="en-US" sz="3600"/>
              <a:t> = </a:t>
            </a:r>
            <a:r>
              <a:rPr lang="en-US" altLang="en-US" sz="3600" i="1"/>
              <a:t>r</a:t>
            </a:r>
            <a:r>
              <a:rPr lang="en-US" altLang="en-US" sz="3600" i="1">
                <a:latin typeface="Symbol" panose="05050102010706020507" pitchFamily="18" charset="2"/>
              </a:rPr>
              <a:t>w</a:t>
            </a: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5C07DD7B-3C8A-A653-84E5-50C5CBC8877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250" y="2778125"/>
            <a:ext cx="66294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Oval 5">
            <a:extLst>
              <a:ext uri="{FF2B5EF4-FFF2-40B4-BE49-F238E27FC236}">
                <a16:creationId xmlns:a16="http://schemas.microsoft.com/office/drawing/2014/main" id="{0BE68606-3D74-1340-A762-191DAC407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917700"/>
            <a:ext cx="838200" cy="838200"/>
          </a:xfrm>
          <a:prstGeom prst="ellipse">
            <a:avLst/>
          </a:prstGeom>
          <a:solidFill>
            <a:srgbClr val="FF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4822" name="Arc 7">
            <a:extLst>
              <a:ext uri="{FF2B5EF4-FFF2-40B4-BE49-F238E27FC236}">
                <a16:creationId xmlns:a16="http://schemas.microsoft.com/office/drawing/2014/main" id="{DEAA6FD0-6445-6007-0052-61647BF41073}"/>
              </a:ext>
            </a:extLst>
          </p:cNvPr>
          <p:cNvSpPr>
            <a:spLocks/>
          </p:cNvSpPr>
          <p:nvPr/>
        </p:nvSpPr>
        <p:spPr bwMode="auto">
          <a:xfrm>
            <a:off x="3460750" y="1636713"/>
            <a:ext cx="1373188" cy="890587"/>
          </a:xfrm>
          <a:custGeom>
            <a:avLst/>
            <a:gdLst>
              <a:gd name="T0" fmla="*/ 2147483646 w 43200"/>
              <a:gd name="T1" fmla="*/ 2147483646 h 28032"/>
              <a:gd name="T2" fmla="*/ 2147483646 w 43200"/>
              <a:gd name="T3" fmla="*/ 2147483646 h 28032"/>
              <a:gd name="T4" fmla="*/ 2147483646 w 43200"/>
              <a:gd name="T5" fmla="*/ 2147483646 h 28032"/>
              <a:gd name="T6" fmla="*/ 0 60000 65536"/>
              <a:gd name="T7" fmla="*/ 0 60000 65536"/>
              <a:gd name="T8" fmla="*/ 0 60000 65536"/>
              <a:gd name="T9" fmla="*/ 0 w 43200"/>
              <a:gd name="T10" fmla="*/ 0 h 28032"/>
              <a:gd name="T11" fmla="*/ 43200 w 43200"/>
              <a:gd name="T12" fmla="*/ 28032 h 28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032" fill="none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</a:path>
              <a:path w="43200" h="28032" stroke="0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  <a:lnTo>
                  <a:pt x="21600" y="21600"/>
                </a:lnTo>
                <a:lnTo>
                  <a:pt x="596" y="2664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37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9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461727C2-6401-1996-FD8E-DA7772EF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A2D6585E-6E32-9869-8597-8B5B2F2DA4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Rolling without slipping</a:t>
            </a:r>
          </a:p>
        </p:txBody>
      </p:sp>
      <p:sp>
        <p:nvSpPr>
          <p:cNvPr id="372739" name="Rectangle 3">
            <a:extLst>
              <a:ext uri="{FF2B5EF4-FFF2-40B4-BE49-F238E27FC236}">
                <a16:creationId xmlns:a16="http://schemas.microsoft.com/office/drawing/2014/main" id="{DEEBA6D2-69F3-33A2-4410-E2336BC9ED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86200"/>
            <a:ext cx="8229600" cy="1828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 dirty="0"/>
              <a:t>Center-of-mass acceleration</a:t>
            </a:r>
          </a:p>
          <a:p>
            <a:pPr algn="ctr" eaLnBrk="1" hangingPunct="1">
              <a:buFontTx/>
              <a:buNone/>
            </a:pPr>
            <a:r>
              <a:rPr lang="en-US" altLang="en-US" sz="3600" i="1" dirty="0"/>
              <a:t>a</a:t>
            </a:r>
            <a:r>
              <a:rPr lang="en-US" altLang="en-US" sz="3600" dirty="0"/>
              <a:t> = </a:t>
            </a:r>
            <a:r>
              <a:rPr lang="en-US" altLang="en-US" sz="3600" i="1" dirty="0" err="1"/>
              <a:t>r</a:t>
            </a:r>
            <a:r>
              <a:rPr lang="en-US" altLang="en-US" sz="3600" i="1" dirty="0" err="1">
                <a:latin typeface="Symbol" panose="05050102010706020507" pitchFamily="18" charset="2"/>
              </a:rPr>
              <a:t>a</a:t>
            </a:r>
            <a:endParaRPr lang="en-US" altLang="en-US" sz="3600" i="1" dirty="0">
              <a:latin typeface="Symbol" panose="05050102010706020507" pitchFamily="18" charset="2"/>
            </a:endParaRPr>
          </a:p>
        </p:txBody>
      </p:sp>
      <p:sp>
        <p:nvSpPr>
          <p:cNvPr id="34820" name="Line 4">
            <a:extLst>
              <a:ext uri="{FF2B5EF4-FFF2-40B4-BE49-F238E27FC236}">
                <a16:creationId xmlns:a16="http://schemas.microsoft.com/office/drawing/2014/main" id="{B35F666B-8C9D-439E-3BA7-00824314672B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250" y="2778125"/>
            <a:ext cx="66294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Oval 5">
            <a:extLst>
              <a:ext uri="{FF2B5EF4-FFF2-40B4-BE49-F238E27FC236}">
                <a16:creationId xmlns:a16="http://schemas.microsoft.com/office/drawing/2014/main" id="{52F71B06-5834-96E9-4A4B-5D83E97C0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917700"/>
            <a:ext cx="838200" cy="838200"/>
          </a:xfrm>
          <a:prstGeom prst="ellipse">
            <a:avLst/>
          </a:prstGeom>
          <a:solidFill>
            <a:srgbClr val="FF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4822" name="Arc 7">
            <a:extLst>
              <a:ext uri="{FF2B5EF4-FFF2-40B4-BE49-F238E27FC236}">
                <a16:creationId xmlns:a16="http://schemas.microsoft.com/office/drawing/2014/main" id="{80C38A67-11EC-388E-5F1A-FB295CB6FAEA}"/>
              </a:ext>
            </a:extLst>
          </p:cNvPr>
          <p:cNvSpPr>
            <a:spLocks/>
          </p:cNvSpPr>
          <p:nvPr/>
        </p:nvSpPr>
        <p:spPr bwMode="auto">
          <a:xfrm>
            <a:off x="3460750" y="1636713"/>
            <a:ext cx="1373188" cy="890587"/>
          </a:xfrm>
          <a:custGeom>
            <a:avLst/>
            <a:gdLst>
              <a:gd name="T0" fmla="*/ 2147483646 w 43200"/>
              <a:gd name="T1" fmla="*/ 2147483646 h 28032"/>
              <a:gd name="T2" fmla="*/ 2147483646 w 43200"/>
              <a:gd name="T3" fmla="*/ 2147483646 h 28032"/>
              <a:gd name="T4" fmla="*/ 2147483646 w 43200"/>
              <a:gd name="T5" fmla="*/ 2147483646 h 28032"/>
              <a:gd name="T6" fmla="*/ 0 60000 65536"/>
              <a:gd name="T7" fmla="*/ 0 60000 65536"/>
              <a:gd name="T8" fmla="*/ 0 60000 65536"/>
              <a:gd name="T9" fmla="*/ 0 w 43200"/>
              <a:gd name="T10" fmla="*/ 0 h 28032"/>
              <a:gd name="T11" fmla="*/ 43200 w 43200"/>
              <a:gd name="T12" fmla="*/ 28032 h 28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032" fill="none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</a:path>
              <a:path w="43200" h="28032" stroke="0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  <a:lnTo>
                  <a:pt x="21600" y="21600"/>
                </a:lnTo>
                <a:lnTo>
                  <a:pt x="596" y="2664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5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2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3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9A733C8-999E-1EB2-6AE8-AC5D7FE383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Rolling without slipping</a:t>
            </a:r>
          </a:p>
        </p:txBody>
      </p:sp>
      <p:sp>
        <p:nvSpPr>
          <p:cNvPr id="396291" name="Rectangle 3">
            <a:extLst>
              <a:ext uri="{FF2B5EF4-FFF2-40B4-BE49-F238E27FC236}">
                <a16:creationId xmlns:a16="http://schemas.microsoft.com/office/drawing/2014/main" id="{FAB1639E-3C9C-3FB0-15DC-83330A3D34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86200"/>
            <a:ext cx="8229600" cy="19050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/>
              <a:t>Center-of-mass acceleration</a:t>
            </a:r>
          </a:p>
          <a:p>
            <a:pPr algn="ctr" eaLnBrk="1" hangingPunct="1">
              <a:buFontTx/>
              <a:buNone/>
            </a:pPr>
            <a:r>
              <a:rPr lang="en-US" altLang="en-US" sz="3600" i="1"/>
              <a:t>a</a:t>
            </a:r>
            <a:r>
              <a:rPr lang="en-US" altLang="en-US" sz="2800" i="1" baseline="-25000"/>
              <a:t>||</a:t>
            </a:r>
            <a:r>
              <a:rPr lang="en-US" altLang="en-US" sz="3600"/>
              <a:t> = </a:t>
            </a:r>
            <a:r>
              <a:rPr lang="en-US" altLang="en-US" sz="3600" i="1"/>
              <a:t>r</a:t>
            </a:r>
            <a:r>
              <a:rPr lang="en-US" altLang="en-US" sz="3600" i="1">
                <a:latin typeface="Symbol" panose="05050102010706020507" pitchFamily="18" charset="2"/>
              </a:rPr>
              <a:t>a</a:t>
            </a:r>
          </a:p>
        </p:txBody>
      </p:sp>
      <p:sp>
        <p:nvSpPr>
          <p:cNvPr id="36868" name="Oval 5">
            <a:extLst>
              <a:ext uri="{FF2B5EF4-FFF2-40B4-BE49-F238E27FC236}">
                <a16:creationId xmlns:a16="http://schemas.microsoft.com/office/drawing/2014/main" id="{412A6B36-7FFA-0C8E-7856-2DE6B0154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917700"/>
            <a:ext cx="838200" cy="838200"/>
          </a:xfrm>
          <a:prstGeom prst="ellipse">
            <a:avLst/>
          </a:prstGeom>
          <a:solidFill>
            <a:srgbClr val="FF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6869" name="Arc 6">
            <a:extLst>
              <a:ext uri="{FF2B5EF4-FFF2-40B4-BE49-F238E27FC236}">
                <a16:creationId xmlns:a16="http://schemas.microsoft.com/office/drawing/2014/main" id="{98266987-C670-B477-6E88-E35D35256DE0}"/>
              </a:ext>
            </a:extLst>
          </p:cNvPr>
          <p:cNvSpPr>
            <a:spLocks/>
          </p:cNvSpPr>
          <p:nvPr/>
        </p:nvSpPr>
        <p:spPr bwMode="auto">
          <a:xfrm>
            <a:off x="3460750" y="1636713"/>
            <a:ext cx="1373188" cy="890587"/>
          </a:xfrm>
          <a:custGeom>
            <a:avLst/>
            <a:gdLst>
              <a:gd name="T0" fmla="*/ 2147483646 w 43200"/>
              <a:gd name="T1" fmla="*/ 2147483646 h 28032"/>
              <a:gd name="T2" fmla="*/ 2147483646 w 43200"/>
              <a:gd name="T3" fmla="*/ 2147483646 h 28032"/>
              <a:gd name="T4" fmla="*/ 2147483646 w 43200"/>
              <a:gd name="T5" fmla="*/ 2147483646 h 28032"/>
              <a:gd name="T6" fmla="*/ 0 60000 65536"/>
              <a:gd name="T7" fmla="*/ 0 60000 65536"/>
              <a:gd name="T8" fmla="*/ 0 60000 65536"/>
              <a:gd name="T9" fmla="*/ 0 w 43200"/>
              <a:gd name="T10" fmla="*/ 0 h 28032"/>
              <a:gd name="T11" fmla="*/ 43200 w 43200"/>
              <a:gd name="T12" fmla="*/ 28032 h 28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032" fill="none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</a:path>
              <a:path w="43200" h="28032" stroke="0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  <a:lnTo>
                  <a:pt x="21600" y="21600"/>
                </a:lnTo>
                <a:lnTo>
                  <a:pt x="596" y="2664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Line 4">
            <a:extLst>
              <a:ext uri="{FF2B5EF4-FFF2-40B4-BE49-F238E27FC236}">
                <a16:creationId xmlns:a16="http://schemas.microsoft.com/office/drawing/2014/main" id="{A8CF632F-0F6E-B60E-7E0F-393582BB977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250" y="2778125"/>
            <a:ext cx="66294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6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291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3160E2B4-5A7A-BA5C-733D-ED67008CF1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Rolling without slipping</a:t>
            </a:r>
          </a:p>
        </p:txBody>
      </p:sp>
      <p:sp>
        <p:nvSpPr>
          <p:cNvPr id="397315" name="Rectangle 3">
            <a:extLst>
              <a:ext uri="{FF2B5EF4-FFF2-40B4-BE49-F238E27FC236}">
                <a16:creationId xmlns:a16="http://schemas.microsoft.com/office/drawing/2014/main" id="{5EAEA440-EDEA-7938-D063-8ACDB65A66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3886200"/>
            <a:ext cx="8229600" cy="19812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altLang="en-US" sz="3600"/>
              <a:t>Rim centripetal acceleration</a:t>
            </a:r>
          </a:p>
          <a:p>
            <a:pPr algn="ctr" eaLnBrk="1" hangingPunct="1">
              <a:buFontTx/>
              <a:buNone/>
            </a:pPr>
            <a:r>
              <a:rPr lang="en-US" altLang="en-US" sz="3600" i="1"/>
              <a:t>a</a:t>
            </a:r>
            <a:r>
              <a:rPr lang="en-US" altLang="en-US" sz="3600" baseline="-25000">
                <a:sym typeface="Symbol" panose="05050102010706020507" pitchFamily="18" charset="2"/>
              </a:rPr>
              <a:t></a:t>
            </a:r>
            <a:r>
              <a:rPr lang="en-US" altLang="en-US" sz="3600"/>
              <a:t> = </a:t>
            </a:r>
            <a:r>
              <a:rPr lang="en-US" altLang="en-US" sz="3600" i="1"/>
              <a:t>v</a:t>
            </a:r>
            <a:r>
              <a:rPr lang="en-US" altLang="en-US" sz="3600" baseline="30000"/>
              <a:t>2</a:t>
            </a:r>
            <a:r>
              <a:rPr lang="en-US" altLang="en-US" sz="3600"/>
              <a:t>/</a:t>
            </a:r>
            <a:r>
              <a:rPr lang="en-US" altLang="en-US" sz="3600" i="1"/>
              <a:t>r</a:t>
            </a:r>
            <a:r>
              <a:rPr lang="en-US" altLang="en-US" sz="3600"/>
              <a:t> = </a:t>
            </a:r>
            <a:r>
              <a:rPr lang="en-US" altLang="en-US" sz="3600" i="1">
                <a:latin typeface="Symbol" panose="05050102010706020507" pitchFamily="18" charset="2"/>
              </a:rPr>
              <a:t>w</a:t>
            </a:r>
            <a:r>
              <a:rPr lang="en-US" altLang="en-US" sz="3600" baseline="30000"/>
              <a:t>2</a:t>
            </a:r>
            <a:r>
              <a:rPr lang="en-US" altLang="en-US" sz="3600" i="1"/>
              <a:t>r</a:t>
            </a:r>
            <a:endParaRPr lang="en-US" altLang="en-US" sz="3600" i="1">
              <a:latin typeface="Symbol" panose="05050102010706020507" pitchFamily="18" charset="2"/>
            </a:endParaRPr>
          </a:p>
        </p:txBody>
      </p:sp>
      <p:sp>
        <p:nvSpPr>
          <p:cNvPr id="38916" name="Oval 5">
            <a:extLst>
              <a:ext uri="{FF2B5EF4-FFF2-40B4-BE49-F238E27FC236}">
                <a16:creationId xmlns:a16="http://schemas.microsoft.com/office/drawing/2014/main" id="{E2DF2E8E-AC3B-F3C9-94CA-35EBC68F2D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917700"/>
            <a:ext cx="838200" cy="838200"/>
          </a:xfrm>
          <a:prstGeom prst="ellipse">
            <a:avLst/>
          </a:prstGeom>
          <a:solidFill>
            <a:srgbClr val="FF66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solidFill>
                <a:schemeClr val="tx1"/>
              </a:solidFill>
            </a:endParaRPr>
          </a:p>
        </p:txBody>
      </p:sp>
      <p:sp>
        <p:nvSpPr>
          <p:cNvPr id="38917" name="Arc 6">
            <a:extLst>
              <a:ext uri="{FF2B5EF4-FFF2-40B4-BE49-F238E27FC236}">
                <a16:creationId xmlns:a16="http://schemas.microsoft.com/office/drawing/2014/main" id="{D16C4173-6D3A-1FDA-F6C3-3D61603904D4}"/>
              </a:ext>
            </a:extLst>
          </p:cNvPr>
          <p:cNvSpPr>
            <a:spLocks/>
          </p:cNvSpPr>
          <p:nvPr/>
        </p:nvSpPr>
        <p:spPr bwMode="auto">
          <a:xfrm>
            <a:off x="3460750" y="1636713"/>
            <a:ext cx="1373188" cy="890587"/>
          </a:xfrm>
          <a:custGeom>
            <a:avLst/>
            <a:gdLst>
              <a:gd name="T0" fmla="*/ 2147483646 w 43200"/>
              <a:gd name="T1" fmla="*/ 2147483646 h 28032"/>
              <a:gd name="T2" fmla="*/ 2147483646 w 43200"/>
              <a:gd name="T3" fmla="*/ 2147483646 h 28032"/>
              <a:gd name="T4" fmla="*/ 2147483646 w 43200"/>
              <a:gd name="T5" fmla="*/ 2147483646 h 28032"/>
              <a:gd name="T6" fmla="*/ 0 60000 65536"/>
              <a:gd name="T7" fmla="*/ 0 60000 65536"/>
              <a:gd name="T8" fmla="*/ 0 60000 65536"/>
              <a:gd name="T9" fmla="*/ 0 w 43200"/>
              <a:gd name="T10" fmla="*/ 0 h 28032"/>
              <a:gd name="T11" fmla="*/ 43200 w 43200"/>
              <a:gd name="T12" fmla="*/ 28032 h 280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28032" fill="none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</a:path>
              <a:path w="43200" h="28032" stroke="0" extrusionOk="0">
                <a:moveTo>
                  <a:pt x="596" y="26640"/>
                </a:moveTo>
                <a:cubicBezTo>
                  <a:pt x="200" y="24989"/>
                  <a:pt x="0" y="23297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781"/>
                  <a:pt x="42869" y="25949"/>
                  <a:pt x="42220" y="28032"/>
                </a:cubicBezTo>
                <a:lnTo>
                  <a:pt x="21600" y="21600"/>
                </a:lnTo>
                <a:lnTo>
                  <a:pt x="596" y="2664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8" name="Line 4">
            <a:extLst>
              <a:ext uri="{FF2B5EF4-FFF2-40B4-BE49-F238E27FC236}">
                <a16:creationId xmlns:a16="http://schemas.microsoft.com/office/drawing/2014/main" id="{4814D240-13FD-E042-0DF5-BE08805903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8250" y="2778125"/>
            <a:ext cx="6629400" cy="0"/>
          </a:xfrm>
          <a:prstGeom prst="line">
            <a:avLst/>
          </a:prstGeom>
          <a:noFill/>
          <a:ln w="38100">
            <a:solidFill>
              <a:srgbClr val="8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7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618C340-EA44-F067-6915-3E500C5789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Radians</a:t>
            </a:r>
          </a:p>
        </p:txBody>
      </p:sp>
      <p:sp>
        <p:nvSpPr>
          <p:cNvPr id="385027" name="Rectangle 3">
            <a:extLst>
              <a:ext uri="{FF2B5EF4-FFF2-40B4-BE49-F238E27FC236}">
                <a16:creationId xmlns:a16="http://schemas.microsoft.com/office/drawing/2014/main" id="{C4E4B03C-2317-0CEC-FBCA-F6D30F08E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83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3600" noProof="0" dirty="0"/>
              <a:t>A dimensionless angle measure</a:t>
            </a:r>
          </a:p>
        </p:txBody>
      </p:sp>
      <p:grpSp>
        <p:nvGrpSpPr>
          <p:cNvPr id="6148" name="Group 24">
            <a:extLst>
              <a:ext uri="{FF2B5EF4-FFF2-40B4-BE49-F238E27FC236}">
                <a16:creationId xmlns:a16="http://schemas.microsoft.com/office/drawing/2014/main" id="{6ECDB9AE-7633-BFA6-792C-EE472F7546BC}"/>
              </a:ext>
            </a:extLst>
          </p:cNvPr>
          <p:cNvGrpSpPr>
            <a:grpSpLocks/>
          </p:cNvGrpSpPr>
          <p:nvPr/>
        </p:nvGrpSpPr>
        <p:grpSpPr bwMode="auto">
          <a:xfrm>
            <a:off x="1296988" y="3584575"/>
            <a:ext cx="3275012" cy="1216025"/>
            <a:chOff x="817" y="2258"/>
            <a:chExt cx="2063" cy="766"/>
          </a:xfrm>
        </p:grpSpPr>
        <p:sp>
          <p:nvSpPr>
            <p:cNvPr id="6160" name="Line 5">
              <a:extLst>
                <a:ext uri="{FF2B5EF4-FFF2-40B4-BE49-F238E27FC236}">
                  <a16:creationId xmlns:a16="http://schemas.microsoft.com/office/drawing/2014/main" id="{FF1504BA-1C96-B552-1EC0-A74D62474E1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45110" flipV="1">
              <a:off x="817" y="2258"/>
              <a:ext cx="1920" cy="384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  <p:sp>
          <p:nvSpPr>
            <p:cNvPr id="6161" name="Line 4">
              <a:extLst>
                <a:ext uri="{FF2B5EF4-FFF2-40B4-BE49-F238E27FC236}">
                  <a16:creationId xmlns:a16="http://schemas.microsoft.com/office/drawing/2014/main" id="{1ECFA626-6B92-57E2-90B3-4B1E3210A2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0" y="2640"/>
              <a:ext cx="1920" cy="384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</p:grpSp>
      <p:sp>
        <p:nvSpPr>
          <p:cNvPr id="385030" name="Arc 6">
            <a:extLst>
              <a:ext uri="{FF2B5EF4-FFF2-40B4-BE49-F238E27FC236}">
                <a16:creationId xmlns:a16="http://schemas.microsoft.com/office/drawing/2014/main" id="{27FAFA96-92FB-806D-C5F7-98B54EA2AC88}"/>
              </a:ext>
            </a:extLst>
          </p:cNvPr>
          <p:cNvSpPr>
            <a:spLocks/>
          </p:cNvSpPr>
          <p:nvPr/>
        </p:nvSpPr>
        <p:spPr bwMode="auto">
          <a:xfrm>
            <a:off x="1533525" y="2968625"/>
            <a:ext cx="3040063" cy="1743075"/>
          </a:xfrm>
          <a:custGeom>
            <a:avLst/>
            <a:gdLst>
              <a:gd name="T0" fmla="*/ 2147483646 w 21267"/>
              <a:gd name="T1" fmla="*/ 0 h 12212"/>
              <a:gd name="T2" fmla="*/ 2147483646 w 21267"/>
              <a:gd name="T3" fmla="*/ 2147483646 h 12212"/>
              <a:gd name="T4" fmla="*/ 0 w 21267"/>
              <a:gd name="T5" fmla="*/ 2147483646 h 12212"/>
              <a:gd name="T6" fmla="*/ 0 60000 65536"/>
              <a:gd name="T7" fmla="*/ 0 60000 65536"/>
              <a:gd name="T8" fmla="*/ 0 60000 65536"/>
              <a:gd name="T9" fmla="*/ 0 w 21267"/>
              <a:gd name="T10" fmla="*/ 0 h 12212"/>
              <a:gd name="T11" fmla="*/ 21267 w 21267"/>
              <a:gd name="T12" fmla="*/ 12212 h 1221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67" h="12212" fill="none" extrusionOk="0">
                <a:moveTo>
                  <a:pt x="17816" y="-1"/>
                </a:moveTo>
                <a:cubicBezTo>
                  <a:pt x="19553" y="2534"/>
                  <a:pt x="20730" y="5411"/>
                  <a:pt x="21267" y="8437"/>
                </a:cubicBezTo>
              </a:path>
              <a:path w="21267" h="12212" stroke="0" extrusionOk="0">
                <a:moveTo>
                  <a:pt x="17816" y="-1"/>
                </a:moveTo>
                <a:cubicBezTo>
                  <a:pt x="19553" y="2534"/>
                  <a:pt x="20730" y="5411"/>
                  <a:pt x="21267" y="8437"/>
                </a:cubicBezTo>
                <a:lnTo>
                  <a:pt x="0" y="12212"/>
                </a:lnTo>
                <a:lnTo>
                  <a:pt x="17816" y="-1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 type="arrow" w="med" len="med"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noProof="0" dirty="0"/>
          </a:p>
        </p:txBody>
      </p:sp>
      <p:grpSp>
        <p:nvGrpSpPr>
          <p:cNvPr id="3" name="Group 19">
            <a:extLst>
              <a:ext uri="{FF2B5EF4-FFF2-40B4-BE49-F238E27FC236}">
                <a16:creationId xmlns:a16="http://schemas.microsoft.com/office/drawing/2014/main" id="{69F6C07F-DA61-7BBA-129E-D548D61E7945}"/>
              </a:ext>
            </a:extLst>
          </p:cNvPr>
          <p:cNvGrpSpPr>
            <a:grpSpLocks/>
          </p:cNvGrpSpPr>
          <p:nvPr/>
        </p:nvGrpSpPr>
        <p:grpSpPr bwMode="auto">
          <a:xfrm>
            <a:off x="2778125" y="4953000"/>
            <a:ext cx="4003675" cy="976313"/>
            <a:chOff x="1624" y="3336"/>
            <a:chExt cx="2522" cy="615"/>
          </a:xfrm>
        </p:grpSpPr>
        <p:sp>
          <p:nvSpPr>
            <p:cNvPr id="6155" name="Rectangle 14">
              <a:extLst>
                <a:ext uri="{FF2B5EF4-FFF2-40B4-BE49-F238E27FC236}">
                  <a16:creationId xmlns:a16="http://schemas.microsoft.com/office/drawing/2014/main" id="{4E529463-9DE5-93F7-6E9B-9022FDB178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3504"/>
              <a:ext cx="179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2800" b="0" noProof="0" dirty="0">
                  <a:solidFill>
                    <a:schemeClr val="tx1"/>
                  </a:solidFill>
                </a:rPr>
                <a:t>= </a:t>
              </a:r>
              <a:r>
                <a:rPr lang="en-US" sz="2800" b="0" noProof="0" dirty="0">
                  <a:solidFill>
                    <a:schemeClr val="accent2"/>
                  </a:solidFill>
                </a:rPr>
                <a:t>dimensionless</a:t>
              </a:r>
              <a:r>
                <a:rPr lang="en-US" sz="2800" b="0" noProof="0" dirty="0">
                  <a:solidFill>
                    <a:schemeClr val="tx1"/>
                  </a:solidFill>
                </a:rPr>
                <a:t>!</a:t>
              </a:r>
            </a:p>
          </p:txBody>
        </p:sp>
        <p:grpSp>
          <p:nvGrpSpPr>
            <p:cNvPr id="6156" name="Group 17">
              <a:extLst>
                <a:ext uri="{FF2B5EF4-FFF2-40B4-BE49-F238E27FC236}">
                  <a16:creationId xmlns:a16="http://schemas.microsoft.com/office/drawing/2014/main" id="{E07D89F1-930F-815E-934F-DFFB3A9D2F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4" y="3336"/>
              <a:ext cx="728" cy="615"/>
              <a:chOff x="1560" y="3360"/>
              <a:chExt cx="728" cy="615"/>
            </a:xfrm>
          </p:grpSpPr>
          <p:sp>
            <p:nvSpPr>
              <p:cNvPr id="6157" name="Rectangle 12">
                <a:extLst>
                  <a:ext uri="{FF2B5EF4-FFF2-40B4-BE49-F238E27FC236}">
                    <a16:creationId xmlns:a16="http://schemas.microsoft.com/office/drawing/2014/main" id="{100C1E54-D452-144B-8D93-2FD66CF666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0" y="3360"/>
                <a:ext cx="72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2800" b="0" noProof="0" dirty="0">
                    <a:solidFill>
                      <a:schemeClr val="tx1"/>
                    </a:solidFill>
                  </a:rPr>
                  <a:t>length</a:t>
                </a:r>
              </a:p>
            </p:txBody>
          </p:sp>
          <p:sp>
            <p:nvSpPr>
              <p:cNvPr id="6158" name="Rectangle 13">
                <a:extLst>
                  <a:ext uri="{FF2B5EF4-FFF2-40B4-BE49-F238E27FC236}">
                    <a16:creationId xmlns:a16="http://schemas.microsoft.com/office/drawing/2014/main" id="{357E0BDD-8FEB-8A3B-917A-2667712394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60" y="3648"/>
                <a:ext cx="72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2800" b="0" noProof="0" dirty="0">
                    <a:solidFill>
                      <a:schemeClr val="tx1"/>
                    </a:solidFill>
                  </a:rPr>
                  <a:t>length</a:t>
                </a:r>
              </a:p>
            </p:txBody>
          </p:sp>
          <p:sp>
            <p:nvSpPr>
              <p:cNvPr id="6159" name="Line 15">
                <a:extLst>
                  <a:ext uri="{FF2B5EF4-FFF2-40B4-BE49-F238E27FC236}">
                    <a16:creationId xmlns:a16="http://schemas.microsoft.com/office/drawing/2014/main" id="{EDE4A091-2FD0-C502-95ED-EDB56F0373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12" y="3696"/>
                <a:ext cx="624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</p:grpSp>
      <p:grpSp>
        <p:nvGrpSpPr>
          <p:cNvPr id="5" name="Group 18">
            <a:extLst>
              <a:ext uri="{FF2B5EF4-FFF2-40B4-BE49-F238E27FC236}">
                <a16:creationId xmlns:a16="http://schemas.microsoft.com/office/drawing/2014/main" id="{EA316B0F-5AAB-BB90-6872-5FCDBFCAD054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2895600"/>
            <a:ext cx="3054350" cy="962025"/>
            <a:chOff x="3072" y="2073"/>
            <a:chExt cx="1924" cy="606"/>
          </a:xfrm>
        </p:grpSpPr>
        <p:sp>
          <p:nvSpPr>
            <p:cNvPr id="6152" name="Text Box 10">
              <a:extLst>
                <a:ext uri="{FF2B5EF4-FFF2-40B4-BE49-F238E27FC236}">
                  <a16:creationId xmlns:a16="http://schemas.microsoft.com/office/drawing/2014/main" id="{7B9742A4-1DAC-23C6-F970-E52049D2F2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3" y="2073"/>
              <a:ext cx="1102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2800" b="0" noProof="0" dirty="0">
                  <a:solidFill>
                    <a:schemeClr val="hlink"/>
                  </a:solidFill>
                </a:rPr>
                <a:t>arc length</a:t>
              </a:r>
            </a:p>
          </p:txBody>
        </p:sp>
        <p:sp>
          <p:nvSpPr>
            <p:cNvPr id="6153" name="Rectangle 11">
              <a:extLst>
                <a:ext uri="{FF2B5EF4-FFF2-40B4-BE49-F238E27FC236}">
                  <a16:creationId xmlns:a16="http://schemas.microsoft.com/office/drawing/2014/main" id="{EBEACA64-9362-655C-2869-CF5AEB7711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2352"/>
              <a:ext cx="192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2800" b="0" noProof="0" dirty="0">
                  <a:solidFill>
                    <a:srgbClr val="006600"/>
                  </a:solidFill>
                </a:rPr>
                <a:t>distance from axis</a:t>
              </a:r>
            </a:p>
          </p:txBody>
        </p:sp>
        <p:sp>
          <p:nvSpPr>
            <p:cNvPr id="6154" name="Line 16">
              <a:extLst>
                <a:ext uri="{FF2B5EF4-FFF2-40B4-BE49-F238E27FC236}">
                  <a16:creationId xmlns:a16="http://schemas.microsoft.com/office/drawing/2014/main" id="{70415B05-14A2-E3F1-B35C-F5AD7670A6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8" y="2400"/>
              <a:ext cx="187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5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2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EEE39B60-050E-12B0-2B5F-D70C2EC0C8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Radian Measurements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95" name="Rectangle 3">
                <a:extLst>
                  <a:ext uri="{FF2B5EF4-FFF2-40B4-BE49-F238E27FC236}">
                    <a16:creationId xmlns:a16="http://schemas.microsoft.com/office/drawing/2014/main" id="{CA934AAF-5F68-B8FB-67D9-B63B6F76F368}"/>
                  </a:ext>
                </a:extLst>
              </p:cNvPr>
              <p:cNvSpPr>
                <a:spLocks noGrp="1" noChangeArrowheads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685800"/>
              </a:xfrm>
            </p:spPr>
            <p:txBody>
              <a:bodyPr/>
              <a:lstStyle/>
              <a:p>
                <a:pPr eaLnBrk="1" hangingPunct="1"/>
                <a:r>
                  <a:rPr lang="en-US" noProof="0" dirty="0"/>
                  <a:t>Complete cycle = </a:t>
                </a:r>
                <a14:m>
                  <m:oMath xmlns:m="http://schemas.openxmlformats.org/officeDocument/2006/math">
                    <m:r>
                      <a:rPr lang="en-US" b="0" i="1" noProof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b="0" i="1" noProof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endParaRPr lang="en-US" noProof="0" dirty="0"/>
              </a:p>
            </p:txBody>
          </p:sp>
        </mc:Choice>
        <mc:Fallback xmlns="">
          <p:sp>
            <p:nvSpPr>
              <p:cNvPr id="8195" name="Rectangle 3">
                <a:extLst>
                  <a:ext uri="{FF2B5EF4-FFF2-40B4-BE49-F238E27FC236}">
                    <a16:creationId xmlns:a16="http://schemas.microsoft.com/office/drawing/2014/main" id="{CA934AAF-5F68-B8FB-67D9-B63B6F76F3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57200" y="1600200"/>
                <a:ext cx="8229600" cy="685800"/>
              </a:xfrm>
              <a:blipFill>
                <a:blip r:embed="rId3"/>
                <a:stretch>
                  <a:fillRect l="-1704" t="-11607" b="-1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6052" name="Rectangle 4">
            <a:extLst>
              <a:ext uri="{FF2B5EF4-FFF2-40B4-BE49-F238E27FC236}">
                <a16:creationId xmlns:a16="http://schemas.microsoft.com/office/drawing/2014/main" id="{3C5698A7-D7C8-ECAD-67D3-1B570F0DC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953000"/>
            <a:ext cx="8229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b="0" noProof="0" dirty="0"/>
              <a:t>Complete cycle = 2</a:t>
            </a:r>
            <a:r>
              <a:rPr lang="en-US" b="0" i="1" noProof="0" dirty="0">
                <a:latin typeface="Symbol" panose="05050102010706020507" pitchFamily="18" charset="2"/>
              </a:rPr>
              <a:t>p</a:t>
            </a:r>
            <a:r>
              <a:rPr lang="en-US" b="0" noProof="0" dirty="0"/>
              <a:t> radians</a:t>
            </a:r>
          </a:p>
          <a:p>
            <a:pPr eaLnBrk="1" hangingPunct="1"/>
            <a:r>
              <a:rPr lang="en-US" b="0" noProof="0" dirty="0"/>
              <a:t>1 radian ≈ 57.3°</a:t>
            </a:r>
          </a:p>
        </p:txBody>
      </p:sp>
      <p:sp>
        <p:nvSpPr>
          <p:cNvPr id="8197" name="Arc 5">
            <a:extLst>
              <a:ext uri="{FF2B5EF4-FFF2-40B4-BE49-F238E27FC236}">
                <a16:creationId xmlns:a16="http://schemas.microsoft.com/office/drawing/2014/main" id="{86F13ED3-94F8-37F4-C021-160AB7086728}"/>
              </a:ext>
            </a:extLst>
          </p:cNvPr>
          <p:cNvSpPr>
            <a:spLocks/>
          </p:cNvSpPr>
          <p:nvPr/>
        </p:nvSpPr>
        <p:spPr bwMode="auto">
          <a:xfrm flipV="1">
            <a:off x="3503613" y="2362200"/>
            <a:ext cx="2133600" cy="2133600"/>
          </a:xfrm>
          <a:custGeom>
            <a:avLst/>
            <a:gdLst>
              <a:gd name="T0" fmla="*/ 2147483646 w 43199"/>
              <a:gd name="T1" fmla="*/ 2147483646 h 43200"/>
              <a:gd name="T2" fmla="*/ 2147483646 w 43199"/>
              <a:gd name="T3" fmla="*/ 2147483646 h 43200"/>
              <a:gd name="T4" fmla="*/ 2147483646 w 43199"/>
              <a:gd name="T5" fmla="*/ 2147483646 h 43200"/>
              <a:gd name="T6" fmla="*/ 0 60000 65536"/>
              <a:gd name="T7" fmla="*/ 0 60000 65536"/>
              <a:gd name="T8" fmla="*/ 0 60000 65536"/>
              <a:gd name="T9" fmla="*/ 0 w 43199"/>
              <a:gd name="T10" fmla="*/ 0 h 43200"/>
              <a:gd name="T11" fmla="*/ 43199 w 43199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199" h="43200" fill="none" extrusionOk="0">
                <a:moveTo>
                  <a:pt x="43199" y="21728"/>
                </a:moveTo>
                <a:cubicBezTo>
                  <a:pt x="43129" y="33607"/>
                  <a:pt x="33479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795" y="-1"/>
                  <a:pt x="42135" y="8553"/>
                  <a:pt x="43116" y="19705"/>
                </a:cubicBezTo>
              </a:path>
              <a:path w="43199" h="43200" stroke="0" extrusionOk="0">
                <a:moveTo>
                  <a:pt x="43199" y="21728"/>
                </a:moveTo>
                <a:cubicBezTo>
                  <a:pt x="43129" y="33607"/>
                  <a:pt x="33479" y="43199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2795" y="-1"/>
                  <a:pt x="42135" y="8553"/>
                  <a:pt x="43116" y="19705"/>
                </a:cubicBezTo>
                <a:lnTo>
                  <a:pt x="21600" y="21600"/>
                </a:lnTo>
                <a:lnTo>
                  <a:pt x="43199" y="21728"/>
                </a:lnTo>
                <a:close/>
              </a:path>
            </a:pathLst>
          </a:custGeom>
          <a:noFill/>
          <a:ln w="38100">
            <a:solidFill>
              <a:schemeClr val="hlink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noProof="0" dirty="0"/>
          </a:p>
        </p:txBody>
      </p:sp>
      <p:sp>
        <p:nvSpPr>
          <p:cNvPr id="8198" name="Line 6">
            <a:extLst>
              <a:ext uri="{FF2B5EF4-FFF2-40B4-BE49-F238E27FC236}">
                <a16:creationId xmlns:a16="http://schemas.microsoft.com/office/drawing/2014/main" id="{2396D0F7-1446-6730-9AFD-A872757268C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882900"/>
            <a:ext cx="908050" cy="546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noProof="0" dirty="0"/>
          </a:p>
        </p:txBody>
      </p:sp>
      <p:sp>
        <p:nvSpPr>
          <p:cNvPr id="8199" name="Text Box 7">
            <a:extLst>
              <a:ext uri="{FF2B5EF4-FFF2-40B4-BE49-F238E27FC236}">
                <a16:creationId xmlns:a16="http://schemas.microsoft.com/office/drawing/2014/main" id="{AC7141A5-0A8F-127A-B27D-8171B1F0B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281940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0" i="1" noProof="0" dirty="0">
                <a:solidFill>
                  <a:schemeClr val="tx1"/>
                </a:solidFill>
              </a:rPr>
              <a:t>r</a:t>
            </a:r>
            <a:endParaRPr lang="en-US" sz="1800" noProof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60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60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91257C60-F8D8-B09D-8743-4190E2DBFD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Questions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27AC17F9-BF89-1390-2F09-697C0A869B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895600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en-US" sz="2800" noProof="0" dirty="0"/>
              <a:t>What is the equivalent of ½ cycle in radians?</a:t>
            </a:r>
          </a:p>
          <a:p>
            <a:pPr marL="0" indent="0" eaLnBrk="1" hangingPunct="1">
              <a:buClr>
                <a:schemeClr val="accent2"/>
              </a:buClr>
              <a:buFontTx/>
              <a:buNone/>
              <a:defRPr/>
            </a:pPr>
            <a:r>
              <a:rPr lang="en-US" sz="2800" noProof="0" dirty="0"/>
              <a:t>What is the equivalent of 1/8 cycle in radians?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F81107ED-42A1-5F58-B7C0-11AEB80461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Angular Position</a:t>
            </a:r>
          </a:p>
        </p:txBody>
      </p:sp>
      <p:sp>
        <p:nvSpPr>
          <p:cNvPr id="391171" name="Rectangle 3">
            <a:extLst>
              <a:ext uri="{FF2B5EF4-FFF2-40B4-BE49-F238E27FC236}">
                <a16:creationId xmlns:a16="http://schemas.microsoft.com/office/drawing/2014/main" id="{E98C7D07-9B3F-60C4-33AD-196745EB93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971800" y="4137025"/>
            <a:ext cx="3124200" cy="1219200"/>
          </a:xfrm>
        </p:spPr>
        <p:txBody>
          <a:bodyPr/>
          <a:lstStyle/>
          <a:p>
            <a:pPr eaLnBrk="1" hangingPunct="1"/>
            <a:r>
              <a:rPr lang="en-US" noProof="0" dirty="0"/>
              <a:t>Radius </a:t>
            </a:r>
            <a:r>
              <a:rPr lang="en-US" i="1" noProof="0" dirty="0">
                <a:solidFill>
                  <a:srgbClr val="006600"/>
                </a:solidFill>
              </a:rPr>
              <a:t>r</a:t>
            </a:r>
            <a:endParaRPr lang="en-US" noProof="0" dirty="0"/>
          </a:p>
          <a:p>
            <a:pPr eaLnBrk="1" hangingPunct="1"/>
            <a:r>
              <a:rPr lang="en-US" noProof="0" dirty="0"/>
              <a:t>Arc length </a:t>
            </a:r>
            <a:r>
              <a:rPr lang="en-US" i="1" noProof="0" dirty="0">
                <a:solidFill>
                  <a:schemeClr val="hlink"/>
                </a:solidFill>
              </a:rPr>
              <a:t>s</a:t>
            </a:r>
          </a:p>
        </p:txBody>
      </p:sp>
      <p:grpSp>
        <p:nvGrpSpPr>
          <p:cNvPr id="12292" name="Group 4">
            <a:extLst>
              <a:ext uri="{FF2B5EF4-FFF2-40B4-BE49-F238E27FC236}">
                <a16:creationId xmlns:a16="http://schemas.microsoft.com/office/drawing/2014/main" id="{B696D8E4-2DA8-5934-970F-9C6DEFC5E1D9}"/>
              </a:ext>
            </a:extLst>
          </p:cNvPr>
          <p:cNvGrpSpPr>
            <a:grpSpLocks/>
          </p:cNvGrpSpPr>
          <p:nvPr/>
        </p:nvGrpSpPr>
        <p:grpSpPr bwMode="auto">
          <a:xfrm>
            <a:off x="609600" y="2670175"/>
            <a:ext cx="3275013" cy="1216025"/>
            <a:chOff x="817" y="2258"/>
            <a:chExt cx="2063" cy="766"/>
          </a:xfrm>
        </p:grpSpPr>
        <p:sp>
          <p:nvSpPr>
            <p:cNvPr id="12309" name="Line 5">
              <a:extLst>
                <a:ext uri="{FF2B5EF4-FFF2-40B4-BE49-F238E27FC236}">
                  <a16:creationId xmlns:a16="http://schemas.microsoft.com/office/drawing/2014/main" id="{FC8F7C9A-034F-C566-4CA3-4FEBBF5F8A50}"/>
                </a:ext>
              </a:extLst>
            </p:cNvPr>
            <p:cNvSpPr>
              <a:spLocks noChangeShapeType="1"/>
            </p:cNvSpPr>
            <p:nvPr/>
          </p:nvSpPr>
          <p:spPr bwMode="auto">
            <a:xfrm rot="20145110" flipV="1">
              <a:off x="817" y="2258"/>
              <a:ext cx="1920" cy="384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  <p:sp>
          <p:nvSpPr>
            <p:cNvPr id="12310" name="Line 6">
              <a:extLst>
                <a:ext uri="{FF2B5EF4-FFF2-40B4-BE49-F238E27FC236}">
                  <a16:creationId xmlns:a16="http://schemas.microsoft.com/office/drawing/2014/main" id="{1966B271-3DDE-518B-6AB4-7134880B29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60" y="2640"/>
              <a:ext cx="1920" cy="384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</p:grpSp>
      <p:sp>
        <p:nvSpPr>
          <p:cNvPr id="12293" name="Text Box 19">
            <a:extLst>
              <a:ext uri="{FF2B5EF4-FFF2-40B4-BE49-F238E27FC236}">
                <a16:creationId xmlns:a16="http://schemas.microsoft.com/office/drawing/2014/main" id="{A7FB53BE-FE97-703B-2C37-B9F1FEE6F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338" y="228600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0" i="1" noProof="0" dirty="0">
                <a:solidFill>
                  <a:schemeClr val="hlink"/>
                </a:solidFill>
              </a:rPr>
              <a:t>s</a:t>
            </a:r>
            <a:endParaRPr lang="en-US" sz="1800" noProof="0" dirty="0">
              <a:solidFill>
                <a:schemeClr val="tx1"/>
              </a:solidFill>
            </a:endParaRPr>
          </a:p>
        </p:txBody>
      </p:sp>
      <p:sp>
        <p:nvSpPr>
          <p:cNvPr id="12294" name="Text Box 20">
            <a:extLst>
              <a:ext uri="{FF2B5EF4-FFF2-40B4-BE49-F238E27FC236}">
                <a16:creationId xmlns:a16="http://schemas.microsoft.com/office/drawing/2014/main" id="{E81F4930-5F45-0517-04C2-A60144DFB8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1613" y="3048000"/>
            <a:ext cx="285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400" b="0" i="1" noProof="0" dirty="0">
                <a:solidFill>
                  <a:srgbClr val="006600"/>
                </a:solidFill>
              </a:rPr>
              <a:t>r</a:t>
            </a:r>
            <a:endParaRPr lang="en-US" sz="1800" noProof="0" dirty="0">
              <a:solidFill>
                <a:srgbClr val="006600"/>
              </a:solidFill>
            </a:endParaRPr>
          </a:p>
        </p:txBody>
      </p:sp>
      <p:sp>
        <p:nvSpPr>
          <p:cNvPr id="12295" name="Oval 22">
            <a:extLst>
              <a:ext uri="{FF2B5EF4-FFF2-40B4-BE49-F238E27FC236}">
                <a16:creationId xmlns:a16="http://schemas.microsoft.com/office/drawing/2014/main" id="{44B62F76-ABD5-C47E-0F66-7A3114B76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9213" y="3238500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 noProof="0" dirty="0">
              <a:solidFill>
                <a:schemeClr val="tx1"/>
              </a:solidFill>
            </a:endParaRPr>
          </a:p>
        </p:txBody>
      </p:sp>
      <p:sp>
        <p:nvSpPr>
          <p:cNvPr id="12296" name="Oval 23">
            <a:extLst>
              <a:ext uri="{FF2B5EF4-FFF2-40B4-BE49-F238E27FC236}">
                <a16:creationId xmlns:a16="http://schemas.microsoft.com/office/drawing/2014/main" id="{5CDF874E-22B0-8AAD-C30E-D6018A2B00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025" y="2009775"/>
            <a:ext cx="76200" cy="762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1800" noProof="0" dirty="0">
              <a:solidFill>
                <a:schemeClr val="tx1"/>
              </a:solidFill>
            </a:endParaRPr>
          </a:p>
        </p:txBody>
      </p:sp>
      <p:sp>
        <p:nvSpPr>
          <p:cNvPr id="12297" name="Text Box 24">
            <a:extLst>
              <a:ext uri="{FF2B5EF4-FFF2-40B4-BE49-F238E27FC236}">
                <a16:creationId xmlns:a16="http://schemas.microsoft.com/office/drawing/2014/main" id="{539139C7-0AC0-AFB5-2225-C36D16283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75" y="3048000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000" b="0" noProof="0" dirty="0">
                <a:solidFill>
                  <a:schemeClr val="tx1"/>
                </a:solidFill>
              </a:rPr>
              <a:t>1</a:t>
            </a:r>
            <a:endParaRPr lang="en-US" sz="1800" noProof="0" dirty="0">
              <a:solidFill>
                <a:schemeClr val="tx1"/>
              </a:solidFill>
            </a:endParaRPr>
          </a:p>
        </p:txBody>
      </p:sp>
      <p:sp>
        <p:nvSpPr>
          <p:cNvPr id="12298" name="Text Box 25">
            <a:extLst>
              <a:ext uri="{FF2B5EF4-FFF2-40B4-BE49-F238E27FC236}">
                <a16:creationId xmlns:a16="http://schemas.microsoft.com/office/drawing/2014/main" id="{28AE927C-12B6-E112-F5CE-410E49BE5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1676400"/>
            <a:ext cx="325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2000" b="0" noProof="0" dirty="0">
                <a:solidFill>
                  <a:schemeClr val="tx1"/>
                </a:solidFill>
              </a:rPr>
              <a:t>2</a:t>
            </a:r>
            <a:endParaRPr lang="en-US" sz="1800" noProof="0" dirty="0">
              <a:solidFill>
                <a:schemeClr val="tx1"/>
              </a:solidFill>
            </a:endParaRPr>
          </a:p>
        </p:txBody>
      </p:sp>
      <p:grpSp>
        <p:nvGrpSpPr>
          <p:cNvPr id="3" name="Group 45">
            <a:extLst>
              <a:ext uri="{FF2B5EF4-FFF2-40B4-BE49-F238E27FC236}">
                <a16:creationId xmlns:a16="http://schemas.microsoft.com/office/drawing/2014/main" id="{ED214343-1B99-67D8-8388-8BCA759299AB}"/>
              </a:ext>
            </a:extLst>
          </p:cNvPr>
          <p:cNvGrpSpPr>
            <a:grpSpLocks/>
          </p:cNvGrpSpPr>
          <p:nvPr/>
        </p:nvGrpSpPr>
        <p:grpSpPr bwMode="auto">
          <a:xfrm>
            <a:off x="938213" y="3336925"/>
            <a:ext cx="976312" cy="490538"/>
            <a:chOff x="591" y="2102"/>
            <a:chExt cx="615" cy="309"/>
          </a:xfrm>
        </p:grpSpPr>
        <p:sp>
          <p:nvSpPr>
            <p:cNvPr id="12307" name="Arc 31">
              <a:extLst>
                <a:ext uri="{FF2B5EF4-FFF2-40B4-BE49-F238E27FC236}">
                  <a16:creationId xmlns:a16="http://schemas.microsoft.com/office/drawing/2014/main" id="{1D432279-858B-4E4C-EB25-512E07788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591" y="2136"/>
              <a:ext cx="480" cy="275"/>
            </a:xfrm>
            <a:custGeom>
              <a:avLst/>
              <a:gdLst>
                <a:gd name="T0" fmla="*/ 0 w 21267"/>
                <a:gd name="T1" fmla="*/ 0 h 12212"/>
                <a:gd name="T2" fmla="*/ 0 w 21267"/>
                <a:gd name="T3" fmla="*/ 0 h 12212"/>
                <a:gd name="T4" fmla="*/ 0 w 21267"/>
                <a:gd name="T5" fmla="*/ 0 h 12212"/>
                <a:gd name="T6" fmla="*/ 0 60000 65536"/>
                <a:gd name="T7" fmla="*/ 0 60000 65536"/>
                <a:gd name="T8" fmla="*/ 0 60000 65536"/>
                <a:gd name="T9" fmla="*/ 0 w 21267"/>
                <a:gd name="T10" fmla="*/ 0 h 12212"/>
                <a:gd name="T11" fmla="*/ 21267 w 21267"/>
                <a:gd name="T12" fmla="*/ 12212 h 1221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267" h="12212" fill="none" extrusionOk="0">
                  <a:moveTo>
                    <a:pt x="17816" y="-1"/>
                  </a:moveTo>
                  <a:cubicBezTo>
                    <a:pt x="19553" y="2534"/>
                    <a:pt x="20730" y="5411"/>
                    <a:pt x="21267" y="8437"/>
                  </a:cubicBezTo>
                </a:path>
                <a:path w="21267" h="12212" stroke="0" extrusionOk="0">
                  <a:moveTo>
                    <a:pt x="17816" y="-1"/>
                  </a:moveTo>
                  <a:cubicBezTo>
                    <a:pt x="19553" y="2534"/>
                    <a:pt x="20730" y="5411"/>
                    <a:pt x="21267" y="8437"/>
                  </a:cubicBezTo>
                  <a:lnTo>
                    <a:pt x="0" y="12212"/>
                  </a:lnTo>
                  <a:lnTo>
                    <a:pt x="17816" y="-1"/>
                  </a:lnTo>
                  <a:close/>
                </a:path>
              </a:pathLst>
            </a:custGeom>
            <a:noFill/>
            <a:ln w="19050">
              <a:solidFill>
                <a:schemeClr val="accent2"/>
              </a:solidFill>
              <a:round/>
              <a:headEnd type="arrow" w="sm" len="sm"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noProof="0" dirty="0"/>
            </a:p>
          </p:txBody>
        </p:sp>
        <p:sp>
          <p:nvSpPr>
            <p:cNvPr id="12308" name="Text Box 38">
              <a:extLst>
                <a:ext uri="{FF2B5EF4-FFF2-40B4-BE49-F238E27FC236}">
                  <a16:creationId xmlns:a16="http://schemas.microsoft.com/office/drawing/2014/main" id="{A51921F0-710D-0C2B-2E38-F4737EB91F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7" y="2102"/>
              <a:ext cx="199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2000" b="0" i="1" noProof="0" dirty="0">
                  <a:solidFill>
                    <a:schemeClr val="accent2"/>
                  </a:solidFill>
                  <a:latin typeface="Symbol" panose="05050102010706020507" pitchFamily="18" charset="2"/>
                </a:rPr>
                <a:t>q</a:t>
              </a:r>
              <a:endParaRPr lang="en-US" sz="1800" noProof="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" name="Group 44">
            <a:extLst>
              <a:ext uri="{FF2B5EF4-FFF2-40B4-BE49-F238E27FC236}">
                <a16:creationId xmlns:a16="http://schemas.microsoft.com/office/drawing/2014/main" id="{87497E1A-2351-B278-D848-209D69381179}"/>
              </a:ext>
            </a:extLst>
          </p:cNvPr>
          <p:cNvGrpSpPr>
            <a:grpSpLocks/>
          </p:cNvGrpSpPr>
          <p:nvPr/>
        </p:nvGrpSpPr>
        <p:grpSpPr bwMode="auto">
          <a:xfrm>
            <a:off x="2971800" y="5089525"/>
            <a:ext cx="2684463" cy="930275"/>
            <a:chOff x="2880" y="2760"/>
            <a:chExt cx="1691" cy="586"/>
          </a:xfrm>
        </p:grpSpPr>
        <p:sp>
          <p:nvSpPr>
            <p:cNvPr id="12302" name="Rectangle 18">
              <a:extLst>
                <a:ext uri="{FF2B5EF4-FFF2-40B4-BE49-F238E27FC236}">
                  <a16:creationId xmlns:a16="http://schemas.microsoft.com/office/drawing/2014/main" id="{979AC44B-0F88-4E29-BC32-721AE0B417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0" y="2928"/>
              <a:ext cx="1488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b="0" noProof="0" dirty="0"/>
                <a:t>Angle </a:t>
              </a:r>
              <a:r>
                <a:rPr lang="en-US" b="0" i="1" noProof="0" dirty="0">
                  <a:solidFill>
                    <a:schemeClr val="accent2"/>
                  </a:solidFill>
                  <a:latin typeface="Symbol" panose="05050102010706020507" pitchFamily="18" charset="2"/>
                </a:rPr>
                <a:t>q</a:t>
              </a:r>
              <a:r>
                <a:rPr lang="en-US" b="0" noProof="0" dirty="0"/>
                <a:t> = </a:t>
              </a:r>
            </a:p>
          </p:txBody>
        </p:sp>
        <p:grpSp>
          <p:nvGrpSpPr>
            <p:cNvPr id="12303" name="Group 43">
              <a:extLst>
                <a:ext uri="{FF2B5EF4-FFF2-40B4-BE49-F238E27FC236}">
                  <a16:creationId xmlns:a16="http://schemas.microsoft.com/office/drawing/2014/main" id="{168D7CB1-893F-1D73-8C60-578E2388BE5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83" y="2760"/>
              <a:ext cx="288" cy="586"/>
              <a:chOff x="1524" y="2995"/>
              <a:chExt cx="288" cy="586"/>
            </a:xfrm>
          </p:grpSpPr>
          <p:sp>
            <p:nvSpPr>
              <p:cNvPr id="12304" name="Text Box 40">
                <a:extLst>
                  <a:ext uri="{FF2B5EF4-FFF2-40B4-BE49-F238E27FC236}">
                    <a16:creationId xmlns:a16="http://schemas.microsoft.com/office/drawing/2014/main" id="{6CC831BC-D339-E2E2-0E42-EC9B10994C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46" y="2995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accent2"/>
                    </a:solidFill>
                  </a:rPr>
                  <a:t>s</a:t>
                </a:r>
                <a:endParaRPr lang="en-US" sz="1800" noProof="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2305" name="Text Box 41">
                <a:extLst>
                  <a:ext uri="{FF2B5EF4-FFF2-40B4-BE49-F238E27FC236}">
                    <a16:creationId xmlns:a16="http://schemas.microsoft.com/office/drawing/2014/main" id="{343E1848-59E9-073C-4A2F-A022151C6F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67" y="3216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accent2"/>
                    </a:solidFill>
                  </a:rPr>
                  <a:t>r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2306" name="Line 42">
                <a:extLst>
                  <a:ext uri="{FF2B5EF4-FFF2-40B4-BE49-F238E27FC236}">
                    <a16:creationId xmlns:a16="http://schemas.microsoft.com/office/drawing/2014/main" id="{CB76EF9F-13AF-9591-95B2-0F9F0CFDD4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4" y="3312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</p:grpSp>
      <p:sp>
        <p:nvSpPr>
          <p:cNvPr id="12301" name="Arc 24">
            <a:extLst>
              <a:ext uri="{FF2B5EF4-FFF2-40B4-BE49-F238E27FC236}">
                <a16:creationId xmlns:a16="http://schemas.microsoft.com/office/drawing/2014/main" id="{4BF51479-BE04-E8D8-1931-683EC51CED2F}"/>
              </a:ext>
            </a:extLst>
          </p:cNvPr>
          <p:cNvSpPr>
            <a:spLocks/>
          </p:cNvSpPr>
          <p:nvPr/>
        </p:nvSpPr>
        <p:spPr bwMode="auto">
          <a:xfrm flipV="1">
            <a:off x="835025" y="2063750"/>
            <a:ext cx="3090863" cy="1638300"/>
          </a:xfrm>
          <a:custGeom>
            <a:avLst/>
            <a:gdLst>
              <a:gd name="T0" fmla="*/ 2147483646 w 21354"/>
              <a:gd name="T1" fmla="*/ 2147483646 h 12232"/>
              <a:gd name="T2" fmla="*/ 2147483646 w 21354"/>
              <a:gd name="T3" fmla="*/ 2147483646 h 12232"/>
              <a:gd name="T4" fmla="*/ 0 w 21354"/>
              <a:gd name="T5" fmla="*/ 0 h 12232"/>
              <a:gd name="T6" fmla="*/ 0 60000 65536"/>
              <a:gd name="T7" fmla="*/ 0 60000 65536"/>
              <a:gd name="T8" fmla="*/ 0 60000 65536"/>
              <a:gd name="T9" fmla="*/ 0 w 21354"/>
              <a:gd name="T10" fmla="*/ 0 h 12232"/>
              <a:gd name="T11" fmla="*/ 21354 w 21354"/>
              <a:gd name="T12" fmla="*/ 12232 h 122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54" h="12232" fill="none" extrusionOk="0">
                <a:moveTo>
                  <a:pt x="21354" y="3244"/>
                </a:moveTo>
                <a:cubicBezTo>
                  <a:pt x="20864" y="6470"/>
                  <a:pt x="19650" y="9543"/>
                  <a:pt x="17802" y="12232"/>
                </a:cubicBezTo>
              </a:path>
              <a:path w="21354" h="12232" stroke="0" extrusionOk="0">
                <a:moveTo>
                  <a:pt x="21354" y="3244"/>
                </a:moveTo>
                <a:cubicBezTo>
                  <a:pt x="20864" y="6470"/>
                  <a:pt x="19650" y="9543"/>
                  <a:pt x="17802" y="12232"/>
                </a:cubicBezTo>
                <a:lnTo>
                  <a:pt x="0" y="0"/>
                </a:lnTo>
                <a:lnTo>
                  <a:pt x="21354" y="3244"/>
                </a:lnTo>
                <a:close/>
              </a:path>
            </a:pathLst>
          </a:custGeom>
          <a:noFill/>
          <a:ln w="28575">
            <a:solidFill>
              <a:schemeClr val="hlink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 noProof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171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E5F03EF4-D742-CF98-4194-0E194E87A4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noProof="0" dirty="0"/>
              <a:t>Angular Speed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EFBD5C8-109D-8F23-44DA-B2631E261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noProof="0" dirty="0"/>
              <a:t>Rate of change of angular position</a:t>
            </a:r>
          </a:p>
        </p:txBody>
      </p:sp>
      <p:sp>
        <p:nvSpPr>
          <p:cNvPr id="392197" name="Rectangle 5">
            <a:extLst>
              <a:ext uri="{FF2B5EF4-FFF2-40B4-BE49-F238E27FC236}">
                <a16:creationId xmlns:a16="http://schemas.microsoft.com/office/drawing/2014/main" id="{1CA2496A-7BD9-CBBB-A164-8D62DFEF0B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2476500"/>
            <a:ext cx="599440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b="0" noProof="0" dirty="0"/>
              <a:t>Angular speed </a:t>
            </a:r>
            <a:r>
              <a:rPr lang="en-US" b="0" i="1" noProof="0" dirty="0">
                <a:solidFill>
                  <a:schemeClr val="accent2"/>
                </a:solidFill>
                <a:latin typeface="Symbol" panose="05050102010706020507" pitchFamily="18" charset="2"/>
              </a:rPr>
              <a:t>w</a:t>
            </a:r>
            <a:r>
              <a:rPr lang="en-US" b="0" noProof="0" dirty="0">
                <a:solidFill>
                  <a:schemeClr val="accent2"/>
                </a:solidFill>
                <a:latin typeface="+mn-lt"/>
              </a:rPr>
              <a:t>,</a:t>
            </a:r>
            <a:r>
              <a:rPr lang="en-US" b="0" noProof="0" dirty="0">
                <a:solidFill>
                  <a:schemeClr val="tx2"/>
                </a:solidFill>
                <a:latin typeface="+mn-lt"/>
              </a:rPr>
              <a:t> radians/s</a:t>
            </a:r>
            <a:r>
              <a:rPr lang="en-US" b="0" i="1" noProof="0" dirty="0">
                <a:solidFill>
                  <a:schemeClr val="accent2"/>
                </a:solidFill>
                <a:latin typeface="Symbol" panose="05050102010706020507" pitchFamily="18" charset="2"/>
              </a:rPr>
              <a:t> </a:t>
            </a:r>
            <a:endParaRPr lang="en-US" b="0" noProof="0" dirty="0"/>
          </a:p>
        </p:txBody>
      </p:sp>
      <p:sp>
        <p:nvSpPr>
          <p:cNvPr id="392226" name="Rectangle 34">
            <a:extLst>
              <a:ext uri="{FF2B5EF4-FFF2-40B4-BE49-F238E27FC236}">
                <a16:creationId xmlns:a16="http://schemas.microsoft.com/office/drawing/2014/main" id="{E476A7DE-A2C0-31D3-C625-2060F41EB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4953000"/>
            <a:ext cx="7543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b="0" i="1" noProof="0" dirty="0" err="1">
                <a:solidFill>
                  <a:schemeClr val="tx1"/>
                </a:solidFill>
              </a:rPr>
              <a:t>v</a:t>
            </a:r>
            <a:r>
              <a:rPr lang="en-US" sz="2000" b="0" baseline="-25000" noProof="0" dirty="0" err="1">
                <a:solidFill>
                  <a:schemeClr val="tx1"/>
                </a:solidFill>
              </a:rPr>
              <a:t>T</a:t>
            </a:r>
            <a:r>
              <a:rPr lang="en-US" b="0" noProof="0" dirty="0"/>
              <a:t> = </a:t>
            </a:r>
            <a:r>
              <a:rPr lang="en-US" b="0" noProof="0" dirty="0">
                <a:solidFill>
                  <a:schemeClr val="accent2"/>
                </a:solidFill>
              </a:rPr>
              <a:t>tangential speed</a:t>
            </a:r>
            <a:r>
              <a:rPr lang="en-US" b="0" noProof="0" dirty="0">
                <a:solidFill>
                  <a:schemeClr val="tx2"/>
                </a:solidFill>
              </a:rPr>
              <a:t>, m/s</a:t>
            </a:r>
          </a:p>
        </p:txBody>
      </p:sp>
      <p:grpSp>
        <p:nvGrpSpPr>
          <p:cNvPr id="2" name="Group 40">
            <a:extLst>
              <a:ext uri="{FF2B5EF4-FFF2-40B4-BE49-F238E27FC236}">
                <a16:creationId xmlns:a16="http://schemas.microsoft.com/office/drawing/2014/main" id="{4ADD0A7C-503B-0D59-FF59-2352FFCEB105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3375027"/>
            <a:ext cx="1676400" cy="1071563"/>
            <a:chOff x="2112" y="2126"/>
            <a:chExt cx="1056" cy="675"/>
          </a:xfrm>
        </p:grpSpPr>
        <p:grpSp>
          <p:nvGrpSpPr>
            <p:cNvPr id="14365" name="Group 32">
              <a:extLst>
                <a:ext uri="{FF2B5EF4-FFF2-40B4-BE49-F238E27FC236}">
                  <a16:creationId xmlns:a16="http://schemas.microsoft.com/office/drawing/2014/main" id="{105E2E7A-495E-2BC4-420C-1C30EC7B49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9" y="2126"/>
              <a:ext cx="451" cy="675"/>
              <a:chOff x="4377" y="1613"/>
              <a:chExt cx="451" cy="675"/>
            </a:xfrm>
          </p:grpSpPr>
          <p:sp>
            <p:nvSpPr>
              <p:cNvPr id="14372" name="Text Box 13">
                <a:extLst>
                  <a:ext uri="{FF2B5EF4-FFF2-40B4-BE49-F238E27FC236}">
                    <a16:creationId xmlns:a16="http://schemas.microsoft.com/office/drawing/2014/main" id="{B8FFB65B-3C65-8884-89E3-D5AD7FFAE5B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64" y="1613"/>
                <a:ext cx="2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noProof="0" dirty="0">
                    <a:solidFill>
                      <a:schemeClr val="tx1"/>
                    </a:solidFill>
                    <a:latin typeface="Symbol" panose="05050102010706020507" pitchFamily="18" charset="2"/>
                  </a:rPr>
                  <a:t>D</a:t>
                </a:r>
                <a:endParaRPr lang="en-US" sz="1800" noProof="0" dirty="0">
                  <a:solidFill>
                    <a:schemeClr val="tx1"/>
                  </a:solidFill>
                  <a:latin typeface="Symbol" panose="05050102010706020507" pitchFamily="18" charset="2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73" name="Text Box 14">
                    <a:extLst>
                      <a:ext uri="{FF2B5EF4-FFF2-40B4-BE49-F238E27FC236}">
                        <a16:creationId xmlns:a16="http://schemas.microsoft.com/office/drawing/2014/main" id="{8E451D90-CA3C-EAC3-0B6C-D26F9D94CFA8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377" y="1920"/>
                    <a:ext cx="451" cy="3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14:m>
                      <m:oMathPara xmlns:m="http://schemas.openxmlformats.org/officeDocument/2006/math">
                        <m:oMath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sz="3200" noProof="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373" name="Text Box 14">
                    <a:extLst>
                      <a:ext uri="{FF2B5EF4-FFF2-40B4-BE49-F238E27FC236}">
                        <a16:creationId xmlns:a16="http://schemas.microsoft.com/office/drawing/2014/main" id="{8E451D90-CA3C-EAC3-0B6C-D26F9D94CFA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4377" y="1920"/>
                    <a:ext cx="451" cy="36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374" name="Line 15">
                <a:extLst>
                  <a:ext uri="{FF2B5EF4-FFF2-40B4-BE49-F238E27FC236}">
                    <a16:creationId xmlns:a16="http://schemas.microsoft.com/office/drawing/2014/main" id="{A9DB9D1B-6CF7-9B64-5165-43EDB2FB98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8" y="196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grpSp>
          <p:nvGrpSpPr>
            <p:cNvPr id="14366" name="Group 29">
              <a:extLst>
                <a:ext uri="{FF2B5EF4-FFF2-40B4-BE49-F238E27FC236}">
                  <a16:creationId xmlns:a16="http://schemas.microsoft.com/office/drawing/2014/main" id="{6E63E1E6-6A94-CD5A-06F6-CEE86D9C4B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2169"/>
              <a:ext cx="384" cy="586"/>
              <a:chOff x="912" y="2611"/>
              <a:chExt cx="384" cy="586"/>
            </a:xfrm>
          </p:grpSpPr>
          <p:sp>
            <p:nvSpPr>
              <p:cNvPr id="14368" name="Text Box 17">
                <a:extLst>
                  <a:ext uri="{FF2B5EF4-FFF2-40B4-BE49-F238E27FC236}">
                    <a16:creationId xmlns:a16="http://schemas.microsoft.com/office/drawing/2014/main" id="{B22638E0-7391-0E8F-0026-0A6C02E7FA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82" y="2611"/>
                <a:ext cx="244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tx1"/>
                    </a:solidFill>
                  </a:rPr>
                  <a:t>s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69" name="Text Box 18">
                <a:extLst>
                  <a:ext uri="{FF2B5EF4-FFF2-40B4-BE49-F238E27FC236}">
                    <a16:creationId xmlns:a16="http://schemas.microsoft.com/office/drawing/2014/main" id="{A1677565-4FE0-04D9-0E1D-6C3E44D9062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03" y="2832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tx1"/>
                    </a:solidFill>
                  </a:rPr>
                  <a:t>r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70" name="Line 19">
                <a:extLst>
                  <a:ext uri="{FF2B5EF4-FFF2-40B4-BE49-F238E27FC236}">
                    <a16:creationId xmlns:a16="http://schemas.microsoft.com/office/drawing/2014/main" id="{47978747-08EA-7E8D-97B2-2D6535894E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92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  <p:sp>
            <p:nvSpPr>
              <p:cNvPr id="14371" name="AutoShape 20">
                <a:extLst>
                  <a:ext uri="{FF2B5EF4-FFF2-40B4-BE49-F238E27FC236}">
                    <a16:creationId xmlns:a16="http://schemas.microsoft.com/office/drawing/2014/main" id="{6A22824C-0599-03AA-B2D4-74F2120BDC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2736"/>
                <a:ext cx="384" cy="384"/>
              </a:xfrm>
              <a:prstGeom prst="bracketPair">
                <a:avLst>
                  <a:gd name="adj" fmla="val 16667"/>
                </a:avLst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4367" name="Text Box 35">
              <a:extLst>
                <a:ext uri="{FF2B5EF4-FFF2-40B4-BE49-F238E27FC236}">
                  <a16:creationId xmlns:a16="http://schemas.microsoft.com/office/drawing/2014/main" id="{AD8F252A-5F03-9B78-BBF8-47A419DE957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12" y="2280"/>
              <a:ext cx="26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b="0" noProof="0" dirty="0">
                  <a:solidFill>
                    <a:schemeClr val="tx1"/>
                  </a:solidFill>
                </a:rPr>
                <a:t>=</a:t>
              </a:r>
            </a:p>
          </p:txBody>
        </p:sp>
      </p:grpSp>
      <p:grpSp>
        <p:nvGrpSpPr>
          <p:cNvPr id="5" name="Group 41">
            <a:extLst>
              <a:ext uri="{FF2B5EF4-FFF2-40B4-BE49-F238E27FC236}">
                <a16:creationId xmlns:a16="http://schemas.microsoft.com/office/drawing/2014/main" id="{8591F6A9-86C7-DF71-4293-ECF5270E39BD}"/>
              </a:ext>
            </a:extLst>
          </p:cNvPr>
          <p:cNvGrpSpPr>
            <a:grpSpLocks/>
          </p:cNvGrpSpPr>
          <p:nvPr/>
        </p:nvGrpSpPr>
        <p:grpSpPr bwMode="auto">
          <a:xfrm>
            <a:off x="5064126" y="3375027"/>
            <a:ext cx="1706563" cy="1071563"/>
            <a:chOff x="3190" y="2126"/>
            <a:chExt cx="1075" cy="675"/>
          </a:xfrm>
        </p:grpSpPr>
        <p:grpSp>
          <p:nvGrpSpPr>
            <p:cNvPr id="14356" name="Group 30">
              <a:extLst>
                <a:ext uri="{FF2B5EF4-FFF2-40B4-BE49-F238E27FC236}">
                  <a16:creationId xmlns:a16="http://schemas.microsoft.com/office/drawing/2014/main" id="{A5FB4F22-A89A-937D-DA44-8D151620F1B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2" y="2169"/>
              <a:ext cx="288" cy="586"/>
              <a:chOff x="2448" y="2371"/>
              <a:chExt cx="288" cy="586"/>
            </a:xfrm>
          </p:grpSpPr>
          <p:sp>
            <p:nvSpPr>
              <p:cNvPr id="14362" name="Text Box 10">
                <a:extLst>
                  <a:ext uri="{FF2B5EF4-FFF2-40B4-BE49-F238E27FC236}">
                    <a16:creationId xmlns:a16="http://schemas.microsoft.com/office/drawing/2014/main" id="{ACAAEE31-91B8-86DF-F1E0-DE017BCD99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70" y="2371"/>
                <a:ext cx="25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noProof="0" dirty="0">
                    <a:solidFill>
                      <a:schemeClr val="tx1"/>
                    </a:solidFill>
                  </a:rPr>
                  <a:t>1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63" name="Text Box 11">
                <a:extLst>
                  <a:ext uri="{FF2B5EF4-FFF2-40B4-BE49-F238E27FC236}">
                    <a16:creationId xmlns:a16="http://schemas.microsoft.com/office/drawing/2014/main" id="{2208DFAF-D411-A900-A23C-C55599FD23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1" y="2592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tx1"/>
                    </a:solidFill>
                  </a:rPr>
                  <a:t>r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64" name="Line 12">
                <a:extLst>
                  <a:ext uri="{FF2B5EF4-FFF2-40B4-BE49-F238E27FC236}">
                    <a16:creationId xmlns:a16="http://schemas.microsoft.com/office/drawing/2014/main" id="{C24AABE9-E147-3223-F605-880BD3281F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8" y="268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grpSp>
          <p:nvGrpSpPr>
            <p:cNvPr id="14357" name="Group 31">
              <a:extLst>
                <a:ext uri="{FF2B5EF4-FFF2-40B4-BE49-F238E27FC236}">
                  <a16:creationId xmlns:a16="http://schemas.microsoft.com/office/drawing/2014/main" id="{F9E16858-9DDC-4762-C60F-F1A375C6335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98" y="2126"/>
              <a:ext cx="467" cy="675"/>
              <a:chOff x="3564" y="2496"/>
              <a:chExt cx="467" cy="67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59" name="Text Box 21">
                    <a:extLst>
                      <a:ext uri="{FF2B5EF4-FFF2-40B4-BE49-F238E27FC236}">
                        <a16:creationId xmlns:a16="http://schemas.microsoft.com/office/drawing/2014/main" id="{15ABEB35-DF11-1E95-D075-DB575715D890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64" y="2496"/>
                    <a:ext cx="467" cy="3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14:m>
                      <m:oMathPara xmlns:m="http://schemas.openxmlformats.org/officeDocument/2006/math">
                        <m:oMath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oMath>
                      </m:oMathPara>
                    </a14:m>
                    <a:endParaRPr lang="en-US" sz="4800" noProof="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359" name="Text Box 21">
                    <a:extLst>
                      <a:ext uri="{FF2B5EF4-FFF2-40B4-BE49-F238E27FC236}">
                        <a16:creationId xmlns:a16="http://schemas.microsoft.com/office/drawing/2014/main" id="{15ABEB35-DF11-1E95-D075-DB575715D89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564" y="2496"/>
                    <a:ext cx="467" cy="368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60" name="Text Box 22">
                    <a:extLst>
                      <a:ext uri="{FF2B5EF4-FFF2-40B4-BE49-F238E27FC236}">
                        <a16:creationId xmlns:a16="http://schemas.microsoft.com/office/drawing/2014/main" id="{7253DC6E-E7D4-F767-13D4-3E9A3F1F663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571" y="2803"/>
                    <a:ext cx="451" cy="3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14:m>
                      <m:oMathPara xmlns:m="http://schemas.openxmlformats.org/officeDocument/2006/math">
                        <m:oMath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sz="4800" noProof="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360" name="Text Box 22">
                    <a:extLst>
                      <a:ext uri="{FF2B5EF4-FFF2-40B4-BE49-F238E27FC236}">
                        <a16:creationId xmlns:a16="http://schemas.microsoft.com/office/drawing/2014/main" id="{7253DC6E-E7D4-F767-13D4-3E9A3F1F663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571" y="2803"/>
                    <a:ext cx="451" cy="36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361" name="Line 23">
                <a:extLst>
                  <a:ext uri="{FF2B5EF4-FFF2-40B4-BE49-F238E27FC236}">
                    <a16:creationId xmlns:a16="http://schemas.microsoft.com/office/drawing/2014/main" id="{9570C42B-578F-933D-C635-3585757766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52" y="2851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14358" name="Text Box 36">
              <a:extLst>
                <a:ext uri="{FF2B5EF4-FFF2-40B4-BE49-F238E27FC236}">
                  <a16:creationId xmlns:a16="http://schemas.microsoft.com/office/drawing/2014/main" id="{692E3BCF-EC51-DFD6-B148-70523D637F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90" y="2280"/>
              <a:ext cx="26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b="0" noProof="0" dirty="0">
                  <a:solidFill>
                    <a:schemeClr val="tx1"/>
                  </a:solidFill>
                </a:rPr>
                <a:t>=</a:t>
              </a:r>
            </a:p>
          </p:txBody>
        </p:sp>
      </p:grpSp>
      <p:grpSp>
        <p:nvGrpSpPr>
          <p:cNvPr id="8" name="Group 39">
            <a:extLst>
              <a:ext uri="{FF2B5EF4-FFF2-40B4-BE49-F238E27FC236}">
                <a16:creationId xmlns:a16="http://schemas.microsoft.com/office/drawing/2014/main" id="{85B499E5-502A-46A2-354D-DC7671509E3A}"/>
              </a:ext>
            </a:extLst>
          </p:cNvPr>
          <p:cNvGrpSpPr>
            <a:grpSpLocks/>
          </p:cNvGrpSpPr>
          <p:nvPr/>
        </p:nvGrpSpPr>
        <p:grpSpPr bwMode="auto">
          <a:xfrm>
            <a:off x="1828798" y="3389315"/>
            <a:ext cx="1619251" cy="1042988"/>
            <a:chOff x="1152" y="2135"/>
            <a:chExt cx="1020" cy="657"/>
          </a:xfrm>
        </p:grpSpPr>
        <p:grpSp>
          <p:nvGrpSpPr>
            <p:cNvPr id="14351" name="Group 33">
              <a:extLst>
                <a:ext uri="{FF2B5EF4-FFF2-40B4-BE49-F238E27FC236}">
                  <a16:creationId xmlns:a16="http://schemas.microsoft.com/office/drawing/2014/main" id="{47D6FBE8-A0F4-F74A-BD48-F632C7D75D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76" y="2135"/>
              <a:ext cx="496" cy="657"/>
              <a:chOff x="3456" y="1554"/>
              <a:chExt cx="496" cy="65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53" name="Text Box 7">
                    <a:extLst>
                      <a:ext uri="{FF2B5EF4-FFF2-40B4-BE49-F238E27FC236}">
                        <a16:creationId xmlns:a16="http://schemas.microsoft.com/office/drawing/2014/main" id="{D321AD3F-F4F0-E430-E8C3-3F7617F072BD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56" y="1554"/>
                    <a:ext cx="496" cy="3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14:m>
                      <m:oMathPara xmlns:m="http://schemas.openxmlformats.org/officeDocument/2006/math">
                        <m:oMath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oMath>
                      </m:oMathPara>
                    </a14:m>
                    <a:endParaRPr lang="en-US" sz="1800" noProof="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353" name="Text Box 7">
                    <a:extLst>
                      <a:ext uri="{FF2B5EF4-FFF2-40B4-BE49-F238E27FC236}">
                        <a16:creationId xmlns:a16="http://schemas.microsoft.com/office/drawing/2014/main" id="{D321AD3F-F4F0-E430-E8C3-3F7617F072B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456" y="1554"/>
                    <a:ext cx="496" cy="36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354" name="Text Box 8">
                    <a:extLst>
                      <a:ext uri="{FF2B5EF4-FFF2-40B4-BE49-F238E27FC236}">
                        <a16:creationId xmlns:a16="http://schemas.microsoft.com/office/drawing/2014/main" id="{6945E1E3-E23F-DC3B-6788-F1378B9A5F6B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79" y="1843"/>
                    <a:ext cx="451" cy="36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>
                      <a:spcBef>
                        <a:spcPct val="20000"/>
                      </a:spcBef>
                      <a:buChar char="•"/>
                      <a:defRPr sz="32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 sz="28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24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rgbClr val="003366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FontTx/>
                      <a:buNone/>
                    </a:pPr>
                    <a14:m>
                      <m:oMathPara xmlns:m="http://schemas.openxmlformats.org/officeDocument/2006/math">
                        <m:oMath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noProof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oMath>
                      </m:oMathPara>
                    </a14:m>
                    <a:endParaRPr lang="en-US" sz="1800" noProof="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4354" name="Text Box 8">
                    <a:extLst>
                      <a:ext uri="{FF2B5EF4-FFF2-40B4-BE49-F238E27FC236}">
                        <a16:creationId xmlns:a16="http://schemas.microsoft.com/office/drawing/2014/main" id="{6945E1E3-E23F-DC3B-6788-F1378B9A5F6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 bwMode="auto">
                  <a:xfrm>
                    <a:off x="3479" y="1843"/>
                    <a:ext cx="451" cy="36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4355" name="Line 9">
                <a:extLst>
                  <a:ext uri="{FF2B5EF4-FFF2-40B4-BE49-F238E27FC236}">
                    <a16:creationId xmlns:a16="http://schemas.microsoft.com/office/drawing/2014/main" id="{2E670D8C-3A0D-2DB5-4042-4CA1181F4C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60" y="1891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14352" name="Text Box 37">
              <a:extLst>
                <a:ext uri="{FF2B5EF4-FFF2-40B4-BE49-F238E27FC236}">
                  <a16:creationId xmlns:a16="http://schemas.microsoft.com/office/drawing/2014/main" id="{1E0500C4-F113-7271-17D9-C520E309E9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2280"/>
              <a:ext cx="5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b="0" i="1" noProof="0" dirty="0">
                  <a:solidFill>
                    <a:schemeClr val="accent2"/>
                  </a:solidFill>
                  <a:latin typeface="Symbol" panose="05050102010706020507" pitchFamily="18" charset="2"/>
                </a:rPr>
                <a:t>w</a:t>
              </a:r>
              <a:r>
                <a:rPr lang="en-US" b="0" noProof="0" dirty="0">
                  <a:solidFill>
                    <a:schemeClr val="tx1"/>
                  </a:solidFill>
                </a:rPr>
                <a:t> =</a:t>
              </a:r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AC545542-01B2-E70A-2D66-3E2F15930209}"/>
              </a:ext>
            </a:extLst>
          </p:cNvPr>
          <p:cNvGrpSpPr>
            <a:grpSpLocks/>
          </p:cNvGrpSpPr>
          <p:nvPr/>
        </p:nvGrpSpPr>
        <p:grpSpPr bwMode="auto">
          <a:xfrm>
            <a:off x="6629400" y="3343275"/>
            <a:ext cx="1006475" cy="1036638"/>
            <a:chOff x="4176" y="2106"/>
            <a:chExt cx="634" cy="653"/>
          </a:xfrm>
        </p:grpSpPr>
        <p:grpSp>
          <p:nvGrpSpPr>
            <p:cNvPr id="14346" name="Group 28">
              <a:extLst>
                <a:ext uri="{FF2B5EF4-FFF2-40B4-BE49-F238E27FC236}">
                  <a16:creationId xmlns:a16="http://schemas.microsoft.com/office/drawing/2014/main" id="{71469A5F-1093-F57B-DCF0-6B5861F6CF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2" y="2106"/>
              <a:ext cx="308" cy="653"/>
              <a:chOff x="1883" y="2976"/>
              <a:chExt cx="308" cy="653"/>
            </a:xfrm>
          </p:grpSpPr>
          <p:sp>
            <p:nvSpPr>
              <p:cNvPr id="14348" name="Text Box 24">
                <a:extLst>
                  <a:ext uri="{FF2B5EF4-FFF2-40B4-BE49-F238E27FC236}">
                    <a16:creationId xmlns:a16="http://schemas.microsoft.com/office/drawing/2014/main" id="{AD1BEF3F-08CA-960D-CC10-5D5DA42CBD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83" y="2976"/>
                <a:ext cx="308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 err="1">
                    <a:solidFill>
                      <a:schemeClr val="accent2"/>
                    </a:solidFill>
                  </a:rPr>
                  <a:t>v</a:t>
                </a:r>
                <a:r>
                  <a:rPr lang="en-US" sz="2000" b="0" baseline="-25000" noProof="0" dirty="0" err="1">
                    <a:solidFill>
                      <a:schemeClr val="accent2"/>
                    </a:solidFill>
                  </a:rPr>
                  <a:t>T</a:t>
                </a:r>
                <a:endParaRPr lang="en-US" sz="1800" noProof="0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4349" name="Text Box 25">
                <a:extLst>
                  <a:ext uri="{FF2B5EF4-FFF2-40B4-BE49-F238E27FC236}">
                    <a16:creationId xmlns:a16="http://schemas.microsoft.com/office/drawing/2014/main" id="{23E948F7-AE43-B969-41DE-0B09DBA470D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1" y="3264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b="0" i="1" noProof="0" dirty="0">
                    <a:solidFill>
                      <a:schemeClr val="accent2"/>
                    </a:solidFill>
                  </a:rPr>
                  <a:t>r</a:t>
                </a:r>
                <a:endParaRPr lang="en-US" sz="1800" noProof="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4350" name="Line 26">
                <a:extLst>
                  <a:ext uri="{FF2B5EF4-FFF2-40B4-BE49-F238E27FC236}">
                    <a16:creationId xmlns:a16="http://schemas.microsoft.com/office/drawing/2014/main" id="{0CB8D937-3967-E303-FAEE-6DD2FCA445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8" y="336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 noProof="0" dirty="0"/>
              </a:p>
            </p:txBody>
          </p:sp>
        </p:grpSp>
        <p:sp>
          <p:nvSpPr>
            <p:cNvPr id="14347" name="Text Box 38">
              <a:extLst>
                <a:ext uri="{FF2B5EF4-FFF2-40B4-BE49-F238E27FC236}">
                  <a16:creationId xmlns:a16="http://schemas.microsoft.com/office/drawing/2014/main" id="{3BCC5519-2340-E6DF-A0B0-D484531386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280"/>
              <a:ext cx="26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b="0" noProof="0" dirty="0">
                  <a:solidFill>
                    <a:schemeClr val="tx1"/>
                  </a:solidFill>
                </a:rPr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2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197" grpId="0" build="p" autoUpdateAnimBg="0"/>
      <p:bldP spid="392226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927AAEF8-F621-4C2E-4B27-63B08493B3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Angular Acceleration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FCB9A50-1DDE-BD67-B799-C49C44D9F55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Rate of change of angular velocity</a:t>
            </a:r>
          </a:p>
        </p:txBody>
      </p:sp>
      <p:sp>
        <p:nvSpPr>
          <p:cNvPr id="394245" name="Rectangle 5">
            <a:extLst>
              <a:ext uri="{FF2B5EF4-FFF2-40B4-BE49-F238E27FC236}">
                <a16:creationId xmlns:a16="http://schemas.microsoft.com/office/drawing/2014/main" id="{856CF248-6EBF-D280-93A5-2ECA8D8A4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14800"/>
            <a:ext cx="7467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rgbClr val="003366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003366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003366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b="0" i="1">
                <a:solidFill>
                  <a:schemeClr val="tx1"/>
                </a:solidFill>
              </a:rPr>
              <a:t>a</a:t>
            </a:r>
            <a:r>
              <a:rPr lang="en-US" altLang="en-US" sz="2000" b="0" i="1" baseline="-25000">
                <a:solidFill>
                  <a:schemeClr val="tx1"/>
                </a:solidFill>
              </a:rPr>
              <a:t>||</a:t>
            </a:r>
            <a:r>
              <a:rPr lang="en-US" altLang="en-US" b="0"/>
              <a:t> = </a:t>
            </a:r>
            <a:r>
              <a:rPr lang="en-US" altLang="en-US" b="0">
                <a:solidFill>
                  <a:schemeClr val="accent2"/>
                </a:solidFill>
              </a:rPr>
              <a:t>tangential acceleration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b="0">
                <a:solidFill>
                  <a:schemeClr val="tx1"/>
                </a:solidFill>
              </a:rPr>
              <a:t>Valid for a </a:t>
            </a:r>
            <a:r>
              <a:rPr lang="en-US" altLang="en-US" b="0">
                <a:solidFill>
                  <a:schemeClr val="accent2"/>
                </a:solidFill>
              </a:rPr>
              <a:t>fixed axis of rotation</a:t>
            </a:r>
            <a:br>
              <a:rPr lang="en-US" altLang="en-US" b="0">
                <a:solidFill>
                  <a:schemeClr val="tx1"/>
                </a:solidFill>
              </a:rPr>
            </a:br>
            <a:r>
              <a:rPr lang="en-US" altLang="en-US" b="0">
                <a:solidFill>
                  <a:schemeClr val="tx1"/>
                </a:solidFill>
              </a:rPr>
              <a:t>(acceleration about the </a:t>
            </a:r>
            <a:r>
              <a:rPr lang="en-US" altLang="en-US" b="0" i="1">
                <a:solidFill>
                  <a:schemeClr val="tx1"/>
                </a:solidFill>
                <a:latin typeface="Symbol" panose="05050102010706020507" pitchFamily="18" charset="2"/>
              </a:rPr>
              <a:t>w</a:t>
            </a:r>
            <a:r>
              <a:rPr lang="en-US" altLang="en-US" b="0">
                <a:solidFill>
                  <a:schemeClr val="tx1"/>
                </a:solidFill>
              </a:rPr>
              <a:t> axis)</a:t>
            </a:r>
          </a:p>
        </p:txBody>
      </p:sp>
      <p:grpSp>
        <p:nvGrpSpPr>
          <p:cNvPr id="8" name="Group 27">
            <a:extLst>
              <a:ext uri="{FF2B5EF4-FFF2-40B4-BE49-F238E27FC236}">
                <a16:creationId xmlns:a16="http://schemas.microsoft.com/office/drawing/2014/main" id="{F264BF09-A576-79E3-BACD-F28F26E62A10}"/>
              </a:ext>
            </a:extLst>
          </p:cNvPr>
          <p:cNvGrpSpPr>
            <a:grpSpLocks/>
          </p:cNvGrpSpPr>
          <p:nvPr/>
        </p:nvGrpSpPr>
        <p:grpSpPr bwMode="auto">
          <a:xfrm>
            <a:off x="2909888" y="2636838"/>
            <a:ext cx="1585912" cy="1042987"/>
            <a:chOff x="1152" y="2135"/>
            <a:chExt cx="999" cy="657"/>
          </a:xfrm>
        </p:grpSpPr>
        <p:grpSp>
          <p:nvGrpSpPr>
            <p:cNvPr id="12300" name="Group 28">
              <a:extLst>
                <a:ext uri="{FF2B5EF4-FFF2-40B4-BE49-F238E27FC236}">
                  <a16:creationId xmlns:a16="http://schemas.microsoft.com/office/drawing/2014/main" id="{2D9F1963-B1D4-74BA-4E13-C95F809CCF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98" y="2135"/>
              <a:ext cx="453" cy="657"/>
              <a:chOff x="3478" y="1554"/>
              <a:chExt cx="453" cy="657"/>
            </a:xfrm>
          </p:grpSpPr>
          <p:sp>
            <p:nvSpPr>
              <p:cNvPr id="12302" name="Text Box 29">
                <a:extLst>
                  <a:ext uri="{FF2B5EF4-FFF2-40B4-BE49-F238E27FC236}">
                    <a16:creationId xmlns:a16="http://schemas.microsoft.com/office/drawing/2014/main" id="{8EA685BF-AB25-C231-7051-24F2DF78D2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78" y="1554"/>
                <a:ext cx="45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b="0">
                    <a:solidFill>
                      <a:schemeClr val="tx1"/>
                    </a:solidFill>
                    <a:latin typeface="Symbol" panose="05050102010706020507" pitchFamily="18" charset="2"/>
                    <a:ea typeface="Symbol" panose="05050102010706020507" pitchFamily="18" charset="2"/>
                    <a:cs typeface="Symbol" panose="05050102010706020507" pitchFamily="18" charset="2"/>
                  </a:rPr>
                  <a:t>D</a:t>
                </a:r>
                <a:r>
                  <a:rPr lang="en-US" altLang="en-US" b="0" i="1">
                    <a:solidFill>
                      <a:schemeClr val="tx1"/>
                    </a:solidFill>
                    <a:latin typeface="Symbol" panose="05050102010706020507" pitchFamily="18" charset="2"/>
                  </a:rPr>
                  <a:t>w</a:t>
                </a: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2303" name="Text Box 30">
                <a:extLst>
                  <a:ext uri="{FF2B5EF4-FFF2-40B4-BE49-F238E27FC236}">
                    <a16:creationId xmlns:a16="http://schemas.microsoft.com/office/drawing/2014/main" id="{A3219E21-FDBD-A294-C04D-DD4F3EA199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31" y="1843"/>
                <a:ext cx="347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b="0">
                    <a:solidFill>
                      <a:schemeClr val="tx1"/>
                    </a:solidFill>
                    <a:latin typeface="Symbol" panose="05050102010706020507" pitchFamily="18" charset="2"/>
                    <a:ea typeface="Symbol" panose="05050102010706020507" pitchFamily="18" charset="2"/>
                    <a:cs typeface="Symbol" panose="05050102010706020507" pitchFamily="18" charset="2"/>
                  </a:rPr>
                  <a:t>D</a:t>
                </a:r>
                <a:r>
                  <a:rPr lang="en-US" altLang="en-US" b="0" i="1">
                    <a:solidFill>
                      <a:schemeClr val="tx1"/>
                    </a:solidFill>
                  </a:rPr>
                  <a:t>t</a:t>
                </a: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2304" name="Line 31">
                <a:extLst>
                  <a:ext uri="{FF2B5EF4-FFF2-40B4-BE49-F238E27FC236}">
                    <a16:creationId xmlns:a16="http://schemas.microsoft.com/office/drawing/2014/main" id="{447DDF68-E9BE-096C-5422-27D8FE6FA0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60" y="1891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301" name="Text Box 32">
              <a:extLst>
                <a:ext uri="{FF2B5EF4-FFF2-40B4-BE49-F238E27FC236}">
                  <a16:creationId xmlns:a16="http://schemas.microsoft.com/office/drawing/2014/main" id="{FF31804D-9E31-0AD2-B150-1138E3F714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2280"/>
              <a:ext cx="57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0" i="1">
                  <a:solidFill>
                    <a:schemeClr val="accent2"/>
                  </a:solidFill>
                  <a:latin typeface="Symbol" panose="05050102010706020507" pitchFamily="18" charset="2"/>
                </a:rPr>
                <a:t>a</a:t>
              </a:r>
              <a:r>
                <a:rPr lang="en-US" altLang="en-US" b="0">
                  <a:solidFill>
                    <a:schemeClr val="tx1"/>
                  </a:solidFill>
                </a:rPr>
                <a:t> =</a:t>
              </a: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979C0B11-A8D1-3523-B8A3-919510AA57D0}"/>
              </a:ext>
            </a:extLst>
          </p:cNvPr>
          <p:cNvGrpSpPr>
            <a:grpSpLocks/>
          </p:cNvGrpSpPr>
          <p:nvPr/>
        </p:nvGrpSpPr>
        <p:grpSpPr bwMode="auto">
          <a:xfrm>
            <a:off x="4397375" y="2590800"/>
            <a:ext cx="1012825" cy="1036638"/>
            <a:chOff x="4176" y="2106"/>
            <a:chExt cx="638" cy="653"/>
          </a:xfrm>
        </p:grpSpPr>
        <p:grpSp>
          <p:nvGrpSpPr>
            <p:cNvPr id="12295" name="Group 34">
              <a:extLst>
                <a:ext uri="{FF2B5EF4-FFF2-40B4-BE49-F238E27FC236}">
                  <a16:creationId xmlns:a16="http://schemas.microsoft.com/office/drawing/2014/main" id="{D33EC2CD-68DD-3D5E-B630-3B5AF9F664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502" y="2106"/>
              <a:ext cx="312" cy="653"/>
              <a:chOff x="1883" y="2976"/>
              <a:chExt cx="312" cy="653"/>
            </a:xfrm>
          </p:grpSpPr>
          <p:sp>
            <p:nvSpPr>
              <p:cNvPr id="12297" name="Text Box 35">
                <a:extLst>
                  <a:ext uri="{FF2B5EF4-FFF2-40B4-BE49-F238E27FC236}">
                    <a16:creationId xmlns:a16="http://schemas.microsoft.com/office/drawing/2014/main" id="{DAF89256-2844-9880-72B4-765583BADA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83" y="2976"/>
                <a:ext cx="312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b="0" i="1">
                    <a:solidFill>
                      <a:schemeClr val="accent2"/>
                    </a:solidFill>
                  </a:rPr>
                  <a:t>a</a:t>
                </a:r>
                <a:r>
                  <a:rPr lang="en-US" altLang="en-US" sz="2000" b="0" baseline="-25000">
                    <a:solidFill>
                      <a:schemeClr val="accent2"/>
                    </a:solidFill>
                  </a:rPr>
                  <a:t>||</a:t>
                </a:r>
                <a:endParaRPr lang="en-US" altLang="en-US" sz="18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2298" name="Text Box 36">
                <a:extLst>
                  <a:ext uri="{FF2B5EF4-FFF2-40B4-BE49-F238E27FC236}">
                    <a16:creationId xmlns:a16="http://schemas.microsoft.com/office/drawing/2014/main" id="{A414D931-52E4-7F9D-7496-2497BC30E2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31" y="3264"/>
                <a:ext cx="201" cy="3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rgbClr val="003366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b="0" i="1">
                    <a:solidFill>
                      <a:schemeClr val="accent2"/>
                    </a:solidFill>
                  </a:rPr>
                  <a:t>r</a:t>
                </a:r>
                <a:endParaRPr lang="en-US" altLang="en-US" sz="1800">
                  <a:solidFill>
                    <a:schemeClr val="tx1"/>
                  </a:solidFill>
                </a:endParaRPr>
              </a:p>
            </p:txBody>
          </p:sp>
          <p:sp>
            <p:nvSpPr>
              <p:cNvPr id="12299" name="Line 37">
                <a:extLst>
                  <a:ext uri="{FF2B5EF4-FFF2-40B4-BE49-F238E27FC236}">
                    <a16:creationId xmlns:a16="http://schemas.microsoft.com/office/drawing/2014/main" id="{80EA3B03-0E1A-2BC9-D58A-E11411AF1E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88" y="3360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2296" name="Text Box 38">
              <a:extLst>
                <a:ext uri="{FF2B5EF4-FFF2-40B4-BE49-F238E27FC236}">
                  <a16:creationId xmlns:a16="http://schemas.microsoft.com/office/drawing/2014/main" id="{834098CC-3958-DAB4-9A28-AE4D576913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76" y="2280"/>
              <a:ext cx="266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rgbClr val="003366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rgbClr val="003366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rgbClr val="003366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rgbClr val="0033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b="0">
                  <a:solidFill>
                    <a:schemeClr val="tx1"/>
                  </a:solidFill>
                </a:rPr>
                <a:t>=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42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1946AC48-2911-B781-AB82-84CB8FF1FD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Periodic Processes</a:t>
            </a:r>
          </a:p>
        </p:txBody>
      </p:sp>
      <p:sp>
        <p:nvSpPr>
          <p:cNvPr id="388099" name="Rectangle 3">
            <a:extLst>
              <a:ext uri="{FF2B5EF4-FFF2-40B4-BE49-F238E27FC236}">
                <a16:creationId xmlns:a16="http://schemas.microsoft.com/office/drawing/2014/main" id="{8D6F9E27-5044-03C8-E8CE-70C62377EE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You will often encounter radians and angular speed for </a:t>
            </a:r>
            <a:r>
              <a:rPr lang="en-US" altLang="en-US" dirty="0">
                <a:solidFill>
                  <a:schemeClr val="accent2"/>
                </a:solidFill>
              </a:rPr>
              <a:t>repeating processes</a:t>
            </a:r>
          </a:p>
          <a:p>
            <a:pPr lvl="1" eaLnBrk="1" hangingPunct="1"/>
            <a:r>
              <a:rPr lang="en-US" altLang="en-US" dirty="0"/>
              <a:t>1 cycle = 2</a:t>
            </a:r>
            <a:r>
              <a:rPr lang="en-US" altLang="en-US" dirty="0">
                <a:latin typeface="Symbol" panose="05050102010706020507" pitchFamily="18" charset="2"/>
              </a:rPr>
              <a:t>p</a:t>
            </a:r>
          </a:p>
          <a:p>
            <a:pPr eaLnBrk="1" hangingPunct="1">
              <a:buClr>
                <a:schemeClr val="tx1"/>
              </a:buClr>
              <a:buFont typeface="Times" panose="02020603050405020304" pitchFamily="18" charset="0"/>
              <a:buChar char="•"/>
            </a:pPr>
            <a:r>
              <a:rPr lang="en-US" altLang="en-US" dirty="0">
                <a:solidFill>
                  <a:schemeClr val="accent2"/>
                </a:solidFill>
              </a:rPr>
              <a:t>Not</a:t>
            </a:r>
            <a:r>
              <a:rPr lang="en-US" altLang="en-US" dirty="0"/>
              <a:t> restricted to rotation or circular 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8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build="p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33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FFFF"/>
      </a:accent3>
      <a:accent4>
        <a:srgbClr val="002A56"/>
      </a:accent4>
      <a:accent5>
        <a:srgbClr val="DAEDEF"/>
      </a:accent5>
      <a:accent6>
        <a:srgbClr val="0000E7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4021</TotalTime>
  <Words>771</Words>
  <Application>Microsoft Office PowerPoint</Application>
  <PresentationFormat>On-screen Show (4:3)</PresentationFormat>
  <Paragraphs>181</Paragraphs>
  <Slides>24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ＭＳ Ｐゴシック</vt:lpstr>
      <vt:lpstr>Arial</vt:lpstr>
      <vt:lpstr>Cambria Math</vt:lpstr>
      <vt:lpstr>Symbol</vt:lpstr>
      <vt:lpstr>Times</vt:lpstr>
      <vt:lpstr>Default Design</vt:lpstr>
      <vt:lpstr>Rigid-Body Rotation</vt:lpstr>
      <vt:lpstr>Radians</vt:lpstr>
      <vt:lpstr>Radians</vt:lpstr>
      <vt:lpstr>Radian Measurements</vt:lpstr>
      <vt:lpstr>Questions</vt:lpstr>
      <vt:lpstr>Angular Position</vt:lpstr>
      <vt:lpstr>Angular Speed</vt:lpstr>
      <vt:lpstr>Angular Acceleration</vt:lpstr>
      <vt:lpstr>Periodic Processes</vt:lpstr>
      <vt:lpstr>Angular Velocity</vt:lpstr>
      <vt:lpstr>Question</vt:lpstr>
      <vt:lpstr>Question</vt:lpstr>
      <vt:lpstr>Question</vt:lpstr>
      <vt:lpstr>Question</vt:lpstr>
      <vt:lpstr>Question</vt:lpstr>
      <vt:lpstr>Question</vt:lpstr>
      <vt:lpstr>Question</vt:lpstr>
      <vt:lpstr>Angular Kinematic Formulas</vt:lpstr>
      <vt:lpstr>Rigid-Body Motion</vt:lpstr>
      <vt:lpstr>Rolling without slipping</vt:lpstr>
      <vt:lpstr>Rolling without slipping</vt:lpstr>
      <vt:lpstr>Rolling without slipping</vt:lpstr>
      <vt:lpstr>Rolling without slipping</vt:lpstr>
      <vt:lpstr>Rolling without slipping</vt:lpstr>
    </vt:vector>
  </TitlesOfParts>
  <Company>University of Wyoming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Angles</dc:title>
  <dc:creator>Richard Barrans</dc:creator>
  <cp:lastModifiedBy>Richard Barrans Jr</cp:lastModifiedBy>
  <cp:revision>300</cp:revision>
  <cp:lastPrinted>2025-10-15T14:36:48Z</cp:lastPrinted>
  <dcterms:created xsi:type="dcterms:W3CDTF">2003-08-04T19:23:16Z</dcterms:created>
  <dcterms:modified xsi:type="dcterms:W3CDTF">2026-08-31T04:27:54Z</dcterms:modified>
</cp:coreProperties>
</file>