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580" r:id="rId2"/>
    <p:sldId id="560" r:id="rId3"/>
    <p:sldId id="564" r:id="rId4"/>
    <p:sldId id="565" r:id="rId5"/>
    <p:sldId id="582" r:id="rId6"/>
    <p:sldId id="583" r:id="rId7"/>
    <p:sldId id="584" r:id="rId8"/>
    <p:sldId id="585" r:id="rId9"/>
  </p:sldIdLst>
  <p:sldSz cx="9144000" cy="6858000" type="screen4x3"/>
  <p:notesSz cx="9236075" cy="70104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9" userDrawn="1">
          <p15:clr>
            <a:srgbClr val="A4A3A4"/>
          </p15:clr>
        </p15:guide>
        <p15:guide id="2" pos="291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49"/>
    <p:restoredTop sz="86435"/>
  </p:normalViewPr>
  <p:slideViewPr>
    <p:cSldViewPr>
      <p:cViewPr varScale="1">
        <p:scale>
          <a:sx n="71" d="100"/>
          <a:sy n="71" d="100"/>
        </p:scale>
        <p:origin x="56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81" d="100"/>
          <a:sy n="81" d="100"/>
        </p:scale>
        <p:origin x="1176" y="108"/>
      </p:cViewPr>
      <p:guideLst>
        <p:guide orient="horz" pos="2209"/>
        <p:guide pos="291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460A8AB7-0612-3A46-BA6D-93FAD0CAF84C}"/>
              </a:ext>
            </a:extLst>
          </p:cNvPr>
          <p:cNvSpPr>
            <a:spLocks noGrp="1" noChangeArrowheads="1"/>
          </p:cNvSpPr>
          <p:nvPr>
            <p:ph type="hdr" sz="quarter"/>
          </p:nvPr>
        </p:nvSpPr>
        <p:spPr bwMode="auto">
          <a:xfrm>
            <a:off x="0" y="388060"/>
            <a:ext cx="4000830" cy="351629"/>
          </a:xfrm>
          <a:prstGeom prst="rect">
            <a:avLst/>
          </a:prstGeom>
          <a:noFill/>
          <a:ln w="9525">
            <a:noFill/>
            <a:miter lim="800000"/>
            <a:headEnd/>
            <a:tailEnd/>
          </a:ln>
          <a:effectLst/>
        </p:spPr>
        <p:txBody>
          <a:bodyPr vert="horz" wrap="square" lIns="91775" tIns="45888" rIns="91775" bIns="45888" numCol="1" anchor="t" anchorCtr="0" compatLnSpc="1">
            <a:prstTxWarp prst="textNoShape">
              <a:avLst/>
            </a:prstTxWarp>
          </a:bodyPr>
          <a:lstStyle>
            <a:lvl1pPr defTabSz="917241" eaLnBrk="1" hangingPunct="1">
              <a:defRPr sz="1200" b="0">
                <a:latin typeface="Arial" charset="0"/>
              </a:defRPr>
            </a:lvl1pPr>
          </a:lstStyle>
          <a:p>
            <a:pPr>
              <a:defRPr/>
            </a:pPr>
            <a:r>
              <a:rPr lang="en-US" dirty="0"/>
              <a:t>P1110 L18 Center of mass</a:t>
            </a:r>
          </a:p>
        </p:txBody>
      </p:sp>
      <p:sp>
        <p:nvSpPr>
          <p:cNvPr id="210947" name="Rectangle 3">
            <a:extLst>
              <a:ext uri="{FF2B5EF4-FFF2-40B4-BE49-F238E27FC236}">
                <a16:creationId xmlns:a16="http://schemas.microsoft.com/office/drawing/2014/main" id="{0AC22774-7405-DA4E-8E03-D7887D191860}"/>
              </a:ext>
            </a:extLst>
          </p:cNvPr>
          <p:cNvSpPr>
            <a:spLocks noGrp="1" noChangeArrowheads="1"/>
          </p:cNvSpPr>
          <p:nvPr>
            <p:ph type="dt" sz="quarter" idx="1"/>
          </p:nvPr>
        </p:nvSpPr>
        <p:spPr bwMode="auto">
          <a:xfrm>
            <a:off x="5232097" y="188487"/>
            <a:ext cx="4002404" cy="351629"/>
          </a:xfrm>
          <a:prstGeom prst="rect">
            <a:avLst/>
          </a:prstGeom>
          <a:noFill/>
          <a:ln w="9525">
            <a:noFill/>
            <a:miter lim="800000"/>
            <a:headEnd/>
            <a:tailEnd/>
          </a:ln>
          <a:effectLst/>
        </p:spPr>
        <p:txBody>
          <a:bodyPr vert="horz" wrap="square" lIns="91775" tIns="45888" rIns="91775" bIns="45888" numCol="1" anchor="t" anchorCtr="0" compatLnSpc="1">
            <a:prstTxWarp prst="textNoShape">
              <a:avLst/>
            </a:prstTxWarp>
          </a:bodyPr>
          <a:lstStyle>
            <a:lvl1pPr algn="r" defTabSz="917241" eaLnBrk="1" hangingPunct="1">
              <a:defRPr sz="1200" b="0">
                <a:latin typeface="Arial" charset="0"/>
              </a:defRPr>
            </a:lvl1pPr>
          </a:lstStyle>
          <a:p>
            <a:pPr>
              <a:defRPr/>
            </a:pPr>
            <a:endParaRPr lang="en-US"/>
          </a:p>
        </p:txBody>
      </p:sp>
      <p:sp>
        <p:nvSpPr>
          <p:cNvPr id="210948" name="Rectangle 4">
            <a:extLst>
              <a:ext uri="{FF2B5EF4-FFF2-40B4-BE49-F238E27FC236}">
                <a16:creationId xmlns:a16="http://schemas.microsoft.com/office/drawing/2014/main" id="{60A7A458-F6C5-EE49-9D51-32043D2E0498}"/>
              </a:ext>
            </a:extLst>
          </p:cNvPr>
          <p:cNvSpPr>
            <a:spLocks noGrp="1" noChangeArrowheads="1"/>
          </p:cNvSpPr>
          <p:nvPr>
            <p:ph type="ftr" sz="quarter" idx="2"/>
          </p:nvPr>
        </p:nvSpPr>
        <p:spPr bwMode="auto">
          <a:xfrm>
            <a:off x="0" y="6657188"/>
            <a:ext cx="4000830" cy="351629"/>
          </a:xfrm>
          <a:prstGeom prst="rect">
            <a:avLst/>
          </a:prstGeom>
          <a:noFill/>
          <a:ln w="9525">
            <a:noFill/>
            <a:miter lim="800000"/>
            <a:headEnd/>
            <a:tailEnd/>
          </a:ln>
          <a:effectLst/>
        </p:spPr>
        <p:txBody>
          <a:bodyPr vert="horz" wrap="square" lIns="91775" tIns="45888" rIns="91775" bIns="45888" numCol="1" anchor="b" anchorCtr="0" compatLnSpc="1">
            <a:prstTxWarp prst="textNoShape">
              <a:avLst/>
            </a:prstTxWarp>
          </a:bodyPr>
          <a:lstStyle>
            <a:lvl1pPr defTabSz="917241" eaLnBrk="1" hangingPunct="1">
              <a:defRPr sz="1200" b="0">
                <a:latin typeface="Arial" charset="0"/>
              </a:defRPr>
            </a:lvl1pPr>
          </a:lstStyle>
          <a:p>
            <a:pPr>
              <a:defRPr/>
            </a:pPr>
            <a:endParaRPr lang="en-US"/>
          </a:p>
        </p:txBody>
      </p:sp>
      <p:sp>
        <p:nvSpPr>
          <p:cNvPr id="210949" name="Rectangle 5">
            <a:extLst>
              <a:ext uri="{FF2B5EF4-FFF2-40B4-BE49-F238E27FC236}">
                <a16:creationId xmlns:a16="http://schemas.microsoft.com/office/drawing/2014/main" id="{B1F6306F-AB32-5546-B0BD-075DF535C92D}"/>
              </a:ext>
            </a:extLst>
          </p:cNvPr>
          <p:cNvSpPr>
            <a:spLocks noGrp="1" noChangeArrowheads="1"/>
          </p:cNvSpPr>
          <p:nvPr>
            <p:ph type="sldNum" sz="quarter" idx="3"/>
          </p:nvPr>
        </p:nvSpPr>
        <p:spPr bwMode="auto">
          <a:xfrm>
            <a:off x="5232097" y="6470286"/>
            <a:ext cx="4002404" cy="351629"/>
          </a:xfrm>
          <a:prstGeom prst="rect">
            <a:avLst/>
          </a:prstGeom>
          <a:noFill/>
          <a:ln w="9525">
            <a:noFill/>
            <a:miter lim="800000"/>
            <a:headEnd/>
            <a:tailEnd/>
          </a:ln>
          <a:effectLst/>
        </p:spPr>
        <p:txBody>
          <a:bodyPr vert="horz" wrap="square" lIns="91775" tIns="45888" rIns="91775" bIns="45888" numCol="1" anchor="b" anchorCtr="0" compatLnSpc="1">
            <a:prstTxWarp prst="textNoShape">
              <a:avLst/>
            </a:prstTxWarp>
          </a:bodyPr>
          <a:lstStyle>
            <a:lvl1pPr algn="r" defTabSz="917081" eaLnBrk="1" hangingPunct="1">
              <a:defRPr sz="1200" b="0"/>
            </a:lvl1pPr>
          </a:lstStyle>
          <a:p>
            <a:pPr>
              <a:defRPr/>
            </a:pPr>
            <a:fld id="{6B580063-C6F4-BA4A-B68E-06B14B06D64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25F6BFEE-BA9E-6D49-807A-7718F64CCC69}"/>
              </a:ext>
            </a:extLst>
          </p:cNvPr>
          <p:cNvSpPr>
            <a:spLocks noGrp="1" noChangeArrowheads="1"/>
          </p:cNvSpPr>
          <p:nvPr>
            <p:ph type="hdr" sz="quarter"/>
          </p:nvPr>
        </p:nvSpPr>
        <p:spPr bwMode="auto">
          <a:xfrm>
            <a:off x="0" y="0"/>
            <a:ext cx="4000830" cy="351629"/>
          </a:xfrm>
          <a:prstGeom prst="rect">
            <a:avLst/>
          </a:prstGeom>
          <a:noFill/>
          <a:ln w="9525">
            <a:noFill/>
            <a:miter lim="800000"/>
            <a:headEnd/>
            <a:tailEnd/>
          </a:ln>
          <a:effectLst/>
        </p:spPr>
        <p:txBody>
          <a:bodyPr vert="horz" wrap="square" lIns="91775" tIns="45888" rIns="91775" bIns="45888" numCol="1" anchor="t" anchorCtr="0" compatLnSpc="1">
            <a:prstTxWarp prst="textNoShape">
              <a:avLst/>
            </a:prstTxWarp>
          </a:bodyPr>
          <a:lstStyle>
            <a:lvl1pPr defTabSz="917241" eaLnBrk="1" hangingPunct="1">
              <a:defRPr sz="1200" b="0">
                <a:latin typeface="Arial" charset="0"/>
              </a:defRPr>
            </a:lvl1pPr>
          </a:lstStyle>
          <a:p>
            <a:pPr>
              <a:defRPr/>
            </a:pPr>
            <a:r>
              <a:rPr lang="en-US"/>
              <a:t>P1110 L17 Collisions</a:t>
            </a:r>
          </a:p>
        </p:txBody>
      </p:sp>
      <p:sp>
        <p:nvSpPr>
          <p:cNvPr id="116739" name="Rectangle 3">
            <a:extLst>
              <a:ext uri="{FF2B5EF4-FFF2-40B4-BE49-F238E27FC236}">
                <a16:creationId xmlns:a16="http://schemas.microsoft.com/office/drawing/2014/main" id="{BBD72EB2-1CC5-AB41-8E42-4F0DC0EE6A06}"/>
              </a:ext>
            </a:extLst>
          </p:cNvPr>
          <p:cNvSpPr>
            <a:spLocks noGrp="1" noChangeArrowheads="1"/>
          </p:cNvSpPr>
          <p:nvPr>
            <p:ph type="dt" idx="1"/>
          </p:nvPr>
        </p:nvSpPr>
        <p:spPr bwMode="auto">
          <a:xfrm>
            <a:off x="5235246" y="0"/>
            <a:ext cx="4000829" cy="351629"/>
          </a:xfrm>
          <a:prstGeom prst="rect">
            <a:avLst/>
          </a:prstGeom>
          <a:noFill/>
          <a:ln w="9525">
            <a:noFill/>
            <a:miter lim="800000"/>
            <a:headEnd/>
            <a:tailEnd/>
          </a:ln>
          <a:effectLst/>
        </p:spPr>
        <p:txBody>
          <a:bodyPr vert="horz" wrap="square" lIns="91775" tIns="45888" rIns="91775" bIns="45888" numCol="1" anchor="t" anchorCtr="0" compatLnSpc="1">
            <a:prstTxWarp prst="textNoShape">
              <a:avLst/>
            </a:prstTxWarp>
          </a:bodyPr>
          <a:lstStyle>
            <a:lvl1pPr algn="r" defTabSz="917241" eaLnBrk="1" hangingPunct="1">
              <a:defRPr sz="1200" b="0">
                <a:latin typeface="Arial" charset="0"/>
              </a:defRPr>
            </a:lvl1pPr>
          </a:lstStyle>
          <a:p>
            <a:pPr>
              <a:defRPr/>
            </a:pPr>
            <a:endParaRPr lang="en-US"/>
          </a:p>
        </p:txBody>
      </p:sp>
      <p:sp>
        <p:nvSpPr>
          <p:cNvPr id="13316" name="Rectangle 4">
            <a:extLst>
              <a:ext uri="{FF2B5EF4-FFF2-40B4-BE49-F238E27FC236}">
                <a16:creationId xmlns:a16="http://schemas.microsoft.com/office/drawing/2014/main" id="{BD158C5C-A3F6-CB42-B72E-EB1A3B918815}"/>
              </a:ext>
            </a:extLst>
          </p:cNvPr>
          <p:cNvSpPr>
            <a:spLocks noGrp="1" noRot="1" noChangeAspect="1" noChangeArrowheads="1" noTextEdit="1"/>
          </p:cNvSpPr>
          <p:nvPr>
            <p:ph type="sldImg" idx="2"/>
          </p:nvPr>
        </p:nvSpPr>
        <p:spPr bwMode="auto">
          <a:xfrm>
            <a:off x="2865438" y="525463"/>
            <a:ext cx="3505200" cy="26289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41" name="Rectangle 5">
            <a:extLst>
              <a:ext uri="{FF2B5EF4-FFF2-40B4-BE49-F238E27FC236}">
                <a16:creationId xmlns:a16="http://schemas.microsoft.com/office/drawing/2014/main" id="{EB1337C1-93BC-6748-9B2E-23CA2DA35390}"/>
              </a:ext>
            </a:extLst>
          </p:cNvPr>
          <p:cNvSpPr>
            <a:spLocks noGrp="1" noChangeArrowheads="1"/>
          </p:cNvSpPr>
          <p:nvPr>
            <p:ph type="body" sz="quarter" idx="3"/>
          </p:nvPr>
        </p:nvSpPr>
        <p:spPr bwMode="auto">
          <a:xfrm>
            <a:off x="1231267" y="3329386"/>
            <a:ext cx="6773542" cy="3155155"/>
          </a:xfrm>
          <a:prstGeom prst="rect">
            <a:avLst/>
          </a:prstGeom>
          <a:noFill/>
          <a:ln w="9525">
            <a:noFill/>
            <a:miter lim="800000"/>
            <a:headEnd/>
            <a:tailEnd/>
          </a:ln>
          <a:effectLst/>
        </p:spPr>
        <p:txBody>
          <a:bodyPr vert="horz" wrap="square" lIns="91775" tIns="45888" rIns="91775" bIns="4588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6742" name="Rectangle 6">
            <a:extLst>
              <a:ext uri="{FF2B5EF4-FFF2-40B4-BE49-F238E27FC236}">
                <a16:creationId xmlns:a16="http://schemas.microsoft.com/office/drawing/2014/main" id="{374A99FE-AA2E-FF43-9D7A-CF8045D77072}"/>
              </a:ext>
            </a:extLst>
          </p:cNvPr>
          <p:cNvSpPr>
            <a:spLocks noGrp="1" noChangeArrowheads="1"/>
          </p:cNvSpPr>
          <p:nvPr>
            <p:ph type="ftr" sz="quarter" idx="4"/>
          </p:nvPr>
        </p:nvSpPr>
        <p:spPr bwMode="auto">
          <a:xfrm>
            <a:off x="0" y="6660356"/>
            <a:ext cx="4000830" cy="350044"/>
          </a:xfrm>
          <a:prstGeom prst="rect">
            <a:avLst/>
          </a:prstGeom>
          <a:noFill/>
          <a:ln w="9525">
            <a:noFill/>
            <a:miter lim="800000"/>
            <a:headEnd/>
            <a:tailEnd/>
          </a:ln>
          <a:effectLst/>
        </p:spPr>
        <p:txBody>
          <a:bodyPr vert="horz" wrap="square" lIns="91775" tIns="45888" rIns="91775" bIns="45888" numCol="1" anchor="b" anchorCtr="0" compatLnSpc="1">
            <a:prstTxWarp prst="textNoShape">
              <a:avLst/>
            </a:prstTxWarp>
          </a:bodyPr>
          <a:lstStyle>
            <a:lvl1pPr defTabSz="917241" eaLnBrk="1" hangingPunct="1">
              <a:defRPr sz="1200" b="0">
                <a:latin typeface="Arial" charset="0"/>
              </a:defRPr>
            </a:lvl1pPr>
          </a:lstStyle>
          <a:p>
            <a:pPr>
              <a:defRPr/>
            </a:pPr>
            <a:endParaRPr lang="en-US"/>
          </a:p>
        </p:txBody>
      </p:sp>
      <p:sp>
        <p:nvSpPr>
          <p:cNvPr id="116743" name="Rectangle 7">
            <a:extLst>
              <a:ext uri="{FF2B5EF4-FFF2-40B4-BE49-F238E27FC236}">
                <a16:creationId xmlns:a16="http://schemas.microsoft.com/office/drawing/2014/main" id="{09A94E8B-8C10-4E4A-90E4-2F88525224AE}"/>
              </a:ext>
            </a:extLst>
          </p:cNvPr>
          <p:cNvSpPr>
            <a:spLocks noGrp="1" noChangeArrowheads="1"/>
          </p:cNvSpPr>
          <p:nvPr>
            <p:ph type="sldNum" sz="quarter" idx="5"/>
          </p:nvPr>
        </p:nvSpPr>
        <p:spPr bwMode="auto">
          <a:xfrm>
            <a:off x="5235246" y="6660356"/>
            <a:ext cx="4000829" cy="350044"/>
          </a:xfrm>
          <a:prstGeom prst="rect">
            <a:avLst/>
          </a:prstGeom>
          <a:noFill/>
          <a:ln w="9525">
            <a:noFill/>
            <a:miter lim="800000"/>
            <a:headEnd/>
            <a:tailEnd/>
          </a:ln>
          <a:effectLst/>
        </p:spPr>
        <p:txBody>
          <a:bodyPr vert="horz" wrap="square" lIns="91775" tIns="45888" rIns="91775" bIns="45888" numCol="1" anchor="b" anchorCtr="0" compatLnSpc="1">
            <a:prstTxWarp prst="textNoShape">
              <a:avLst/>
            </a:prstTxWarp>
          </a:bodyPr>
          <a:lstStyle>
            <a:lvl1pPr algn="r" defTabSz="917081" eaLnBrk="1" hangingPunct="1">
              <a:defRPr sz="1200" b="0"/>
            </a:lvl1pPr>
          </a:lstStyle>
          <a:p>
            <a:pPr>
              <a:defRPr/>
            </a:pPr>
            <a:fld id="{9A260961-403E-5F46-B87B-425F56D947B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DF14B66-D63A-8F43-ADB6-6568B443DB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26EB2F-104E-764E-9015-79BFB17C51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2EF1AE3-2DE8-874A-8334-A618F05A6476}"/>
              </a:ext>
            </a:extLst>
          </p:cNvPr>
          <p:cNvSpPr>
            <a:spLocks noGrp="1" noChangeArrowheads="1"/>
          </p:cNvSpPr>
          <p:nvPr>
            <p:ph type="sldNum" sz="quarter" idx="12"/>
          </p:nvPr>
        </p:nvSpPr>
        <p:spPr>
          <a:ln/>
        </p:spPr>
        <p:txBody>
          <a:bodyPr/>
          <a:lstStyle>
            <a:lvl1pPr>
              <a:defRPr/>
            </a:lvl1pPr>
          </a:lstStyle>
          <a:p>
            <a:pPr>
              <a:defRPr/>
            </a:pPr>
            <a:fld id="{009A0396-C0A0-9943-BFD3-2DEC0F524A2F}" type="slidenum">
              <a:rPr lang="en-US" altLang="en-US"/>
              <a:pPr>
                <a:defRPr/>
              </a:pPr>
              <a:t>‹#›</a:t>
            </a:fld>
            <a:endParaRPr lang="en-US" altLang="en-US"/>
          </a:p>
        </p:txBody>
      </p:sp>
    </p:spTree>
    <p:extLst>
      <p:ext uri="{BB962C8B-B14F-4D97-AF65-F5344CB8AC3E}">
        <p14:creationId xmlns:p14="http://schemas.microsoft.com/office/powerpoint/2010/main" val="424743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99BF17F-664E-3A4E-AF09-BDCF12E485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F81136-49C7-C846-8CA0-5EC3104E0C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9E68CC-B954-D34B-8E50-C14E31AA57D4}"/>
              </a:ext>
            </a:extLst>
          </p:cNvPr>
          <p:cNvSpPr>
            <a:spLocks noGrp="1" noChangeArrowheads="1"/>
          </p:cNvSpPr>
          <p:nvPr>
            <p:ph type="sldNum" sz="quarter" idx="12"/>
          </p:nvPr>
        </p:nvSpPr>
        <p:spPr>
          <a:ln/>
        </p:spPr>
        <p:txBody>
          <a:bodyPr/>
          <a:lstStyle>
            <a:lvl1pPr>
              <a:defRPr/>
            </a:lvl1pPr>
          </a:lstStyle>
          <a:p>
            <a:pPr>
              <a:defRPr/>
            </a:pPr>
            <a:fld id="{183F285D-D5E3-FD4A-8FF5-77CA0EBADD0E}" type="slidenum">
              <a:rPr lang="en-US" altLang="en-US"/>
              <a:pPr>
                <a:defRPr/>
              </a:pPr>
              <a:t>‹#›</a:t>
            </a:fld>
            <a:endParaRPr lang="en-US" altLang="en-US"/>
          </a:p>
        </p:txBody>
      </p:sp>
    </p:spTree>
    <p:extLst>
      <p:ext uri="{BB962C8B-B14F-4D97-AF65-F5344CB8AC3E}">
        <p14:creationId xmlns:p14="http://schemas.microsoft.com/office/powerpoint/2010/main" val="1360392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95B6F5C-8549-B244-9892-7A86A36ECE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DCD04E5-A7AB-F147-A580-BCEA4865C9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C143092-638C-524B-8129-738F8EC7E512}"/>
              </a:ext>
            </a:extLst>
          </p:cNvPr>
          <p:cNvSpPr>
            <a:spLocks noGrp="1" noChangeArrowheads="1"/>
          </p:cNvSpPr>
          <p:nvPr>
            <p:ph type="sldNum" sz="quarter" idx="12"/>
          </p:nvPr>
        </p:nvSpPr>
        <p:spPr>
          <a:ln/>
        </p:spPr>
        <p:txBody>
          <a:bodyPr/>
          <a:lstStyle>
            <a:lvl1pPr>
              <a:defRPr/>
            </a:lvl1pPr>
          </a:lstStyle>
          <a:p>
            <a:pPr>
              <a:defRPr/>
            </a:pPr>
            <a:fld id="{D4B79E92-BBD0-7C4E-A67B-1E2EA828BC76}" type="slidenum">
              <a:rPr lang="en-US" altLang="en-US"/>
              <a:pPr>
                <a:defRPr/>
              </a:pPr>
              <a:t>‹#›</a:t>
            </a:fld>
            <a:endParaRPr lang="en-US" altLang="en-US"/>
          </a:p>
        </p:txBody>
      </p:sp>
    </p:spTree>
    <p:extLst>
      <p:ext uri="{BB962C8B-B14F-4D97-AF65-F5344CB8AC3E}">
        <p14:creationId xmlns:p14="http://schemas.microsoft.com/office/powerpoint/2010/main" val="113555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E109645-72B4-8146-8EEC-237C7B3DC79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83F3A5-E3DC-5848-AB81-752294B859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4D0CEA-DB20-0D4C-9112-1C1B1CBC6468}"/>
              </a:ext>
            </a:extLst>
          </p:cNvPr>
          <p:cNvSpPr>
            <a:spLocks noGrp="1" noChangeArrowheads="1"/>
          </p:cNvSpPr>
          <p:nvPr>
            <p:ph type="sldNum" sz="quarter" idx="12"/>
          </p:nvPr>
        </p:nvSpPr>
        <p:spPr>
          <a:ln/>
        </p:spPr>
        <p:txBody>
          <a:bodyPr/>
          <a:lstStyle>
            <a:lvl1pPr>
              <a:defRPr/>
            </a:lvl1pPr>
          </a:lstStyle>
          <a:p>
            <a:pPr>
              <a:defRPr/>
            </a:pPr>
            <a:fld id="{10233F22-B0B2-3944-BE8E-3F993D89EBEB}" type="slidenum">
              <a:rPr lang="en-US" altLang="en-US"/>
              <a:pPr>
                <a:defRPr/>
              </a:pPr>
              <a:t>‹#›</a:t>
            </a:fld>
            <a:endParaRPr lang="en-US" altLang="en-US"/>
          </a:p>
        </p:txBody>
      </p:sp>
    </p:spTree>
    <p:extLst>
      <p:ext uri="{BB962C8B-B14F-4D97-AF65-F5344CB8AC3E}">
        <p14:creationId xmlns:p14="http://schemas.microsoft.com/office/powerpoint/2010/main" val="418384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DDB91F9-28C6-0F45-A66D-856A5DE5510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1ABF2BA-CCB0-4D49-8E09-EB396A6947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DB0D02B-06AB-924B-A85E-8E13D0A18A44}"/>
              </a:ext>
            </a:extLst>
          </p:cNvPr>
          <p:cNvSpPr>
            <a:spLocks noGrp="1" noChangeArrowheads="1"/>
          </p:cNvSpPr>
          <p:nvPr>
            <p:ph type="sldNum" sz="quarter" idx="12"/>
          </p:nvPr>
        </p:nvSpPr>
        <p:spPr>
          <a:ln/>
        </p:spPr>
        <p:txBody>
          <a:bodyPr/>
          <a:lstStyle>
            <a:lvl1pPr>
              <a:defRPr/>
            </a:lvl1pPr>
          </a:lstStyle>
          <a:p>
            <a:pPr>
              <a:defRPr/>
            </a:pPr>
            <a:fld id="{F5D7FFBE-7A0C-7640-BF86-24DAAB7EA7D7}" type="slidenum">
              <a:rPr lang="en-US" altLang="en-US"/>
              <a:pPr>
                <a:defRPr/>
              </a:pPr>
              <a:t>‹#›</a:t>
            </a:fld>
            <a:endParaRPr lang="en-US" altLang="en-US"/>
          </a:p>
        </p:txBody>
      </p:sp>
    </p:spTree>
    <p:extLst>
      <p:ext uri="{BB962C8B-B14F-4D97-AF65-F5344CB8AC3E}">
        <p14:creationId xmlns:p14="http://schemas.microsoft.com/office/powerpoint/2010/main" val="198407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DE79B39-65D3-1A42-A652-8B8D0952F4D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4FCEFD-5201-3643-B8C0-106813A555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DA74069-15E2-6446-9FA6-215D1FE827FD}"/>
              </a:ext>
            </a:extLst>
          </p:cNvPr>
          <p:cNvSpPr>
            <a:spLocks noGrp="1" noChangeArrowheads="1"/>
          </p:cNvSpPr>
          <p:nvPr>
            <p:ph type="sldNum" sz="quarter" idx="12"/>
          </p:nvPr>
        </p:nvSpPr>
        <p:spPr>
          <a:ln/>
        </p:spPr>
        <p:txBody>
          <a:bodyPr/>
          <a:lstStyle>
            <a:lvl1pPr>
              <a:defRPr/>
            </a:lvl1pPr>
          </a:lstStyle>
          <a:p>
            <a:pPr>
              <a:defRPr/>
            </a:pPr>
            <a:fld id="{26A7B1D1-F60E-3F4B-9E84-D17F50B5101D}" type="slidenum">
              <a:rPr lang="en-US" altLang="en-US"/>
              <a:pPr>
                <a:defRPr/>
              </a:pPr>
              <a:t>‹#›</a:t>
            </a:fld>
            <a:endParaRPr lang="en-US" altLang="en-US"/>
          </a:p>
        </p:txBody>
      </p:sp>
    </p:spTree>
    <p:extLst>
      <p:ext uri="{BB962C8B-B14F-4D97-AF65-F5344CB8AC3E}">
        <p14:creationId xmlns:p14="http://schemas.microsoft.com/office/powerpoint/2010/main" val="118309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9D71940-340B-5C46-A754-D1ECF9A8CA9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0246B8A-D2DD-AD4B-B8FE-CDAAF139CB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3BA82DE-2C67-8043-B00C-FC95991ED3C9}"/>
              </a:ext>
            </a:extLst>
          </p:cNvPr>
          <p:cNvSpPr>
            <a:spLocks noGrp="1" noChangeArrowheads="1"/>
          </p:cNvSpPr>
          <p:nvPr>
            <p:ph type="sldNum" sz="quarter" idx="12"/>
          </p:nvPr>
        </p:nvSpPr>
        <p:spPr>
          <a:ln/>
        </p:spPr>
        <p:txBody>
          <a:bodyPr/>
          <a:lstStyle>
            <a:lvl1pPr>
              <a:defRPr/>
            </a:lvl1pPr>
          </a:lstStyle>
          <a:p>
            <a:pPr>
              <a:defRPr/>
            </a:pPr>
            <a:fld id="{D8E92C1A-4E81-3842-9F9B-8DF837EEACC4}" type="slidenum">
              <a:rPr lang="en-US" altLang="en-US"/>
              <a:pPr>
                <a:defRPr/>
              </a:pPr>
              <a:t>‹#›</a:t>
            </a:fld>
            <a:endParaRPr lang="en-US" altLang="en-US"/>
          </a:p>
        </p:txBody>
      </p:sp>
    </p:spTree>
    <p:extLst>
      <p:ext uri="{BB962C8B-B14F-4D97-AF65-F5344CB8AC3E}">
        <p14:creationId xmlns:p14="http://schemas.microsoft.com/office/powerpoint/2010/main" val="363277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A1F98F7-749F-644C-8A51-A1ABEE30752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32D8BBA-849A-D84D-9C1A-E5E37CD28A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66E5E4D-F148-9044-BC2C-8B305DEB62F4}"/>
              </a:ext>
            </a:extLst>
          </p:cNvPr>
          <p:cNvSpPr>
            <a:spLocks noGrp="1" noChangeArrowheads="1"/>
          </p:cNvSpPr>
          <p:nvPr>
            <p:ph type="sldNum" sz="quarter" idx="12"/>
          </p:nvPr>
        </p:nvSpPr>
        <p:spPr>
          <a:ln/>
        </p:spPr>
        <p:txBody>
          <a:bodyPr/>
          <a:lstStyle>
            <a:lvl1pPr>
              <a:defRPr/>
            </a:lvl1pPr>
          </a:lstStyle>
          <a:p>
            <a:pPr>
              <a:defRPr/>
            </a:pPr>
            <a:fld id="{A7FA4001-1568-1243-8294-85FC7F073F2D}" type="slidenum">
              <a:rPr lang="en-US" altLang="en-US"/>
              <a:pPr>
                <a:defRPr/>
              </a:pPr>
              <a:t>‹#›</a:t>
            </a:fld>
            <a:endParaRPr lang="en-US" altLang="en-US"/>
          </a:p>
        </p:txBody>
      </p:sp>
    </p:spTree>
    <p:extLst>
      <p:ext uri="{BB962C8B-B14F-4D97-AF65-F5344CB8AC3E}">
        <p14:creationId xmlns:p14="http://schemas.microsoft.com/office/powerpoint/2010/main" val="665004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6396B9A-86FC-B049-8D6F-E803DD38EEE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AD9DB8E-C433-C54C-8276-65536E5E7F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CAF2BE6-5924-7846-9E30-D7E6ABFC51B0}"/>
              </a:ext>
            </a:extLst>
          </p:cNvPr>
          <p:cNvSpPr>
            <a:spLocks noGrp="1" noChangeArrowheads="1"/>
          </p:cNvSpPr>
          <p:nvPr>
            <p:ph type="sldNum" sz="quarter" idx="12"/>
          </p:nvPr>
        </p:nvSpPr>
        <p:spPr>
          <a:ln/>
        </p:spPr>
        <p:txBody>
          <a:bodyPr/>
          <a:lstStyle>
            <a:lvl1pPr>
              <a:defRPr/>
            </a:lvl1pPr>
          </a:lstStyle>
          <a:p>
            <a:pPr>
              <a:defRPr/>
            </a:pPr>
            <a:fld id="{A6805255-A516-D64B-9686-BAD417402740}" type="slidenum">
              <a:rPr lang="en-US" altLang="en-US"/>
              <a:pPr>
                <a:defRPr/>
              </a:pPr>
              <a:t>‹#›</a:t>
            </a:fld>
            <a:endParaRPr lang="en-US" altLang="en-US"/>
          </a:p>
        </p:txBody>
      </p:sp>
    </p:spTree>
    <p:extLst>
      <p:ext uri="{BB962C8B-B14F-4D97-AF65-F5344CB8AC3E}">
        <p14:creationId xmlns:p14="http://schemas.microsoft.com/office/powerpoint/2010/main" val="403684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3642FF8-EE7A-9446-BEC5-E363932DE6B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44ADA43-83A3-2347-ADF7-0A291A2B7A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A3EAAEB-18D4-2D43-A30B-986B308BB7B9}"/>
              </a:ext>
            </a:extLst>
          </p:cNvPr>
          <p:cNvSpPr>
            <a:spLocks noGrp="1" noChangeArrowheads="1"/>
          </p:cNvSpPr>
          <p:nvPr>
            <p:ph type="sldNum" sz="quarter" idx="12"/>
          </p:nvPr>
        </p:nvSpPr>
        <p:spPr>
          <a:ln/>
        </p:spPr>
        <p:txBody>
          <a:bodyPr/>
          <a:lstStyle>
            <a:lvl1pPr>
              <a:defRPr/>
            </a:lvl1pPr>
          </a:lstStyle>
          <a:p>
            <a:pPr>
              <a:defRPr/>
            </a:pPr>
            <a:fld id="{127F8996-60A2-384B-B837-00254AE10414}" type="slidenum">
              <a:rPr lang="en-US" altLang="en-US"/>
              <a:pPr>
                <a:defRPr/>
              </a:pPr>
              <a:t>‹#›</a:t>
            </a:fld>
            <a:endParaRPr lang="en-US" altLang="en-US"/>
          </a:p>
        </p:txBody>
      </p:sp>
    </p:spTree>
    <p:extLst>
      <p:ext uri="{BB962C8B-B14F-4D97-AF65-F5344CB8AC3E}">
        <p14:creationId xmlns:p14="http://schemas.microsoft.com/office/powerpoint/2010/main" val="1814695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B4950B6-E7C5-D541-8C26-3FFA0ACCE68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DC9C9AB-173F-7D42-8EF7-DBF5B0431B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2CB64C1-2D98-A248-B7CA-B3BCF563E513}"/>
              </a:ext>
            </a:extLst>
          </p:cNvPr>
          <p:cNvSpPr>
            <a:spLocks noGrp="1" noChangeArrowheads="1"/>
          </p:cNvSpPr>
          <p:nvPr>
            <p:ph type="sldNum" sz="quarter" idx="12"/>
          </p:nvPr>
        </p:nvSpPr>
        <p:spPr>
          <a:ln/>
        </p:spPr>
        <p:txBody>
          <a:bodyPr/>
          <a:lstStyle>
            <a:lvl1pPr>
              <a:defRPr/>
            </a:lvl1pPr>
          </a:lstStyle>
          <a:p>
            <a:pPr>
              <a:defRPr/>
            </a:pPr>
            <a:fld id="{E191462E-051A-914D-B92F-7C45A98725F2}" type="slidenum">
              <a:rPr lang="en-US" altLang="en-US"/>
              <a:pPr>
                <a:defRPr/>
              </a:pPr>
              <a:t>‹#›</a:t>
            </a:fld>
            <a:endParaRPr lang="en-US" altLang="en-US"/>
          </a:p>
        </p:txBody>
      </p:sp>
    </p:spTree>
    <p:extLst>
      <p:ext uri="{BB962C8B-B14F-4D97-AF65-F5344CB8AC3E}">
        <p14:creationId xmlns:p14="http://schemas.microsoft.com/office/powerpoint/2010/main" val="2536557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5CE3D"/>
            </a:gs>
            <a:gs pos="100000">
              <a:srgbClr val="E88018"/>
            </a:gs>
          </a:gsLst>
          <a:lin ang="27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000F288-9B26-EA44-9022-DF5B972C6E4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DDDF425-DB7C-B94B-9809-952C6C6EFA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399DC94-850B-754F-8082-D7A069D2ED0A}"/>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17DD27F9-5522-9347-9DC8-041ECACDFE1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5C633710-3B3B-6246-9104-95BBA0677EFA}"/>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4CC13925-1BEB-0E46-BBC4-9F55EC5979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3366"/>
          </a:solidFill>
          <a:latin typeface="+mj-lt"/>
          <a:ea typeface="+mj-ea"/>
          <a:cs typeface="+mj-cs"/>
        </a:defRPr>
      </a:lvl1pPr>
      <a:lvl2pPr algn="ctr" rtl="0" eaLnBrk="0" fontAlgn="base" hangingPunct="0">
        <a:spcBef>
          <a:spcPct val="0"/>
        </a:spcBef>
        <a:spcAft>
          <a:spcPct val="0"/>
        </a:spcAft>
        <a:defRPr sz="4400">
          <a:solidFill>
            <a:srgbClr val="003366"/>
          </a:solidFill>
          <a:latin typeface="Arial" charset="0"/>
        </a:defRPr>
      </a:lvl2pPr>
      <a:lvl3pPr algn="ctr" rtl="0" eaLnBrk="0" fontAlgn="base" hangingPunct="0">
        <a:spcBef>
          <a:spcPct val="0"/>
        </a:spcBef>
        <a:spcAft>
          <a:spcPct val="0"/>
        </a:spcAft>
        <a:defRPr sz="4400">
          <a:solidFill>
            <a:srgbClr val="003366"/>
          </a:solidFill>
          <a:latin typeface="Arial" charset="0"/>
        </a:defRPr>
      </a:lvl3pPr>
      <a:lvl4pPr algn="ctr" rtl="0" eaLnBrk="0" fontAlgn="base" hangingPunct="0">
        <a:spcBef>
          <a:spcPct val="0"/>
        </a:spcBef>
        <a:spcAft>
          <a:spcPct val="0"/>
        </a:spcAft>
        <a:defRPr sz="4400">
          <a:solidFill>
            <a:srgbClr val="003366"/>
          </a:solidFill>
          <a:latin typeface="Arial" charset="0"/>
        </a:defRPr>
      </a:lvl4pPr>
      <a:lvl5pPr algn="ctr" rtl="0" eaLnBrk="0" fontAlgn="base" hangingPunct="0">
        <a:spcBef>
          <a:spcPct val="0"/>
        </a:spcBef>
        <a:spcAft>
          <a:spcPct val="0"/>
        </a:spcAft>
        <a:defRPr sz="4400">
          <a:solidFill>
            <a:srgbClr val="003366"/>
          </a:solidFill>
          <a:latin typeface="Arial" charset="0"/>
        </a:defRPr>
      </a:lvl5pPr>
      <a:lvl6pPr marL="457200" algn="ctr" rtl="0" fontAlgn="base">
        <a:spcBef>
          <a:spcPct val="0"/>
        </a:spcBef>
        <a:spcAft>
          <a:spcPct val="0"/>
        </a:spcAft>
        <a:defRPr sz="4400">
          <a:solidFill>
            <a:srgbClr val="003366"/>
          </a:solidFill>
          <a:latin typeface="Arial" charset="0"/>
        </a:defRPr>
      </a:lvl6pPr>
      <a:lvl7pPr marL="914400" algn="ctr" rtl="0" fontAlgn="base">
        <a:spcBef>
          <a:spcPct val="0"/>
        </a:spcBef>
        <a:spcAft>
          <a:spcPct val="0"/>
        </a:spcAft>
        <a:defRPr sz="4400">
          <a:solidFill>
            <a:srgbClr val="003366"/>
          </a:solidFill>
          <a:latin typeface="Arial" charset="0"/>
        </a:defRPr>
      </a:lvl7pPr>
      <a:lvl8pPr marL="1371600" algn="ctr" rtl="0" fontAlgn="base">
        <a:spcBef>
          <a:spcPct val="0"/>
        </a:spcBef>
        <a:spcAft>
          <a:spcPct val="0"/>
        </a:spcAft>
        <a:defRPr sz="4400">
          <a:solidFill>
            <a:srgbClr val="003366"/>
          </a:solidFill>
          <a:latin typeface="Arial" charset="0"/>
        </a:defRPr>
      </a:lvl8pPr>
      <a:lvl9pPr marL="1828800" algn="ctr" rtl="0" fontAlgn="base">
        <a:spcBef>
          <a:spcPct val="0"/>
        </a:spcBef>
        <a:spcAft>
          <a:spcPct val="0"/>
        </a:spcAft>
        <a:defRPr sz="4400">
          <a:solidFill>
            <a:srgbClr val="003366"/>
          </a:solidFill>
          <a:latin typeface="Arial" charset="0"/>
        </a:defRPr>
      </a:lvl9pPr>
    </p:titleStyle>
    <p:body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EB509A56-6AF7-A443-8AF2-B6471D824457}"/>
              </a:ext>
            </a:extLst>
          </p:cNvPr>
          <p:cNvSpPr>
            <a:spLocks noGrp="1" noChangeArrowheads="1"/>
          </p:cNvSpPr>
          <p:nvPr>
            <p:ph type="ctrTitle"/>
          </p:nvPr>
        </p:nvSpPr>
        <p:spPr>
          <a:xfrm>
            <a:off x="685800" y="2286000"/>
            <a:ext cx="7772400" cy="1143000"/>
          </a:xfrm>
        </p:spPr>
        <p:txBody>
          <a:bodyPr/>
          <a:lstStyle/>
          <a:p>
            <a:pPr eaLnBrk="1" hangingPunct="1"/>
            <a:r>
              <a:rPr lang="en-US" altLang="en-US"/>
              <a:t>Center of Mass</a:t>
            </a:r>
          </a:p>
        </p:txBody>
      </p:sp>
      <p:sp>
        <p:nvSpPr>
          <p:cNvPr id="35842" name="Rectangle 3">
            <a:extLst>
              <a:ext uri="{FF2B5EF4-FFF2-40B4-BE49-F238E27FC236}">
                <a16:creationId xmlns:a16="http://schemas.microsoft.com/office/drawing/2014/main" id="{7B8378C3-BD0D-FF4F-A151-4A87BBE11D91}"/>
              </a:ext>
            </a:extLst>
          </p:cNvPr>
          <p:cNvSpPr>
            <a:spLocks noGrp="1" noChangeArrowheads="1"/>
          </p:cNvSpPr>
          <p:nvPr>
            <p:ph type="subTitle" idx="1"/>
          </p:nvPr>
        </p:nvSpPr>
        <p:spPr/>
        <p:txBody>
          <a:bodyPr/>
          <a:lstStyle/>
          <a:p>
            <a:pPr eaLnBrk="1" hangingPunct="1"/>
            <a:r>
              <a:rPr lang="en-US" altLang="en-US"/>
              <a:t>when sets act like single particles</a:t>
            </a:r>
          </a:p>
        </p:txBody>
      </p:sp>
      <p:sp>
        <p:nvSpPr>
          <p:cNvPr id="35843" name="Rectangle 3">
            <a:extLst>
              <a:ext uri="{FF2B5EF4-FFF2-40B4-BE49-F238E27FC236}">
                <a16:creationId xmlns:a16="http://schemas.microsoft.com/office/drawing/2014/main" id="{810A24E2-101D-C948-9170-BE18C7351756}"/>
              </a:ext>
            </a:extLst>
          </p:cNvPr>
          <p:cNvSpPr>
            <a:spLocks noChangeArrowheads="1"/>
          </p:cNvSpPr>
          <p:nvPr/>
        </p:nvSpPr>
        <p:spPr bwMode="auto">
          <a:xfrm>
            <a:off x="685800" y="5334000"/>
            <a:ext cx="1905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FontTx/>
              <a:buNone/>
            </a:pPr>
            <a:r>
              <a:rPr lang="en-US" altLang="en-US" b="0"/>
              <a:t>§ 8.2.1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107BB5D2-C164-164B-9F96-A3135EB9064F}"/>
              </a:ext>
            </a:extLst>
          </p:cNvPr>
          <p:cNvSpPr>
            <a:spLocks noGrp="1" noChangeArrowheads="1"/>
          </p:cNvSpPr>
          <p:nvPr>
            <p:ph type="title"/>
          </p:nvPr>
        </p:nvSpPr>
        <p:spPr/>
        <p:txBody>
          <a:bodyPr/>
          <a:lstStyle/>
          <a:p>
            <a:pPr eaLnBrk="1" hangingPunct="1"/>
            <a:r>
              <a:rPr lang="en-US" altLang="en-US"/>
              <a:t>Center of Mass</a:t>
            </a:r>
          </a:p>
        </p:txBody>
      </p:sp>
      <p:sp>
        <p:nvSpPr>
          <p:cNvPr id="372739" name="Rectangle 3">
            <a:extLst>
              <a:ext uri="{FF2B5EF4-FFF2-40B4-BE49-F238E27FC236}">
                <a16:creationId xmlns:a16="http://schemas.microsoft.com/office/drawing/2014/main" id="{09D4D825-1031-BE4F-8AF3-73380EB7BC39}"/>
              </a:ext>
            </a:extLst>
          </p:cNvPr>
          <p:cNvSpPr>
            <a:spLocks noGrp="1" noChangeArrowheads="1"/>
          </p:cNvSpPr>
          <p:nvPr>
            <p:ph type="body" idx="1"/>
          </p:nvPr>
        </p:nvSpPr>
        <p:spPr>
          <a:xfrm>
            <a:off x="457200" y="1600200"/>
            <a:ext cx="8229600" cy="3429000"/>
          </a:xfrm>
        </p:spPr>
        <p:txBody>
          <a:bodyPr/>
          <a:lstStyle/>
          <a:p>
            <a:pPr eaLnBrk="1" hangingPunct="1">
              <a:buFontTx/>
              <a:buNone/>
            </a:pPr>
            <a:r>
              <a:rPr lang="en-US" altLang="en-US" sz="3600"/>
              <a:t>Location of center of mass:</a:t>
            </a:r>
          </a:p>
          <a:p>
            <a:pPr eaLnBrk="1" hangingPunct="1"/>
            <a:r>
              <a:rPr lang="en-US" altLang="en-US" sz="3600"/>
              <a:t>weighted average of particle positions</a:t>
            </a:r>
          </a:p>
          <a:p>
            <a:pPr algn="ctr" eaLnBrk="1" hangingPunct="1">
              <a:buFontTx/>
              <a:buNone/>
            </a:pPr>
            <a:r>
              <a:rPr lang="en-US" altLang="en-US" sz="3600" i="1">
                <a:solidFill>
                  <a:schemeClr val="accent2"/>
                </a:solidFill>
              </a:rPr>
              <a:t>r</a:t>
            </a:r>
            <a:r>
              <a:rPr lang="en-US" altLang="en-US" sz="3600" baseline="-25000">
                <a:solidFill>
                  <a:schemeClr val="accent2"/>
                </a:solidFill>
              </a:rPr>
              <a:t>cm</a:t>
            </a:r>
            <a:r>
              <a:rPr lang="en-US" altLang="en-US" sz="3600"/>
              <a:t> =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r</a:t>
            </a:r>
            <a:r>
              <a:rPr lang="en-US" altLang="en-US" sz="3600" baseline="-25000">
                <a:solidFill>
                  <a:schemeClr val="accent2"/>
                </a:solidFill>
              </a:rPr>
              <a:t>i</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endParaRPr lang="en-US"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27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27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27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5113CA36-A28F-3D4F-B2ED-BCE92CDFA126}"/>
              </a:ext>
            </a:extLst>
          </p:cNvPr>
          <p:cNvSpPr>
            <a:spLocks noGrp="1" noChangeArrowheads="1"/>
          </p:cNvSpPr>
          <p:nvPr>
            <p:ph type="title"/>
          </p:nvPr>
        </p:nvSpPr>
        <p:spPr/>
        <p:txBody>
          <a:bodyPr/>
          <a:lstStyle/>
          <a:p>
            <a:pPr eaLnBrk="1" hangingPunct="1"/>
            <a:r>
              <a:rPr lang="en-US" altLang="en-US"/>
              <a:t>Center of Mass</a:t>
            </a:r>
          </a:p>
        </p:txBody>
      </p:sp>
      <p:sp>
        <p:nvSpPr>
          <p:cNvPr id="376835" name="Rectangle 3">
            <a:extLst>
              <a:ext uri="{FF2B5EF4-FFF2-40B4-BE49-F238E27FC236}">
                <a16:creationId xmlns:a16="http://schemas.microsoft.com/office/drawing/2014/main" id="{F1AFD5FF-29D3-9841-A89D-E861F58921D8}"/>
              </a:ext>
            </a:extLst>
          </p:cNvPr>
          <p:cNvSpPr>
            <a:spLocks noGrp="1" noChangeArrowheads="1"/>
          </p:cNvSpPr>
          <p:nvPr>
            <p:ph type="body" idx="1"/>
          </p:nvPr>
        </p:nvSpPr>
        <p:spPr>
          <a:xfrm>
            <a:off x="457200" y="1600200"/>
            <a:ext cx="8229600" cy="4495800"/>
          </a:xfrm>
        </p:spPr>
        <p:txBody>
          <a:bodyPr/>
          <a:lstStyle/>
          <a:p>
            <a:pPr eaLnBrk="1" hangingPunct="1">
              <a:buFontTx/>
              <a:buNone/>
            </a:pPr>
            <a:r>
              <a:rPr lang="en-US" altLang="en-US" sz="3600"/>
              <a:t>Velocity of center of mass:</a:t>
            </a:r>
          </a:p>
          <a:p>
            <a:pPr eaLnBrk="1" hangingPunct="1"/>
            <a:r>
              <a:rPr lang="en-US" altLang="en-US" sz="3600"/>
              <a:t>Rate of change of position</a:t>
            </a:r>
          </a:p>
          <a:p>
            <a:pPr algn="ctr" eaLnBrk="1" hangingPunct="1">
              <a:buFontTx/>
              <a:buNone/>
            </a:pPr>
            <a:r>
              <a:rPr lang="en-US" altLang="en-US" sz="3600" i="1">
                <a:solidFill>
                  <a:schemeClr val="accent2"/>
                </a:solidFill>
              </a:rPr>
              <a:t>v</a:t>
            </a:r>
            <a:r>
              <a:rPr lang="en-US" altLang="en-US" sz="3600" baseline="-25000">
                <a:solidFill>
                  <a:schemeClr val="accent2"/>
                </a:solidFill>
              </a:rPr>
              <a:t>cm</a:t>
            </a:r>
            <a:r>
              <a:rPr lang="en-US" altLang="en-US" sz="3600"/>
              <a:t> = </a:t>
            </a:r>
            <a:r>
              <a:rPr lang="en-US" altLang="en-US" sz="3600" i="1">
                <a:solidFill>
                  <a:srgbClr val="C00000"/>
                </a:solidFill>
              </a:rPr>
              <a:t>∆</a:t>
            </a:r>
            <a:r>
              <a:rPr lang="en-US" altLang="en-US" sz="40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r</a:t>
            </a:r>
            <a:r>
              <a:rPr lang="en-US" altLang="en-US" sz="3600" baseline="-25000">
                <a:solidFill>
                  <a:schemeClr val="accent2"/>
                </a:solidFill>
              </a:rPr>
              <a:t>i</a:t>
            </a:r>
            <a:r>
              <a:rPr lang="en-US" altLang="en-US" sz="3600">
                <a:solidFill>
                  <a:schemeClr val="accent2"/>
                </a:solidFill>
              </a:rPr>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4000">
                <a:solidFill>
                  <a:schemeClr val="tx1"/>
                </a:solidFill>
              </a:rPr>
              <a:t>)/</a:t>
            </a:r>
            <a:r>
              <a:rPr lang="en-US" altLang="en-US" sz="4000">
                <a:solidFill>
                  <a:srgbClr val="C00000"/>
                </a:solidFill>
              </a:rPr>
              <a:t>∆</a:t>
            </a:r>
            <a:r>
              <a:rPr lang="en-US" altLang="en-US" sz="4000" i="1">
                <a:solidFill>
                  <a:srgbClr val="C00000"/>
                </a:solidFill>
              </a:rPr>
              <a:t>t</a:t>
            </a:r>
            <a:endParaRPr lang="en-US" altLang="en-US" sz="3600" i="1">
              <a:solidFill>
                <a:srgbClr val="C00000"/>
              </a:solidFill>
            </a:endParaRPr>
          </a:p>
          <a:p>
            <a:pPr algn="ctr" eaLnBrk="1" hangingPunct="1">
              <a:buFontTx/>
              <a:buNone/>
            </a:pPr>
            <a:r>
              <a:rPr lang="en-US" altLang="en-US" sz="3600">
                <a:solidFill>
                  <a:schemeClr val="tx1"/>
                </a:solidFill>
              </a:rPr>
              <a:t>=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a:solidFill>
                  <a:srgbClr val="C00000"/>
                </a:solidFill>
              </a:rPr>
              <a:t>(∆</a:t>
            </a:r>
            <a:r>
              <a:rPr lang="en-US" altLang="en-US" sz="3600" i="1">
                <a:solidFill>
                  <a:srgbClr val="C00000"/>
                </a:solidFill>
              </a:rPr>
              <a:t>r</a:t>
            </a:r>
            <a:r>
              <a:rPr lang="en-US" altLang="en-US" sz="3600" baseline="-25000">
                <a:solidFill>
                  <a:srgbClr val="C00000"/>
                </a:solidFill>
              </a:rPr>
              <a:t>i</a:t>
            </a:r>
            <a:r>
              <a:rPr lang="en-US" altLang="en-US" sz="3600">
                <a:solidFill>
                  <a:srgbClr val="C00000"/>
                </a:solidFill>
              </a:rPr>
              <a:t>/∆</a:t>
            </a:r>
            <a:r>
              <a:rPr lang="en-US" altLang="en-US" sz="3600" i="1">
                <a:solidFill>
                  <a:srgbClr val="C00000"/>
                </a:solidFill>
              </a:rPr>
              <a:t>t</a:t>
            </a:r>
            <a:r>
              <a:rPr lang="en-US" altLang="en-US" sz="3600">
                <a:solidFill>
                  <a:srgbClr val="C00000"/>
                </a:solidFill>
              </a:rPr>
              <a:t>)</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p>
          <a:p>
            <a:pPr algn="ctr" eaLnBrk="1" hangingPunct="1">
              <a:buFontTx/>
              <a:buNone/>
            </a:pPr>
            <a:r>
              <a:rPr lang="en-US" altLang="en-US" sz="3600">
                <a:solidFill>
                  <a:schemeClr val="tx1"/>
                </a:solidFill>
              </a:rPr>
              <a:t>=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v</a:t>
            </a:r>
            <a:r>
              <a:rPr lang="en-US" altLang="en-US" sz="3600" baseline="-25000">
                <a:solidFill>
                  <a:schemeClr val="accent2"/>
                </a:solidFill>
              </a:rPr>
              <a:t>i</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p>
          <a:p>
            <a:pPr algn="ctr" eaLnBrk="1" hangingPunct="1">
              <a:buFontTx/>
              <a:buNone/>
            </a:pPr>
            <a:r>
              <a:rPr lang="en-US" altLang="en-US" sz="3600">
                <a:solidFill>
                  <a:schemeClr val="tx1"/>
                </a:solidFill>
              </a:rPr>
              <a:t>= </a:t>
            </a:r>
            <a:r>
              <a:rPr lang="en-US" altLang="en-US" sz="3600" i="1">
                <a:solidFill>
                  <a:schemeClr val="accent2"/>
                </a:solidFill>
              </a:rPr>
              <a:t>p</a:t>
            </a:r>
            <a:r>
              <a:rPr lang="en-US" altLang="en-US" sz="3600" baseline="-25000">
                <a:solidFill>
                  <a:schemeClr val="tx1"/>
                </a:solidFill>
              </a:rPr>
              <a:t>tot</a:t>
            </a:r>
            <a:r>
              <a:rPr lang="en-US" altLang="en-US" sz="3600">
                <a:solidFill>
                  <a:schemeClr val="tx1"/>
                </a:solidFill>
              </a:rPr>
              <a:t>/</a:t>
            </a:r>
            <a:r>
              <a:rPr lang="en-US" altLang="en-US" sz="3600">
                <a:solidFill>
                  <a:schemeClr val="accent2"/>
                </a:solidFill>
              </a:rPr>
              <a:t>m</a:t>
            </a:r>
            <a:r>
              <a:rPr lang="en-US" altLang="en-US" sz="3600" baseline="-25000">
                <a:solidFill>
                  <a:schemeClr val="tx1"/>
                </a:solidFill>
              </a:rPr>
              <a:t>tot</a:t>
            </a:r>
            <a:endParaRPr lang="en-US" altLang="en-US" sz="3600" baseline="-2500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68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68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68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683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768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a:extLst>
              <a:ext uri="{FF2B5EF4-FFF2-40B4-BE49-F238E27FC236}">
                <a16:creationId xmlns:a16="http://schemas.microsoft.com/office/drawing/2014/main" id="{86AB739B-8B35-4C4A-AC14-357D7B5E3135}"/>
              </a:ext>
            </a:extLst>
          </p:cNvPr>
          <p:cNvSpPr>
            <a:spLocks noGrp="1" noChangeArrowheads="1"/>
          </p:cNvSpPr>
          <p:nvPr>
            <p:ph type="title"/>
          </p:nvPr>
        </p:nvSpPr>
        <p:spPr/>
        <p:txBody>
          <a:bodyPr/>
          <a:lstStyle/>
          <a:p>
            <a:pPr eaLnBrk="1" hangingPunct="1"/>
            <a:r>
              <a:rPr lang="en-US" altLang="en-US"/>
              <a:t>Systems of Particles</a:t>
            </a:r>
          </a:p>
        </p:txBody>
      </p:sp>
      <mc:AlternateContent xmlns:mc="http://schemas.openxmlformats.org/markup-compatibility/2006">
        <mc:Choice xmlns:a14="http://schemas.microsoft.com/office/drawing/2010/main" Requires="a14">
          <p:sp>
            <p:nvSpPr>
              <p:cNvPr id="38914" name="Rectangle 3">
                <a:extLst>
                  <a:ext uri="{FF2B5EF4-FFF2-40B4-BE49-F238E27FC236}">
                    <a16:creationId xmlns:a16="http://schemas.microsoft.com/office/drawing/2014/main" id="{51045CD2-B8AF-494B-A8C1-BAA6CF9FC791}"/>
                  </a:ext>
                </a:extLst>
              </p:cNvPr>
              <p:cNvSpPr>
                <a:spLocks noGrp="1" noChangeArrowheads="1"/>
              </p:cNvSpPr>
              <p:nvPr>
                <p:ph type="body" idx="1"/>
              </p:nvPr>
            </p:nvSpPr>
            <p:spPr/>
            <p:txBody>
              <a:bodyPr/>
              <a:lstStyle/>
              <a:p>
                <a:pPr eaLnBrk="1" hangingPunct="1"/>
                <a:r>
                  <a:rPr lang="en-US" altLang="en-US" dirty="0"/>
                  <a:t>A net </a:t>
                </a:r>
                <a:r>
                  <a:rPr lang="en-US" altLang="en-US" dirty="0">
                    <a:solidFill>
                      <a:schemeClr val="accent2"/>
                    </a:solidFill>
                  </a:rPr>
                  <a:t>external</a:t>
                </a:r>
                <a:r>
                  <a:rPr lang="en-US" altLang="en-US" dirty="0"/>
                  <a:t> impulse changes total momentum</a:t>
                </a:r>
              </a:p>
              <a:p>
                <a:pPr eaLnBrk="1" hangingPunct="1"/>
                <a14:m>
                  <m:oMath xmlns:m="http://schemas.openxmlformats.org/officeDocument/2006/math">
                    <m:sSub>
                      <m:sSubPr>
                        <m:ctrlPr>
                          <a:rPr lang="en-US" altLang="en-US" i="1" smtClean="0">
                            <a:latin typeface="Cambria Math" panose="02040503050406030204" pitchFamily="18" charset="0"/>
                          </a:rPr>
                        </m:ctrlPr>
                      </m:sSubPr>
                      <m:e>
                        <m:acc>
                          <m:accPr>
                            <m:chr m:val="⃑"/>
                            <m:ctrlPr>
                              <a:rPr lang="en-US" altLang="en-US" i="1" smtClean="0">
                                <a:latin typeface="Cambria Math" panose="02040503050406030204" pitchFamily="18" charset="0"/>
                              </a:rPr>
                            </m:ctrlPr>
                          </m:accPr>
                          <m:e>
                            <m:r>
                              <a:rPr lang="en-US" altLang="en-US" b="0" i="1" smtClean="0">
                                <a:latin typeface="Cambria Math" panose="02040503050406030204" pitchFamily="18" charset="0"/>
                              </a:rPr>
                              <m:t>𝑣</m:t>
                            </m:r>
                          </m:e>
                        </m:acc>
                      </m:e>
                      <m:sub>
                        <m:r>
                          <m:rPr>
                            <m:nor/>
                          </m:rPr>
                          <a:rPr lang="en-US" altLang="en-US" b="0" i="0" smtClean="0">
                            <a:latin typeface="Cambria Math" panose="02040503050406030204" pitchFamily="18" charset="0"/>
                          </a:rPr>
                          <m:t>cm</m:t>
                        </m:r>
                      </m:sub>
                    </m:sSub>
                  </m:oMath>
                </a14:m>
                <a:r>
                  <a:rPr lang="en-US" altLang="en-US" dirty="0"/>
                  <a:t> changes accordingly</a:t>
                </a:r>
              </a:p>
              <a:p>
                <a:pPr eaLnBrk="1" hangingPunct="1"/>
                <a:r>
                  <a:rPr lang="en-US" altLang="en-US" dirty="0"/>
                  <a:t>no net external impulse </a:t>
                </a:r>
                <a14:m>
                  <m:oMath xmlns:m="http://schemas.openxmlformats.org/officeDocument/2006/math">
                    <m:r>
                      <a:rPr lang="en-US" altLang="en-US" i="1" smtClean="0">
                        <a:latin typeface="Cambria Math" panose="02040503050406030204" pitchFamily="18" charset="0"/>
                        <a:ea typeface="Cambria Math" panose="02040503050406030204" pitchFamily="18" charset="0"/>
                      </a:rPr>
                      <m:t>⟺</m:t>
                    </m:r>
                  </m:oMath>
                </a14:m>
                <a:r>
                  <a:rPr lang="en-US" altLang="en-US" dirty="0"/>
                  <a:t> no </a:t>
                </a:r>
                <a14:m>
                  <m:oMath xmlns:m="http://schemas.openxmlformats.org/officeDocument/2006/math">
                    <m:r>
                      <a:rPr lang="en-US" altLang="en-US" i="1" smtClean="0">
                        <a:latin typeface="Cambria Math" panose="02040503050406030204" pitchFamily="18" charset="0"/>
                        <a:ea typeface="Cambria Math" panose="02040503050406030204" pitchFamily="18" charset="0"/>
                      </a:rPr>
                      <m:t>∆</m:t>
                    </m:r>
                    <m:sSub>
                      <m:sSubPr>
                        <m:ctrlPr>
                          <a:rPr lang="en-US" altLang="en-US" i="1" smtClean="0">
                            <a:latin typeface="Cambria Math" panose="02040503050406030204" pitchFamily="18" charset="0"/>
                            <a:ea typeface="Cambria Math" panose="02040503050406030204" pitchFamily="18" charset="0"/>
                          </a:rPr>
                        </m:ctrlPr>
                      </m:sSubPr>
                      <m:e>
                        <m:acc>
                          <m:accPr>
                            <m:chr m:val="⃑"/>
                            <m:ctrlPr>
                              <a:rPr lang="en-US" altLang="en-US" i="1" smtClean="0">
                                <a:latin typeface="Cambria Math" panose="02040503050406030204" pitchFamily="18" charset="0"/>
                                <a:ea typeface="Cambria Math" panose="02040503050406030204" pitchFamily="18" charset="0"/>
                              </a:rPr>
                            </m:ctrlPr>
                          </m:accPr>
                          <m:e>
                            <m:r>
                              <a:rPr lang="en-US" altLang="en-US" b="0" i="1" smtClean="0">
                                <a:latin typeface="Cambria Math" panose="02040503050406030204" pitchFamily="18" charset="0"/>
                                <a:ea typeface="Cambria Math" panose="02040503050406030204" pitchFamily="18" charset="0"/>
                              </a:rPr>
                              <m:t>𝑣</m:t>
                            </m:r>
                          </m:e>
                        </m:acc>
                      </m:e>
                      <m:sub>
                        <m:r>
                          <m:rPr>
                            <m:nor/>
                          </m:rPr>
                          <a:rPr lang="en-US" altLang="en-US" b="0" i="0" smtClean="0">
                            <a:latin typeface="Cambria Math" panose="02040503050406030204" pitchFamily="18" charset="0"/>
                            <a:ea typeface="Cambria Math" panose="02040503050406030204" pitchFamily="18" charset="0"/>
                          </a:rPr>
                          <m:t>cm</m:t>
                        </m:r>
                      </m:sub>
                    </m:sSub>
                  </m:oMath>
                </a14:m>
                <a:endParaRPr lang="en-US" altLang="en-US" dirty="0"/>
              </a:p>
            </p:txBody>
          </p:sp>
        </mc:Choice>
        <mc:Fallback>
          <p:sp>
            <p:nvSpPr>
              <p:cNvPr id="38914" name="Rectangle 3">
                <a:extLst>
                  <a:ext uri="{FF2B5EF4-FFF2-40B4-BE49-F238E27FC236}">
                    <a16:creationId xmlns:a16="http://schemas.microsoft.com/office/drawing/2014/main" id="{51045CD2-B8AF-494B-A8C1-BAA6CF9FC791}"/>
                  </a:ext>
                </a:extLst>
              </p:cNvPr>
              <p:cNvSpPr>
                <a:spLocks noGrp="1" noRot="1" noChangeAspect="1" noMove="1" noResize="1" noEditPoints="1" noAdjustHandles="1" noChangeArrowheads="1" noChangeShapeType="1" noTextEdit="1"/>
              </p:cNvSpPr>
              <p:nvPr>
                <p:ph type="body" idx="1"/>
              </p:nvPr>
            </p:nvSpPr>
            <p:spPr>
              <a:blipFill>
                <a:blip r:embed="rId2"/>
                <a:stretch>
                  <a:fillRect l="-1704" t="-1752"/>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9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D78D76D3-413E-FA4D-9D5B-EAD93699B6C5}"/>
              </a:ext>
            </a:extLst>
          </p:cNvPr>
          <p:cNvSpPr>
            <a:spLocks noGrp="1" noChangeArrowheads="1"/>
          </p:cNvSpPr>
          <p:nvPr>
            <p:ph type="title"/>
          </p:nvPr>
        </p:nvSpPr>
        <p:spPr/>
        <p:txBody>
          <a:bodyPr/>
          <a:lstStyle/>
          <a:p>
            <a:r>
              <a:rPr lang="en-US" altLang="en-US"/>
              <a:t>Question</a:t>
            </a:r>
          </a:p>
        </p:txBody>
      </p:sp>
      <p:sp>
        <p:nvSpPr>
          <p:cNvPr id="41986" name="Content Placeholder 2">
            <a:extLst>
              <a:ext uri="{FF2B5EF4-FFF2-40B4-BE49-F238E27FC236}">
                <a16:creationId xmlns:a16="http://schemas.microsoft.com/office/drawing/2014/main" id="{5DA98092-E2D2-8240-B617-5B22A4A0C5D1}"/>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joined cars of mass </a:t>
            </a:r>
            <a:r>
              <a:rPr lang="en-US" altLang="en-US" sz="2800" i="1"/>
              <a:t>m</a:t>
            </a:r>
            <a:r>
              <a:rPr lang="en-US" altLang="en-US" sz="2800"/>
              <a:t> and 2</a:t>
            </a:r>
            <a:r>
              <a:rPr lang="en-US" altLang="en-US" sz="2800" i="1"/>
              <a:t>m</a:t>
            </a:r>
            <a:r>
              <a:rPr lang="en-US" altLang="en-US" sz="2800"/>
              <a:t> are at rest liked by a compressed spring that is released. After the spring fires, one car moves off to the right and the other to the left. The car initially on the left has a speed that is </a:t>
            </a:r>
          </a:p>
        </p:txBody>
      </p:sp>
      <p:sp>
        <p:nvSpPr>
          <p:cNvPr id="4" name="Content Placeholder 2">
            <a:extLst>
              <a:ext uri="{FF2B5EF4-FFF2-40B4-BE49-F238E27FC236}">
                <a16:creationId xmlns:a16="http://schemas.microsoft.com/office/drawing/2014/main" id="{96491E96-D70A-6D4E-8F5A-0684EF3E2063}"/>
              </a:ext>
            </a:extLst>
          </p:cNvPr>
          <p:cNvSpPr txBox="1">
            <a:spLocks/>
          </p:cNvSpPr>
          <p:nvPr/>
        </p:nvSpPr>
        <p:spPr bwMode="auto">
          <a:xfrm>
            <a:off x="457200" y="4699574"/>
            <a:ext cx="7010400" cy="1777425"/>
          </a:xfrm>
          <a:prstGeom prst="rect">
            <a:avLst/>
          </a:prstGeom>
          <a:noFill/>
          <a:ln w="9525">
            <a:noFill/>
            <a:miter lim="800000"/>
            <a:headEnd/>
            <a:tailEnd/>
          </a:ln>
        </p:spPr>
        <p:txBody>
          <a:bodyPr/>
          <a:lstStyle/>
          <a:p>
            <a:pPr marL="514350" indent="-514350">
              <a:spcBef>
                <a:spcPct val="20000"/>
              </a:spcBef>
              <a:buClr>
                <a:schemeClr val="accent2"/>
              </a:buClr>
              <a:buFont typeface="+mj-lt"/>
              <a:buAutoNum type="alphaUcPeriod"/>
              <a:defRPr/>
            </a:pPr>
            <a:r>
              <a:rPr lang="en-US" sz="2400" b="0" kern="0" dirty="0">
                <a:solidFill>
                  <a:srgbClr val="003366"/>
                </a:solidFill>
                <a:latin typeface="+mn-lt"/>
              </a:rPr>
              <a:t>Zero.</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equal to the one on the right.</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one half the speed as the one on the right. </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twice the speed as the one on the right. </a:t>
            </a:r>
          </a:p>
        </p:txBody>
      </p:sp>
      <p:grpSp>
        <p:nvGrpSpPr>
          <p:cNvPr id="2" name="Group 1">
            <a:extLst>
              <a:ext uri="{FF2B5EF4-FFF2-40B4-BE49-F238E27FC236}">
                <a16:creationId xmlns:a16="http://schemas.microsoft.com/office/drawing/2014/main" id="{52A61475-BAE9-D949-9BC8-5C8FCD699619}"/>
              </a:ext>
            </a:extLst>
          </p:cNvPr>
          <p:cNvGrpSpPr/>
          <p:nvPr/>
        </p:nvGrpSpPr>
        <p:grpSpPr>
          <a:xfrm>
            <a:off x="2971800" y="3962400"/>
            <a:ext cx="2959100" cy="609600"/>
            <a:chOff x="3352800" y="3810000"/>
            <a:chExt cx="2959100" cy="609600"/>
          </a:xfrm>
        </p:grpSpPr>
        <p:grpSp>
          <p:nvGrpSpPr>
            <p:cNvPr id="41988" name="Group 5">
              <a:extLst>
                <a:ext uri="{FF2B5EF4-FFF2-40B4-BE49-F238E27FC236}">
                  <a16:creationId xmlns:a16="http://schemas.microsoft.com/office/drawing/2014/main" id="{586155FC-BAB7-A54D-83C2-7436BCC52E01}"/>
                </a:ext>
              </a:extLst>
            </p:cNvPr>
            <p:cNvGrpSpPr>
              <a:grpSpLocks/>
            </p:cNvGrpSpPr>
            <p:nvPr/>
          </p:nvGrpSpPr>
          <p:grpSpPr bwMode="auto">
            <a:xfrm>
              <a:off x="3352800" y="3810000"/>
              <a:ext cx="1447800" cy="609600"/>
              <a:chOff x="2590800" y="4724400"/>
              <a:chExt cx="1447800" cy="609600"/>
            </a:xfrm>
          </p:grpSpPr>
          <p:sp>
            <p:nvSpPr>
              <p:cNvPr id="7" name="Rectangle 6">
                <a:extLst>
                  <a:ext uri="{FF2B5EF4-FFF2-40B4-BE49-F238E27FC236}">
                    <a16:creationId xmlns:a16="http://schemas.microsoft.com/office/drawing/2014/main" id="{DA778988-8B76-8A4D-A5CE-246994F18AB2}"/>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41993" name="TextBox 7">
                <a:extLst>
                  <a:ext uri="{FF2B5EF4-FFF2-40B4-BE49-F238E27FC236}">
                    <a16:creationId xmlns:a16="http://schemas.microsoft.com/office/drawing/2014/main" id="{2D439C25-795C-0D49-ABE8-F0D556237B59}"/>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41989" name="Group 8">
              <a:extLst>
                <a:ext uri="{FF2B5EF4-FFF2-40B4-BE49-F238E27FC236}">
                  <a16:creationId xmlns:a16="http://schemas.microsoft.com/office/drawing/2014/main" id="{D7F770F1-7ABA-094E-A614-C14AC8E04D45}"/>
                </a:ext>
              </a:extLst>
            </p:cNvPr>
            <p:cNvGrpSpPr>
              <a:grpSpLocks/>
            </p:cNvGrpSpPr>
            <p:nvPr/>
          </p:nvGrpSpPr>
          <p:grpSpPr bwMode="auto">
            <a:xfrm>
              <a:off x="4864100" y="3810000"/>
              <a:ext cx="1447800" cy="609600"/>
              <a:chOff x="2590800" y="4724400"/>
              <a:chExt cx="1447800" cy="609600"/>
            </a:xfrm>
          </p:grpSpPr>
          <p:sp>
            <p:nvSpPr>
              <p:cNvPr id="10" name="Rectangle 9">
                <a:extLst>
                  <a:ext uri="{FF2B5EF4-FFF2-40B4-BE49-F238E27FC236}">
                    <a16:creationId xmlns:a16="http://schemas.microsoft.com/office/drawing/2014/main" id="{33CED72D-A613-8548-A15F-23D51E239A98}"/>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41991" name="TextBox 10">
                <a:extLst>
                  <a:ext uri="{FF2B5EF4-FFF2-40B4-BE49-F238E27FC236}">
                    <a16:creationId xmlns:a16="http://schemas.microsoft.com/office/drawing/2014/main" id="{41259925-13C6-5443-934C-BF541ECAA0A1}"/>
                  </a:ext>
                </a:extLst>
              </p:cNvPr>
              <p:cNvSpPr txBox="1">
                <a:spLocks noChangeArrowheads="1"/>
              </p:cNvSpPr>
              <p:nvPr/>
            </p:nvSpPr>
            <p:spPr bwMode="auto">
              <a:xfrm>
                <a:off x="2980068" y="4724400"/>
                <a:ext cx="75373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2m</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EB9061C-D390-7944-8DB8-76D6403ACEB5}"/>
              </a:ext>
            </a:extLst>
          </p:cNvPr>
          <p:cNvSpPr>
            <a:spLocks noGrp="1" noChangeArrowheads="1"/>
          </p:cNvSpPr>
          <p:nvPr>
            <p:ph type="title"/>
          </p:nvPr>
        </p:nvSpPr>
        <p:spPr/>
        <p:txBody>
          <a:bodyPr/>
          <a:lstStyle/>
          <a:p>
            <a:r>
              <a:rPr lang="en-US" altLang="en-US"/>
              <a:t>Question</a:t>
            </a:r>
          </a:p>
        </p:txBody>
      </p:sp>
      <p:sp>
        <p:nvSpPr>
          <p:cNvPr id="43010" name="Content Placeholder 2">
            <a:extLst>
              <a:ext uri="{FF2B5EF4-FFF2-40B4-BE49-F238E27FC236}">
                <a16:creationId xmlns:a16="http://schemas.microsoft.com/office/drawing/2014/main" id="{29E873FF-A2E3-6D44-B41F-3E9AC749FB6A}"/>
              </a:ext>
            </a:extLst>
          </p:cNvPr>
          <p:cNvSpPr>
            <a:spLocks noGrp="1" noChangeArrowheads="1"/>
          </p:cNvSpPr>
          <p:nvPr>
            <p:ph idx="1"/>
          </p:nvPr>
        </p:nvSpPr>
        <p:spPr>
          <a:xfrm>
            <a:off x="457200" y="1600200"/>
            <a:ext cx="8229600" cy="2362200"/>
          </a:xfrm>
        </p:spPr>
        <p:txBody>
          <a:bodyPr/>
          <a:lstStyle/>
          <a:p>
            <a:pPr marL="0" indent="0">
              <a:buFontTx/>
              <a:buNone/>
            </a:pPr>
            <a:r>
              <a:rPr lang="en-US" altLang="en-US" sz="2400"/>
              <a:t>A firework shell is launched vertically into the air and at the top of its trajectory an explosive charge breaks the shell into two pieces. In which directions is it possible for the two pieces to move? The pieces do not necessarily have equal mass and the arrow indicate only the direction of the velocity, not the magnitude.</a:t>
            </a:r>
          </a:p>
        </p:txBody>
      </p:sp>
      <p:sp>
        <p:nvSpPr>
          <p:cNvPr id="4" name="Content Placeholder 2">
            <a:extLst>
              <a:ext uri="{FF2B5EF4-FFF2-40B4-BE49-F238E27FC236}">
                <a16:creationId xmlns:a16="http://schemas.microsoft.com/office/drawing/2014/main" id="{2FD9C3CF-FAD8-9148-9C49-F3EEE244FD7E}"/>
              </a:ext>
            </a:extLst>
          </p:cNvPr>
          <p:cNvSpPr txBox="1">
            <a:spLocks/>
          </p:cNvSpPr>
          <p:nvPr/>
        </p:nvSpPr>
        <p:spPr bwMode="auto">
          <a:xfrm>
            <a:off x="762000" y="5410200"/>
            <a:ext cx="25146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a:defRPr/>
            </a:pPr>
            <a:r>
              <a:rPr lang="en-US" sz="2000" b="0" kern="0" dirty="0">
                <a:solidFill>
                  <a:srgbClr val="003366"/>
                </a:solidFill>
                <a:latin typeface="+mn-lt"/>
              </a:rPr>
              <a:t>A only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or B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B, or C</a:t>
            </a:r>
          </a:p>
        </p:txBody>
      </p:sp>
      <p:sp>
        <p:nvSpPr>
          <p:cNvPr id="5" name="Content Placeholder 2">
            <a:extLst>
              <a:ext uri="{FF2B5EF4-FFF2-40B4-BE49-F238E27FC236}">
                <a16:creationId xmlns:a16="http://schemas.microsoft.com/office/drawing/2014/main" id="{E578F731-2395-2840-B1DC-7D7436B1BCE3}"/>
              </a:ext>
            </a:extLst>
          </p:cNvPr>
          <p:cNvSpPr txBox="1">
            <a:spLocks/>
          </p:cNvSpPr>
          <p:nvPr/>
        </p:nvSpPr>
        <p:spPr bwMode="auto">
          <a:xfrm>
            <a:off x="3429000" y="5410200"/>
            <a:ext cx="44958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A,B,C, or D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All of the above are possible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None of the above are possible </a:t>
            </a:r>
          </a:p>
        </p:txBody>
      </p:sp>
      <p:pic>
        <p:nvPicPr>
          <p:cNvPr id="43013" name="Picture 2" descr="http://physics.uwyo.edu/~chip/Classes/PHYS1210/Slides/Day20/shell-explosion.gif">
            <a:extLst>
              <a:ext uri="{FF2B5EF4-FFF2-40B4-BE49-F238E27FC236}">
                <a16:creationId xmlns:a16="http://schemas.microsoft.com/office/drawing/2014/main" id="{8E132ACA-B56D-1D41-B76F-7484EF27F6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4010025"/>
            <a:ext cx="5695950" cy="11715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a:extLst>
              <a:ext uri="{FF2B5EF4-FFF2-40B4-BE49-F238E27FC236}">
                <a16:creationId xmlns:a16="http://schemas.microsoft.com/office/drawing/2014/main" id="{BC5DED40-C051-A842-9390-BE0D49C2FBD9}"/>
              </a:ext>
            </a:extLst>
          </p:cNvPr>
          <p:cNvSpPr>
            <a:spLocks noGrp="1" noChangeArrowheads="1"/>
          </p:cNvSpPr>
          <p:nvPr>
            <p:ph type="title"/>
          </p:nvPr>
        </p:nvSpPr>
        <p:spPr/>
        <p:txBody>
          <a:bodyPr/>
          <a:lstStyle/>
          <a:p>
            <a:pPr eaLnBrk="1" hangingPunct="1"/>
            <a:r>
              <a:rPr lang="en-US" altLang="en-US"/>
              <a:t>Example Problem</a:t>
            </a:r>
          </a:p>
        </p:txBody>
      </p:sp>
      <p:sp>
        <p:nvSpPr>
          <p:cNvPr id="44034" name="Rectangle 3">
            <a:extLst>
              <a:ext uri="{FF2B5EF4-FFF2-40B4-BE49-F238E27FC236}">
                <a16:creationId xmlns:a16="http://schemas.microsoft.com/office/drawing/2014/main" id="{087F9DFE-2B8A-B043-A169-2E159F396361}"/>
              </a:ext>
            </a:extLst>
          </p:cNvPr>
          <p:cNvSpPr>
            <a:spLocks noGrp="1" noChangeArrowheads="1"/>
          </p:cNvSpPr>
          <p:nvPr>
            <p:ph type="body" idx="1"/>
          </p:nvPr>
        </p:nvSpPr>
        <p:spPr>
          <a:xfrm>
            <a:off x="457200" y="1600200"/>
            <a:ext cx="8229600" cy="2667000"/>
          </a:xfrm>
        </p:spPr>
        <p:txBody>
          <a:bodyPr/>
          <a:lstStyle/>
          <a:p>
            <a:pPr marL="0" indent="0" eaLnBrk="1" hangingPunct="1">
              <a:buFontTx/>
              <a:buNone/>
            </a:pPr>
            <a:r>
              <a:rPr lang="en-US" altLang="en-US" sz="2800" dirty="0"/>
              <a:t>A fireworks rocket is fired vertically upward.  At its maximum height of 80 m it explodes and breaks into two pieces of mass 1.4 kg and 0.28 kg.  In the explosion 860 J of chemical energy is released and converted into kinetic energy of the fragments.</a:t>
            </a:r>
          </a:p>
        </p:txBody>
      </p:sp>
      <p:sp>
        <p:nvSpPr>
          <p:cNvPr id="380932" name="Rectangle 4">
            <a:extLst>
              <a:ext uri="{FF2B5EF4-FFF2-40B4-BE49-F238E27FC236}">
                <a16:creationId xmlns:a16="http://schemas.microsoft.com/office/drawing/2014/main" id="{FFCBF484-FE59-384A-8D07-0ACC153233CA}"/>
              </a:ext>
            </a:extLst>
          </p:cNvPr>
          <p:cNvSpPr>
            <a:spLocks noChangeArrowheads="1"/>
          </p:cNvSpPr>
          <p:nvPr/>
        </p:nvSpPr>
        <p:spPr bwMode="auto">
          <a:xfrm>
            <a:off x="457200" y="4267200"/>
            <a:ext cx="8229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Clr>
                <a:schemeClr val="accent2"/>
              </a:buClr>
              <a:buFont typeface="Times" pitchFamily="2" charset="0"/>
              <a:buAutoNum type="alphaLcParenR"/>
            </a:pPr>
            <a:r>
              <a:rPr lang="en-US" altLang="en-US" sz="2800" b="0" dirty="0"/>
              <a:t>What is the </a:t>
            </a:r>
            <a:r>
              <a:rPr lang="en-US" altLang="en-US" sz="2800" b="0" dirty="0">
                <a:solidFill>
                  <a:schemeClr val="accent2"/>
                </a:solidFill>
              </a:rPr>
              <a:t>speed</a:t>
            </a:r>
            <a:r>
              <a:rPr lang="en-US" altLang="en-US" sz="2800" b="0" dirty="0"/>
              <a:t> of each fragment?</a:t>
            </a:r>
          </a:p>
          <a:p>
            <a:pPr eaLnBrk="1" hangingPunct="1">
              <a:buClr>
                <a:schemeClr val="accent2"/>
              </a:buClr>
              <a:buFont typeface="Times" pitchFamily="2" charset="0"/>
              <a:buAutoNum type="alphaLcParenR"/>
            </a:pPr>
            <a:r>
              <a:rPr lang="en-US" altLang="en-US" sz="2800" b="0" dirty="0"/>
              <a:t>If they hit the ground at the same time, what is the </a:t>
            </a:r>
            <a:r>
              <a:rPr lang="en-US" altLang="en-US" sz="2800" b="0" dirty="0">
                <a:solidFill>
                  <a:schemeClr val="accent2"/>
                </a:solidFill>
              </a:rPr>
              <a:t>distance</a:t>
            </a:r>
            <a:r>
              <a:rPr lang="en-US" altLang="en-US" sz="2800" b="0" dirty="0"/>
              <a:t> between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093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809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677722C0-F0DF-BF40-B41D-22D71BC40F4C}"/>
              </a:ext>
            </a:extLst>
          </p:cNvPr>
          <p:cNvSpPr>
            <a:spLocks noGrp="1" noChangeArrowheads="1"/>
          </p:cNvSpPr>
          <p:nvPr>
            <p:ph type="title"/>
          </p:nvPr>
        </p:nvSpPr>
        <p:spPr/>
        <p:txBody>
          <a:bodyPr/>
          <a:lstStyle/>
          <a:p>
            <a:pPr eaLnBrk="1" hangingPunct="1"/>
            <a:r>
              <a:rPr lang="en-US" altLang="en-US"/>
              <a:t>CM Reference Frame</a:t>
            </a:r>
          </a:p>
        </p:txBody>
      </p:sp>
      <p:sp>
        <p:nvSpPr>
          <p:cNvPr id="45058" name="Rectangle 3">
            <a:extLst>
              <a:ext uri="{FF2B5EF4-FFF2-40B4-BE49-F238E27FC236}">
                <a16:creationId xmlns:a16="http://schemas.microsoft.com/office/drawing/2014/main" id="{A3297CD1-D9F5-9E4F-A989-BB2D5B8A3789}"/>
              </a:ext>
            </a:extLst>
          </p:cNvPr>
          <p:cNvSpPr>
            <a:spLocks noGrp="1" noChangeArrowheads="1"/>
          </p:cNvSpPr>
          <p:nvPr>
            <p:ph type="body" idx="1"/>
          </p:nvPr>
        </p:nvSpPr>
        <p:spPr>
          <a:xfrm>
            <a:off x="457200" y="1600200"/>
            <a:ext cx="8229600" cy="1524000"/>
          </a:xfrm>
        </p:spPr>
        <p:txBody>
          <a:bodyPr/>
          <a:lstStyle/>
          <a:p>
            <a:pPr marL="0" indent="0" eaLnBrk="1" hangingPunct="1">
              <a:lnSpc>
                <a:spcPct val="90000"/>
              </a:lnSpc>
              <a:buFontTx/>
              <a:buNone/>
            </a:pPr>
            <a:r>
              <a:rPr lang="en-US" altLang="en-US"/>
              <a:t>It is often convenient to analyze interactions in the reference frame based on the center of mass.</a:t>
            </a:r>
          </a:p>
        </p:txBody>
      </p:sp>
      <p:sp>
        <p:nvSpPr>
          <p:cNvPr id="381956" name="Rectangle 4">
            <a:extLst>
              <a:ext uri="{FF2B5EF4-FFF2-40B4-BE49-F238E27FC236}">
                <a16:creationId xmlns:a16="http://schemas.microsoft.com/office/drawing/2014/main" id="{1D5EA728-CD09-E74E-8885-A664E22DAE3F}"/>
              </a:ext>
            </a:extLst>
          </p:cNvPr>
          <p:cNvSpPr>
            <a:spLocks noChangeArrowheads="1"/>
          </p:cNvSpPr>
          <p:nvPr/>
        </p:nvSpPr>
        <p:spPr bwMode="auto">
          <a:xfrm>
            <a:off x="457200" y="3048000"/>
            <a:ext cx="8229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lnSpc>
                <a:spcPct val="90000"/>
              </a:lnSpc>
            </a:pPr>
            <a:r>
              <a:rPr lang="en-US" altLang="en-US" b="0" dirty="0"/>
              <a:t>Total momentum is </a:t>
            </a:r>
            <a:r>
              <a:rPr lang="en-US" altLang="en-US" b="0" dirty="0">
                <a:solidFill>
                  <a:schemeClr val="accent2"/>
                </a:solidFill>
              </a:rPr>
              <a:t>zero</a:t>
            </a:r>
            <a:endParaRPr lang="en-US" altLang="en-US" b="0" dirty="0"/>
          </a:p>
          <a:p>
            <a:pPr eaLnBrk="1" hangingPunct="1">
              <a:lnSpc>
                <a:spcPct val="90000"/>
              </a:lnSpc>
            </a:pPr>
            <a:r>
              <a:rPr lang="en-US" altLang="en-US" b="0" dirty="0">
                <a:solidFill>
                  <a:schemeClr val="tx1"/>
                </a:solidFill>
              </a:rPr>
              <a:t>Particle momentums</a:t>
            </a:r>
            <a:r>
              <a:rPr lang="en-US" altLang="en-US" b="0" dirty="0">
                <a:solidFill>
                  <a:schemeClr val="accent2"/>
                </a:solidFill>
              </a:rPr>
              <a:t> equal and opposite</a:t>
            </a:r>
            <a:endParaRPr lang="en-US" altLang="en-US" b="0" dirty="0"/>
          </a:p>
          <a:p>
            <a:pPr eaLnBrk="1" hangingPunct="1">
              <a:lnSpc>
                <a:spcPct val="90000"/>
              </a:lnSpc>
            </a:pPr>
            <a:r>
              <a:rPr lang="en-US" altLang="en-US" b="0" dirty="0"/>
              <a:t>Speeds </a:t>
            </a:r>
            <a:r>
              <a:rPr lang="en-US" altLang="en-US" b="0" dirty="0">
                <a:solidFill>
                  <a:schemeClr val="accent2"/>
                </a:solidFill>
              </a:rPr>
              <a:t>inversely proportional</a:t>
            </a:r>
            <a:r>
              <a:rPr lang="en-US" altLang="en-US" b="0" dirty="0"/>
              <a:t> to masses</a:t>
            </a:r>
          </a:p>
          <a:p>
            <a:pPr eaLnBrk="1" hangingPunct="1">
              <a:lnSpc>
                <a:spcPct val="90000"/>
              </a:lnSpc>
            </a:pPr>
            <a:r>
              <a:rPr lang="en-US" altLang="en-US" b="0" dirty="0"/>
              <a:t>Speeds </a:t>
            </a:r>
            <a:r>
              <a:rPr lang="en-US" altLang="en-US" b="0" dirty="0">
                <a:solidFill>
                  <a:schemeClr val="accent2"/>
                </a:solidFill>
              </a:rPr>
              <a:t>same before and </a:t>
            </a:r>
            <a:r>
              <a:rPr lang="en-US" altLang="en-US" b="0">
                <a:solidFill>
                  <a:schemeClr val="accent2"/>
                </a:solidFill>
              </a:rPr>
              <a:t>after</a:t>
            </a:r>
            <a:r>
              <a:rPr lang="en-US" altLang="en-US" b="0"/>
              <a:t> elastic </a:t>
            </a:r>
            <a:r>
              <a:rPr lang="en-US" altLang="en-US" b="0" dirty="0"/>
              <a:t>collisions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195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8195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8195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819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6" grpId="0" build="p" autoUpdateAnimBg="0"/>
    </p:bldLst>
  </p:timing>
</p:sld>
</file>

<file path=ppt/theme/theme1.xml><?xml version="1.0" encoding="utf-8"?>
<a:theme xmlns:a="http://schemas.openxmlformats.org/drawingml/2006/main" name="Default Design">
  <a:themeElements>
    <a:clrScheme name="">
      <a:dk1>
        <a:srgbClr val="003366"/>
      </a:dk1>
      <a:lt1>
        <a:srgbClr val="FFFFFF"/>
      </a:lt1>
      <a:dk2>
        <a:srgbClr val="003366"/>
      </a:dk2>
      <a:lt2>
        <a:srgbClr val="808080"/>
      </a:lt2>
      <a:accent1>
        <a:srgbClr val="BBE0E3"/>
      </a:accent1>
      <a:accent2>
        <a:srgbClr val="0000FF"/>
      </a:accent2>
      <a:accent3>
        <a:srgbClr val="FFFFFF"/>
      </a:accent3>
      <a:accent4>
        <a:srgbClr val="002A56"/>
      </a:accent4>
      <a:accent5>
        <a:srgbClr val="DAEDEF"/>
      </a:accent5>
      <a:accent6>
        <a:srgbClr val="0000E7"/>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3866</TotalTime>
  <Words>389</Words>
  <Application>Microsoft Office PowerPoint</Application>
  <PresentationFormat>On-screen Show (4:3)</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Cambria Math</vt:lpstr>
      <vt:lpstr>Symbol</vt:lpstr>
      <vt:lpstr>Times</vt:lpstr>
      <vt:lpstr>Default Design</vt:lpstr>
      <vt:lpstr>Center of Mass</vt:lpstr>
      <vt:lpstr>Center of Mass</vt:lpstr>
      <vt:lpstr>Center of Mass</vt:lpstr>
      <vt:lpstr>Systems of Particles</vt:lpstr>
      <vt:lpstr>Question</vt:lpstr>
      <vt:lpstr>Question</vt:lpstr>
      <vt:lpstr>Example Problem</vt:lpstr>
      <vt:lpstr>CM Reference Frame</vt:lpstr>
    </vt:vector>
  </TitlesOfParts>
  <Company>University of Wyoming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Collisions</dc:title>
  <dc:creator>Richard Barrans</dc:creator>
  <cp:lastModifiedBy>Richard Barrans</cp:lastModifiedBy>
  <cp:revision>279</cp:revision>
  <cp:lastPrinted>2025-10-08T15:08:03Z</cp:lastPrinted>
  <dcterms:created xsi:type="dcterms:W3CDTF">2003-08-04T19:23:16Z</dcterms:created>
  <dcterms:modified xsi:type="dcterms:W3CDTF">2025-10-15T03:42:18Z</dcterms:modified>
</cp:coreProperties>
</file>