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449" r:id="rId2"/>
    <p:sldId id="519" r:id="rId3"/>
    <p:sldId id="524" r:id="rId4"/>
    <p:sldId id="539" r:id="rId5"/>
    <p:sldId id="540" r:id="rId6"/>
    <p:sldId id="528" r:id="rId7"/>
    <p:sldId id="529" r:id="rId8"/>
    <p:sldId id="546" r:id="rId9"/>
    <p:sldId id="541" r:id="rId10"/>
    <p:sldId id="542" r:id="rId11"/>
    <p:sldId id="543" r:id="rId12"/>
    <p:sldId id="544" r:id="rId13"/>
    <p:sldId id="545" r:id="rId14"/>
    <p:sldId id="547" r:id="rId15"/>
    <p:sldId id="531" r:id="rId16"/>
    <p:sldId id="530" r:id="rId17"/>
    <p:sldId id="500" r:id="rId18"/>
    <p:sldId id="520" r:id="rId19"/>
    <p:sldId id="527" r:id="rId20"/>
    <p:sldId id="548" r:id="rId21"/>
    <p:sldId id="549" r:id="rId22"/>
    <p:sldId id="550" r:id="rId23"/>
    <p:sldId id="566" r:id="rId24"/>
    <p:sldId id="563" r:id="rId25"/>
    <p:sldId id="517" r:id="rId26"/>
    <p:sldId id="555" r:id="rId27"/>
    <p:sldId id="503" r:id="rId28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4">
          <p15:clr>
            <a:srgbClr val="A4A3A4"/>
          </p15:clr>
        </p15:guide>
        <p15:guide id="2" pos="29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4E8F00"/>
    <a:srgbClr val="339900"/>
    <a:srgbClr val="33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810"/>
    <p:restoredTop sz="90957"/>
  </p:normalViewPr>
  <p:slideViewPr>
    <p:cSldViewPr>
      <p:cViewPr varScale="1">
        <p:scale>
          <a:sx n="71" d="100"/>
          <a:sy n="71" d="100"/>
        </p:scale>
        <p:origin x="184" y="5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320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4"/>
        <p:guide pos="293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933D98BE-35F0-2442-923F-27843CE3A3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2845" y="465137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defTabSz="922499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P1110 L16 momentum and impulse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FBE903C6-26FF-B248-986E-C469B0C3107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443489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defTabSz="922499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A64B61EF-2C1F-FC4C-85DB-67108163511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defTabSz="922499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F70270B0-4418-B545-844A-A6BB5D5864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319838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 b="0" smtClean="0"/>
            </a:lvl1pPr>
          </a:lstStyle>
          <a:p>
            <a:pPr>
              <a:defRPr/>
            </a:pPr>
            <a:fld id="{B19048DF-7A49-744E-972B-23B25ECB8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7A52E9A2-ACBC-4146-A43F-8A7356567C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defTabSz="922499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P1110 L16 momentum and impulse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B9816D03-1C38-8140-AD1D-9A3D915470B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78438" y="0"/>
            <a:ext cx="403383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defTabSz="922499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8A57BEA-04AC-A141-9F40-AC07DB9A47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0363" y="527050"/>
            <a:ext cx="3511550" cy="2633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74D02092-EC0B-374D-B9C2-EDAE5F5267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41425" y="3336925"/>
            <a:ext cx="68294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4C32751-0BDF-0E47-A74E-F27193A1CE0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75438"/>
            <a:ext cx="4033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defTabSz="922499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D9DF17E4-D386-B548-9E34-3B04693B8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8438" y="6675438"/>
            <a:ext cx="403383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 b="0" smtClean="0"/>
            </a:lvl1pPr>
          </a:lstStyle>
          <a:p>
            <a:pPr>
              <a:defRPr/>
            </a:pPr>
            <a:fld id="{78F4C9A5-67CC-3449-B988-A2F721F87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7D97F1B7-1148-BD49-9A38-7445964F58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CBAFDE56-E186-7D4F-9DF0-928DCBE34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4ED3732F-E114-2945-A8E8-DA4EC2F075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1800825-EDC1-BF40-A694-0F2967E77B0A}" type="slidenum">
              <a:rPr lang="en-US" altLang="en-US" b="0"/>
              <a:pPr/>
              <a:t>1</a:t>
            </a:fld>
            <a:endParaRPr lang="en-US" altLang="en-US" b="0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CAB32ED7-DCE7-4A48-9D4F-F389B1371D4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L16 momentum and impulse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286FCB-0F11-664D-BC07-C58DB4E88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6B8039-4E8B-7E4F-95D2-08F1330AC1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3FBE98-7CB4-2849-8AF0-74FE7C655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FF46E-A4AB-B64D-B9F9-421FF4F824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12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0DC3EE-55F3-A840-B460-109FF3053A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02FBF9-3C30-8048-9BA1-624862750F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64C25A-7896-7340-87C6-D970908B35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CCF2B-26E1-7643-AB86-771C4842BB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3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4135FF-51D6-7B4B-9F01-4ACFF980E5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42D2B0-C11F-A043-9694-33CB642987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04DEF4-C8F6-9948-88B7-DBDF7430F5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000F-527A-4C49-9F60-6880966FE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02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CFC82E-1BCB-AA41-BC87-A9EBD39932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2DEFF8-9138-EB47-A36C-191897F910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58F87D-6148-A74C-AC94-8A3E515E08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B320B-BB2F-7C41-956A-9A37B4C36A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77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F5D0DA-09B8-534F-B4F7-3F032157AA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BCF11B-1D4D-E34C-B09B-F6A6A2D7F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F617CD-AB01-C64F-9CFD-9792C3038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7A78A-0491-0D46-B2A5-9D0096168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93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CD5084-C4E7-C441-A3FE-E19B37E10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86336A-712D-514B-B3C8-D26437991C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3472B9-3470-214F-A54A-9F11398BB1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CFC72-3F56-A044-B102-48C144625A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77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2B703C5-32F2-6F4C-9361-BAFB4901E7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DDBB58E-51C2-4849-8CA6-2EA6C76D8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A2D796-99C2-5F46-BE9A-9E40766E8C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C7D91-E32E-214D-A59C-3680503410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94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2397D08-FF68-0E40-97C6-339AD1324B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9CFBB39-17BE-A44D-84BE-69496BCD1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5B7420-0338-0D43-B28A-099569380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69023-62D2-4340-B2C7-D064AAC4B3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9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1B9395-AC43-4F41-9CC0-5435E17DE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29367B-2672-8643-9CD1-95B570D5F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2EB610B-6AE8-7F49-A167-FA2CE2DD56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EFC6-0E47-C649-B66A-442D780347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1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71288A-716F-7E4E-AA95-DF5D29139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C1D02-81FE-564D-A6CB-9482C445AC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A9B143-4F60-A848-A869-9A9F43D6A1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651FD-B23E-AB46-9474-C163BDE7F3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03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4123E4-FA11-F342-94A0-767E779AF6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652E7E-55E1-1A48-9CE5-EC7963F60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15A2DF-2E38-A34C-8956-FDD23ADFBB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E582C-E129-8941-B2C7-74EDA8D61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05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25A4CD-AECB-EB49-82A8-539F312D3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1BE3A16-B132-7B4F-9C13-F05C8B890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859B154-67A5-9044-BC1A-12956AF67F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17E611-32A2-BD43-8BC5-386049CD36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CFF6ABE-0C86-BA40-A844-004F1DE529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0E05FB1A-214A-8D49-8AB1-65FA241D3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AA12BF1D-D2C4-5346-BD56-673F1947FF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Momentum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D1A7331B-93AB-6241-A310-60FBB5F3B48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quantity of motion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9ABFA71-DB0F-484F-8C09-F70B3409A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13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/>
              <a:t>§ 7.1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E3403D43-F3C7-FE4D-A646-1DC34A5BA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8BCC356E-C24A-004E-ADE0-0A6F6567D1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1752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objects with the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same mass </a:t>
            </a:r>
            <a:r>
              <a:rPr lang="en-US" altLang="en-US">
                <a:ea typeface="ＭＳ Ｐゴシック" panose="020B0600070205080204" pitchFamily="34" charset="-128"/>
              </a:rPr>
              <a:t>move at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different speeds</a:t>
            </a:r>
            <a:r>
              <a:rPr lang="en-US" altLang="en-US">
                <a:ea typeface="ＭＳ Ｐゴシック" panose="020B0600070205080204" pitchFamily="34" charset="-128"/>
              </a:rPr>
              <a:t>.  Which one is harder to stop?</a:t>
            </a: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66D712F4-A3AA-3C43-9D07-E19FCF258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The faster object.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The slower object.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CF81FC2D-BFA3-3049-924F-D6A0270DEC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Momentum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C179421D-097A-5F47-9B47-D7542A74E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20574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Formula</a:t>
            </a:r>
          </a:p>
        </p:txBody>
      </p:sp>
      <p:sp>
        <p:nvSpPr>
          <p:cNvPr id="353284" name="Rectangle 4">
            <a:extLst>
              <a:ext uri="{FF2B5EF4-FFF2-40B4-BE49-F238E27FC236}">
                <a16:creationId xmlns:a16="http://schemas.microsoft.com/office/drawing/2014/main" id="{0B152795-E068-614D-A4E1-68ED82938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43400"/>
            <a:ext cx="6324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/>
              <a:t>momentum is a </a:t>
            </a:r>
            <a:r>
              <a:rPr lang="en-US" altLang="en-US" b="0" dirty="0">
                <a:solidFill>
                  <a:srgbClr val="9A3344"/>
                </a:solidFill>
              </a:rPr>
              <a:t>vector</a:t>
            </a:r>
            <a:r>
              <a:rPr lang="en-US" altLang="en-US" b="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800" b="0" dirty="0">
                <a:solidFill>
                  <a:srgbClr val="4E8F00"/>
                </a:solidFill>
              </a:rPr>
              <a:t>The quantity of motion.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77B8E76E-02B5-2E42-90D6-3208414D007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3048000"/>
            <a:ext cx="1752600" cy="685800"/>
            <a:chOff x="1536" y="1392"/>
            <a:chExt cx="1104" cy="432"/>
          </a:xfrm>
        </p:grpSpPr>
        <p:sp>
          <p:nvSpPr>
            <p:cNvPr id="26629" name="Rectangle 6">
              <a:extLst>
                <a:ext uri="{FF2B5EF4-FFF2-40B4-BE49-F238E27FC236}">
                  <a16:creationId xmlns:a16="http://schemas.microsoft.com/office/drawing/2014/main" id="{8BEF80E5-0E63-444B-96C1-D44BD455F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392"/>
              <a:ext cx="110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rgbClr val="9A3344"/>
                  </a:solidFill>
                </a:rPr>
                <a:t>p</a:t>
              </a:r>
              <a:r>
                <a:rPr lang="en-US" altLang="en-US" b="0" i="1"/>
                <a:t> = </a:t>
              </a:r>
              <a:r>
                <a:rPr lang="en-US" altLang="en-US" b="0" i="1">
                  <a:solidFill>
                    <a:srgbClr val="9A3344"/>
                  </a:solidFill>
                </a:rPr>
                <a:t>mv</a:t>
              </a:r>
              <a:endParaRPr lang="en-US" altLang="en-US" b="0" i="1"/>
            </a:p>
          </p:txBody>
        </p:sp>
        <p:sp>
          <p:nvSpPr>
            <p:cNvPr id="26630" name="Line 7">
              <a:extLst>
                <a:ext uri="{FF2B5EF4-FFF2-40B4-BE49-F238E27FC236}">
                  <a16:creationId xmlns:a16="http://schemas.microsoft.com/office/drawing/2014/main" id="{73844EB2-097B-0A4C-B9E5-615E20FA7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488"/>
              <a:ext cx="192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Line 8">
              <a:extLst>
                <a:ext uri="{FF2B5EF4-FFF2-40B4-BE49-F238E27FC236}">
                  <a16:creationId xmlns:a16="http://schemas.microsoft.com/office/drawing/2014/main" id="{9653C263-B312-5447-808C-AE3BD72E1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488"/>
              <a:ext cx="192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3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3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4" grpId="0" build="p" autoUpdateAnimBg="0" advAuto="10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17BF0D5-A0AE-0F4A-AFF1-53BE1AF42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8507467E-B8C5-1F46-BC44-46A7A402E0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Two spaceships have the same velocity, with one</a:t>
            </a:r>
            <a:r>
              <a:rPr lang="en-US" altLang="ja-JP" sz="2800" dirty="0">
                <a:ea typeface="ＭＳ Ｐゴシック" panose="020B0600070205080204" pitchFamily="34" charset="-128"/>
              </a:rPr>
              <a:t>’s mass twice the other’s.  The </a:t>
            </a:r>
            <a:r>
              <a:rPr lang="en-US" altLang="ja-JP" sz="28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heavy one’s </a:t>
            </a:r>
            <a:r>
              <a:rPr lang="en-US" altLang="ja-JP" sz="2800" dirty="0">
                <a:ea typeface="ＭＳ Ｐゴシック" panose="020B0600070205080204" pitchFamily="34" charset="-128"/>
              </a:rPr>
              <a:t>momentum is: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D635B67A-B68D-8649-9DAB-1A7D1038E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71800"/>
            <a:ext cx="8305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68325" indent="-568325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more than twice</a:t>
            </a:r>
            <a:r>
              <a:rPr lang="en-US" altLang="en-US" sz="2800" b="0" dirty="0"/>
              <a:t> the light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twice</a:t>
            </a:r>
            <a:r>
              <a:rPr lang="en-US" altLang="en-US" sz="2800" b="0" dirty="0"/>
              <a:t> the light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/>
              <a:t>the </a:t>
            </a:r>
            <a:r>
              <a:rPr lang="en-US" altLang="en-US" sz="2800" b="0" dirty="0">
                <a:solidFill>
                  <a:schemeClr val="accent2"/>
                </a:solidFill>
              </a:rPr>
              <a:t>same</a:t>
            </a:r>
            <a:r>
              <a:rPr lang="en-US" altLang="en-US" sz="2800" b="0" dirty="0"/>
              <a:t> as the light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half</a:t>
            </a:r>
            <a:r>
              <a:rPr lang="en-US" altLang="en-US" sz="2800" b="0" dirty="0"/>
              <a:t> the light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less than half</a:t>
            </a:r>
            <a:r>
              <a:rPr lang="en-US" altLang="en-US" sz="2800" b="0" dirty="0"/>
              <a:t> the light one</a:t>
            </a:r>
            <a:r>
              <a:rPr lang="en-US" altLang="ja-JP" sz="2800" b="0" dirty="0"/>
              <a:t>’s momentum.</a:t>
            </a:r>
            <a:endParaRPr lang="en-US" altLang="en-US" sz="2800" b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D4198790-E49F-314D-814D-BA1EEC49D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6000DE52-FB15-6D44-B13C-EDDCC2D32F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Two spaceships have the same mass, but one</a:t>
            </a:r>
            <a:r>
              <a:rPr lang="en-US" altLang="ja-JP" sz="2800" dirty="0">
                <a:ea typeface="ＭＳ Ｐゴシック" panose="020B0600070205080204" pitchFamily="34" charset="-128"/>
              </a:rPr>
              <a:t>’s speed is twice the other’s. The </a:t>
            </a:r>
            <a:r>
              <a:rPr lang="en-US" altLang="ja-JP" sz="28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faster one’s </a:t>
            </a:r>
            <a:r>
              <a:rPr lang="en-US" altLang="ja-JP" sz="2800" dirty="0">
                <a:ea typeface="ＭＳ Ｐゴシック" panose="020B0600070205080204" pitchFamily="34" charset="-128"/>
              </a:rPr>
              <a:t>momentum is: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97D97DA6-06A3-E44B-BFA3-874B9FAE7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71800"/>
            <a:ext cx="8305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68325" indent="-568325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more than twice</a:t>
            </a:r>
            <a:r>
              <a:rPr lang="en-US" altLang="en-US" sz="2800" b="0" dirty="0"/>
              <a:t> the slower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twice</a:t>
            </a:r>
            <a:r>
              <a:rPr lang="en-US" altLang="en-US" sz="2800" b="0" dirty="0"/>
              <a:t> the slower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/>
              <a:t>the </a:t>
            </a:r>
            <a:r>
              <a:rPr lang="en-US" altLang="en-US" sz="2800" b="0" dirty="0">
                <a:solidFill>
                  <a:schemeClr val="accent2"/>
                </a:solidFill>
              </a:rPr>
              <a:t>same</a:t>
            </a:r>
            <a:r>
              <a:rPr lang="en-US" altLang="en-US" sz="2800" b="0" dirty="0"/>
              <a:t> as the slower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half</a:t>
            </a:r>
            <a:r>
              <a:rPr lang="en-US" altLang="en-US" sz="2800" b="0" dirty="0"/>
              <a:t> the slower one</a:t>
            </a:r>
            <a:r>
              <a:rPr lang="en-US" altLang="ja-JP" sz="2800" b="0" dirty="0"/>
              <a:t>’s momentum.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 dirty="0">
                <a:solidFill>
                  <a:schemeClr val="accent2"/>
                </a:solidFill>
              </a:rPr>
              <a:t>less than half</a:t>
            </a:r>
            <a:r>
              <a:rPr lang="en-US" altLang="en-US" sz="2800" b="0" dirty="0"/>
              <a:t> the slower one</a:t>
            </a:r>
            <a:r>
              <a:rPr lang="en-US" altLang="ja-JP" sz="2800" b="0" dirty="0"/>
              <a:t>’s momentum.</a:t>
            </a:r>
            <a:endParaRPr lang="en-US" altLang="en-US" sz="2800" b="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4F5E8-2C76-8C46-B448-D475459C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A1EDF-61B1-2E47-A5F1-A34B4BFFD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/>
              <a:t>What are the </a:t>
            </a:r>
            <a:r>
              <a:rPr lang="en-US" dirty="0">
                <a:solidFill>
                  <a:schemeClr val="accent2"/>
                </a:solidFill>
              </a:rPr>
              <a:t>units</a:t>
            </a:r>
            <a:r>
              <a:rPr lang="en-US" dirty="0"/>
              <a:t> of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/>
              <a:t>impulse?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/>
              <a:t>momentum?</a:t>
            </a:r>
          </a:p>
        </p:txBody>
      </p:sp>
    </p:spTree>
    <p:extLst>
      <p:ext uri="{BB962C8B-B14F-4D97-AF65-F5344CB8AC3E}">
        <p14:creationId xmlns:p14="http://schemas.microsoft.com/office/powerpoint/2010/main" val="229718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EB04ED39-9E0B-EC41-9366-6D4C893E7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Group Work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FB7ABBB8-5270-2848-885F-42F587ED5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marL="609600" indent="-609600" eaLnBrk="1" hangingPunct="1">
              <a:buFont typeface="+mj-lt"/>
              <a:buAutoNum type="arabicPeriod" startAt="3"/>
            </a:pPr>
            <a:r>
              <a:rPr lang="en-US" altLang="en-US" dirty="0">
                <a:ea typeface="ＭＳ Ｐゴシック" panose="020B0600070205080204" pitchFamily="34" charset="-128"/>
              </a:rPr>
              <a:t>From </a:t>
            </a:r>
            <a:r>
              <a:rPr lang="en-US" altLang="en-US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>
                <a:solidFill>
                  <a:srgbClr val="B300A4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solidFill>
                  <a:srgbClr val="B300A4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 err="1">
                <a:solidFill>
                  <a:srgbClr val="B300A4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dirty="0">
                <a:ea typeface="ＭＳ Ｐゴシック" panose="020B0600070205080204" pitchFamily="34" charset="-128"/>
              </a:rPr>
              <a:t>,  find impulse </a:t>
            </a:r>
            <a:r>
              <a:rPr lang="en-US" altLang="en-US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J</a:t>
            </a:r>
            <a:r>
              <a:rPr lang="en-US" altLang="en-US" dirty="0">
                <a:ea typeface="ＭＳ Ｐゴシック" panose="020B0600070205080204" pitchFamily="34" charset="-128"/>
              </a:rPr>
              <a:t> and momentum change</a:t>
            </a:r>
            <a:r>
              <a:rPr lang="en-US" altLang="en-US" dirty="0">
                <a:solidFill>
                  <a:srgbClr val="B300A4"/>
                </a:solidFill>
                <a:latin typeface="Symbol" pitchFamily="2" charset="2"/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solidFill>
                  <a:srgbClr val="B300A4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 err="1">
                <a:solidFill>
                  <a:srgbClr val="B300A4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29699" name="Text Box 10">
            <a:extLst>
              <a:ext uri="{FF2B5EF4-FFF2-40B4-BE49-F238E27FC236}">
                <a16:creationId xmlns:a16="http://schemas.microsoft.com/office/drawing/2014/main" id="{DE7210E6-31DA-AB40-936C-9F69D1050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2623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 kg</a:t>
            </a:r>
          </a:p>
        </p:txBody>
      </p:sp>
      <p:sp>
        <p:nvSpPr>
          <p:cNvPr id="29700" name="Text Box 11">
            <a:extLst>
              <a:ext uri="{FF2B5EF4-FFF2-40B4-BE49-F238E27FC236}">
                <a16:creationId xmlns:a16="http://schemas.microsoft.com/office/drawing/2014/main" id="{E5DFF5F0-0161-FB4E-805D-B889AD2CC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262313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N</a:t>
            </a:r>
          </a:p>
        </p:txBody>
      </p:sp>
      <p:sp>
        <p:nvSpPr>
          <p:cNvPr id="29701" name="Text Box 12">
            <a:extLst>
              <a:ext uri="{FF2B5EF4-FFF2-40B4-BE49-F238E27FC236}">
                <a16:creationId xmlns:a16="http://schemas.microsoft.com/office/drawing/2014/main" id="{D85A936A-7CBD-AF45-8F83-5C51ECFCE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262313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 s</a:t>
            </a:r>
          </a:p>
        </p:txBody>
      </p:sp>
      <p:sp>
        <p:nvSpPr>
          <p:cNvPr id="29702" name="Text Box 14">
            <a:extLst>
              <a:ext uri="{FF2B5EF4-FFF2-40B4-BE49-F238E27FC236}">
                <a16:creationId xmlns:a16="http://schemas.microsoft.com/office/drawing/2014/main" id="{4F86F254-F571-C645-A08B-D1410EC86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719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 kg</a:t>
            </a:r>
          </a:p>
        </p:txBody>
      </p:sp>
      <p:sp>
        <p:nvSpPr>
          <p:cNvPr id="29703" name="Text Box 15">
            <a:extLst>
              <a:ext uri="{FF2B5EF4-FFF2-40B4-BE49-F238E27FC236}">
                <a16:creationId xmlns:a16="http://schemas.microsoft.com/office/drawing/2014/main" id="{D7A14EF5-EA16-1740-84BD-99162FF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871913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N</a:t>
            </a:r>
          </a:p>
        </p:txBody>
      </p:sp>
      <p:sp>
        <p:nvSpPr>
          <p:cNvPr id="29704" name="Text Box 16">
            <a:extLst>
              <a:ext uri="{FF2B5EF4-FFF2-40B4-BE49-F238E27FC236}">
                <a16:creationId xmlns:a16="http://schemas.microsoft.com/office/drawing/2014/main" id="{8A27AB76-CAD9-E24C-B881-7858EAC74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871913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s</a:t>
            </a:r>
          </a:p>
        </p:txBody>
      </p:sp>
      <p:sp>
        <p:nvSpPr>
          <p:cNvPr id="29705" name="Text Box 18">
            <a:extLst>
              <a:ext uri="{FF2B5EF4-FFF2-40B4-BE49-F238E27FC236}">
                <a16:creationId xmlns:a16="http://schemas.microsoft.com/office/drawing/2014/main" id="{6A0E76A5-6A72-D74D-A339-C29B3C0F1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4815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 kg</a:t>
            </a:r>
          </a:p>
        </p:txBody>
      </p:sp>
      <p:sp>
        <p:nvSpPr>
          <p:cNvPr id="29706" name="Text Box 19">
            <a:extLst>
              <a:ext uri="{FF2B5EF4-FFF2-40B4-BE49-F238E27FC236}">
                <a16:creationId xmlns:a16="http://schemas.microsoft.com/office/drawing/2014/main" id="{9E69997C-8919-794A-8B53-7378C374C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481513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 N</a:t>
            </a:r>
          </a:p>
        </p:txBody>
      </p:sp>
      <p:sp>
        <p:nvSpPr>
          <p:cNvPr id="29707" name="Text Box 20">
            <a:extLst>
              <a:ext uri="{FF2B5EF4-FFF2-40B4-BE49-F238E27FC236}">
                <a16:creationId xmlns:a16="http://schemas.microsoft.com/office/drawing/2014/main" id="{8EAB59FA-8A7C-4A47-BE93-3E012146E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481513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s</a:t>
            </a:r>
          </a:p>
        </p:txBody>
      </p:sp>
      <p:sp>
        <p:nvSpPr>
          <p:cNvPr id="29708" name="Text Box 22">
            <a:extLst>
              <a:ext uri="{FF2B5EF4-FFF2-40B4-BE49-F238E27FC236}">
                <a16:creationId xmlns:a16="http://schemas.microsoft.com/office/drawing/2014/main" id="{15A0D129-EA93-7C4F-AF21-D635562FC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0911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kg</a:t>
            </a:r>
          </a:p>
        </p:txBody>
      </p:sp>
      <p:sp>
        <p:nvSpPr>
          <p:cNvPr id="29709" name="Text Box 23">
            <a:extLst>
              <a:ext uri="{FF2B5EF4-FFF2-40B4-BE49-F238E27FC236}">
                <a16:creationId xmlns:a16="http://schemas.microsoft.com/office/drawing/2014/main" id="{063CAD69-A48A-0647-8C7C-89E948DDB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091113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N</a:t>
            </a:r>
          </a:p>
        </p:txBody>
      </p:sp>
      <p:sp>
        <p:nvSpPr>
          <p:cNvPr id="29710" name="Text Box 24">
            <a:extLst>
              <a:ext uri="{FF2B5EF4-FFF2-40B4-BE49-F238E27FC236}">
                <a16:creationId xmlns:a16="http://schemas.microsoft.com/office/drawing/2014/main" id="{38B5025C-BC4F-D248-B731-CAA137381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091113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10 s</a:t>
            </a:r>
          </a:p>
        </p:txBody>
      </p:sp>
      <p:sp>
        <p:nvSpPr>
          <p:cNvPr id="29711" name="Line 25">
            <a:extLst>
              <a:ext uri="{FF2B5EF4-FFF2-40B4-BE49-F238E27FC236}">
                <a16:creationId xmlns:a16="http://schemas.microsoft.com/office/drawing/2014/main" id="{F134F3EB-984A-E447-8B71-E5FDB59A64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186113"/>
            <a:ext cx="6858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2" name="Group 30">
            <a:extLst>
              <a:ext uri="{FF2B5EF4-FFF2-40B4-BE49-F238E27FC236}">
                <a16:creationId xmlns:a16="http://schemas.microsoft.com/office/drawing/2014/main" id="{E86B245E-D826-EE45-881B-69D65B33495C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667000"/>
            <a:ext cx="6400800" cy="519113"/>
            <a:chOff x="912" y="1968"/>
            <a:chExt cx="4032" cy="327"/>
          </a:xfrm>
        </p:grpSpPr>
        <p:sp>
          <p:nvSpPr>
            <p:cNvPr id="29714" name="Text Box 6">
              <a:extLst>
                <a:ext uri="{FF2B5EF4-FFF2-40B4-BE49-F238E27FC236}">
                  <a16:creationId xmlns:a16="http://schemas.microsoft.com/office/drawing/2014/main" id="{A0C139A7-702C-3B4C-A556-C7393677F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968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chemeClr val="accent2"/>
                  </a:solidFill>
                </a:rPr>
                <a:t>m</a:t>
              </a:r>
            </a:p>
          </p:txBody>
        </p:sp>
        <p:sp>
          <p:nvSpPr>
            <p:cNvPr id="29715" name="Text Box 7">
              <a:extLst>
                <a:ext uri="{FF2B5EF4-FFF2-40B4-BE49-F238E27FC236}">
                  <a16:creationId xmlns:a16="http://schemas.microsoft.com/office/drawing/2014/main" id="{2B487037-18C3-D042-BF75-6CEE703C00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1968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chemeClr val="accent2"/>
                  </a:solidFill>
                </a:rPr>
                <a:t>F</a:t>
              </a:r>
            </a:p>
          </p:txBody>
        </p:sp>
        <p:sp>
          <p:nvSpPr>
            <p:cNvPr id="29716" name="Text Box 8">
              <a:extLst>
                <a:ext uri="{FF2B5EF4-FFF2-40B4-BE49-F238E27FC236}">
                  <a16:creationId xmlns:a16="http://schemas.microsoft.com/office/drawing/2014/main" id="{BD5A20D9-1F03-C944-B3D1-EA0E0C14E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968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sz="2800" b="0" i="1">
                  <a:solidFill>
                    <a:schemeClr val="accent2"/>
                  </a:solidFill>
                </a:rPr>
                <a:t>t</a:t>
              </a:r>
            </a:p>
          </p:txBody>
        </p:sp>
        <p:sp>
          <p:nvSpPr>
            <p:cNvPr id="29717" name="Text Box 27">
              <a:extLst>
                <a:ext uri="{FF2B5EF4-FFF2-40B4-BE49-F238E27FC236}">
                  <a16:creationId xmlns:a16="http://schemas.microsoft.com/office/drawing/2014/main" id="{94C31756-4A99-FD42-A940-8F0AB45D8A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1968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rgbClr val="800000"/>
                  </a:solidFill>
                </a:rPr>
                <a:t>J</a:t>
              </a:r>
              <a:endParaRPr lang="en-US" altLang="en-US" sz="2800" b="0" i="1">
                <a:solidFill>
                  <a:schemeClr val="accent2"/>
                </a:solidFill>
              </a:endParaRPr>
            </a:p>
          </p:txBody>
        </p:sp>
        <p:sp>
          <p:nvSpPr>
            <p:cNvPr id="29718" name="Text Box 28">
              <a:extLst>
                <a:ext uri="{FF2B5EF4-FFF2-40B4-BE49-F238E27FC236}">
                  <a16:creationId xmlns:a16="http://schemas.microsoft.com/office/drawing/2014/main" id="{4B3ABDF6-C2F1-C042-9CAE-BE8830A67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2" y="1968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800000"/>
                  </a:solidFill>
                  <a:latin typeface="Symbol" pitchFamily="2" charset="2"/>
                </a:rPr>
                <a:t>D</a:t>
              </a:r>
              <a:r>
                <a:rPr lang="en-US" altLang="en-US" sz="2800" b="0" i="1">
                  <a:solidFill>
                    <a:srgbClr val="800000"/>
                  </a:solidFill>
                </a:rPr>
                <a:t>p</a:t>
              </a:r>
              <a:endParaRPr lang="en-US" altLang="en-US" sz="2800" b="0" i="1">
                <a:solidFill>
                  <a:schemeClr val="accent2"/>
                </a:solidFill>
              </a:endParaRPr>
            </a:p>
          </p:txBody>
        </p:sp>
      </p:grpSp>
      <p:sp>
        <p:nvSpPr>
          <p:cNvPr id="29713" name="Line 29">
            <a:extLst>
              <a:ext uri="{FF2B5EF4-FFF2-40B4-BE49-F238E27FC236}">
                <a16:creationId xmlns:a16="http://schemas.microsoft.com/office/drawing/2014/main" id="{F483FE70-5E27-1947-BC4A-307799590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700713"/>
            <a:ext cx="6858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7C00A75E-6D91-FD42-8D98-7B9B57023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Group Work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3FA3BC19-6432-3A43-A803-041E70B13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609600" indent="-609600" eaLnBrk="1" hangingPunct="1">
              <a:buFont typeface="+mj-lt"/>
              <a:buAutoNum type="arabicPeriod" startAt="4"/>
            </a:pPr>
            <a:r>
              <a:rPr lang="en-US" altLang="en-US" dirty="0">
                <a:ea typeface="ＭＳ Ｐゴシック" panose="020B0600070205080204" pitchFamily="34" charset="-128"/>
              </a:rPr>
              <a:t>Show that when a net force </a:t>
            </a:r>
            <a:r>
              <a:rPr lang="en-US" altLang="en-US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dirty="0">
                <a:ea typeface="ＭＳ Ｐゴシック" panose="020B0600070205080204" pitchFamily="34" charset="-128"/>
              </a:rPr>
              <a:t> is applied to an object of mass </a:t>
            </a:r>
            <a:r>
              <a:rPr lang="en-US" altLang="en-US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dirty="0">
                <a:ea typeface="ＭＳ Ｐゴシック" panose="020B0600070205080204" pitchFamily="34" charset="-128"/>
              </a:rPr>
              <a:t> for a time </a:t>
            </a:r>
            <a:r>
              <a:rPr lang="en-US" altLang="en-US" dirty="0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, its change in momentum is</a:t>
            </a: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456D0BCD-22EF-C547-A18A-2605CCEEE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648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>
                <a:solidFill>
                  <a:srgbClr val="006600"/>
                </a:solidFill>
              </a:rPr>
              <a:t>Hint: You can find its momentum change from its mass and its velocity change.</a:t>
            </a:r>
          </a:p>
        </p:txBody>
      </p:sp>
      <p:sp>
        <p:nvSpPr>
          <p:cNvPr id="30724" name="Rectangle 6">
            <a:extLst>
              <a:ext uri="{FF2B5EF4-FFF2-40B4-BE49-F238E27FC236}">
                <a16:creationId xmlns:a16="http://schemas.microsoft.com/office/drawing/2014/main" id="{A5A2F92E-97D9-3E43-9BB6-1B953BAB7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505200"/>
            <a:ext cx="2209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b="0" dirty="0" err="1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b="0" i="1" dirty="0" err="1">
                <a:solidFill>
                  <a:schemeClr val="accent2"/>
                </a:solidFill>
              </a:rPr>
              <a:t>p</a:t>
            </a:r>
            <a:r>
              <a:rPr lang="en-US" altLang="en-US" b="0" dirty="0"/>
              <a:t> = </a:t>
            </a:r>
            <a:r>
              <a:rPr lang="en-US" altLang="en-US" b="0" i="1" dirty="0" err="1">
                <a:solidFill>
                  <a:srgbClr val="800000"/>
                </a:solidFill>
              </a:rPr>
              <a:t>F</a:t>
            </a:r>
            <a:r>
              <a:rPr lang="en-US" altLang="en-US" b="0" dirty="0" err="1">
                <a:solidFill>
                  <a:srgbClr val="800000"/>
                </a:solidFill>
                <a:latin typeface="Symbol" pitchFamily="2" charset="2"/>
              </a:rPr>
              <a:t>D</a:t>
            </a:r>
            <a:r>
              <a:rPr lang="en-US" altLang="en-US" b="0" i="1" dirty="0" err="1">
                <a:solidFill>
                  <a:srgbClr val="800000"/>
                </a:solidFill>
              </a:rPr>
              <a:t>t</a:t>
            </a:r>
            <a:r>
              <a:rPr lang="en-US" altLang="en-US" b="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9DC1BD62-FED5-9B4B-9300-633AFE7D5A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Impulse-Momentum Theorem</a:t>
            </a:r>
          </a:p>
        </p:txBody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18A7AFE1-2934-6643-AB42-88F8581E2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391400" cy="8382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Impulse = </a:t>
            </a: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9A3344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03108" name="Rectangle 4">
            <a:extLst>
              <a:ext uri="{FF2B5EF4-FFF2-40B4-BE49-F238E27FC236}">
                <a16:creationId xmlns:a16="http://schemas.microsoft.com/office/drawing/2014/main" id="{674751C0-9313-834F-9664-D44C4877D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14600"/>
            <a:ext cx="144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 i="1"/>
              <a:t>F</a:t>
            </a:r>
            <a:r>
              <a:rPr lang="en-US" altLang="en-US" b="0">
                <a:latin typeface="Symbol" pitchFamily="2" charset="2"/>
              </a:rPr>
              <a:t>D</a:t>
            </a:r>
            <a:r>
              <a:rPr lang="en-US" altLang="en-US" b="0" i="1"/>
              <a:t>t</a:t>
            </a:r>
            <a:endParaRPr lang="en-US" altLang="en-US" sz="2800" b="0"/>
          </a:p>
        </p:txBody>
      </p:sp>
      <p:sp>
        <p:nvSpPr>
          <p:cNvPr id="303109" name="Rectangle 5">
            <a:extLst>
              <a:ext uri="{FF2B5EF4-FFF2-40B4-BE49-F238E27FC236}">
                <a16:creationId xmlns:a16="http://schemas.microsoft.com/office/drawing/2014/main" id="{5DBEA5C2-FA43-2541-9160-0D00F56D2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144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0"/>
              <a:t>= </a:t>
            </a:r>
            <a:r>
              <a:rPr lang="en-US" altLang="en-US" b="0" i="1"/>
              <a:t>m</a:t>
            </a:r>
            <a:r>
              <a:rPr lang="en-US" altLang="en-US" b="0">
                <a:latin typeface="Symbol" pitchFamily="2" charset="2"/>
              </a:rPr>
              <a:t>D</a:t>
            </a:r>
            <a:r>
              <a:rPr lang="en-US" altLang="en-US" b="0" i="1"/>
              <a:t>v</a:t>
            </a:r>
            <a:endParaRPr lang="en-US" altLang="en-US" sz="2800" b="0"/>
          </a:p>
        </p:txBody>
      </p:sp>
      <p:sp>
        <p:nvSpPr>
          <p:cNvPr id="303110" name="Rectangle 6">
            <a:extLst>
              <a:ext uri="{FF2B5EF4-FFF2-40B4-BE49-F238E27FC236}">
                <a16:creationId xmlns:a16="http://schemas.microsoft.com/office/drawing/2014/main" id="{C010CC51-3781-154C-995D-BE941EDD4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14600"/>
            <a:ext cx="175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0"/>
              <a:t>= </a:t>
            </a:r>
            <a:r>
              <a:rPr lang="en-US" altLang="en-US" b="0" i="1"/>
              <a:t>ma</a:t>
            </a:r>
            <a:r>
              <a:rPr lang="en-US" altLang="en-US" b="0">
                <a:latin typeface="Symbol" pitchFamily="2" charset="2"/>
              </a:rPr>
              <a:t>D</a:t>
            </a:r>
            <a:r>
              <a:rPr lang="en-US" altLang="en-US" b="0" i="1"/>
              <a:t>t</a:t>
            </a:r>
            <a:r>
              <a:rPr lang="en-US" altLang="en-US" b="0"/>
              <a:t> </a:t>
            </a:r>
            <a:endParaRPr lang="en-US" altLang="en-US" sz="2800" b="0"/>
          </a:p>
        </p:txBody>
      </p:sp>
      <p:sp>
        <p:nvSpPr>
          <p:cNvPr id="303111" name="Rectangle 7">
            <a:extLst>
              <a:ext uri="{FF2B5EF4-FFF2-40B4-BE49-F238E27FC236}">
                <a16:creationId xmlns:a16="http://schemas.microsoft.com/office/drawing/2014/main" id="{E23E5B8A-3F05-FA4D-AF04-4F899C4C7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 dirty="0"/>
              <a:t>So </a:t>
            </a:r>
            <a:r>
              <a:rPr lang="en-US" altLang="en-US" b="0" dirty="0">
                <a:solidFill>
                  <a:schemeClr val="accent2"/>
                </a:solidFill>
              </a:rPr>
              <a:t>net</a:t>
            </a:r>
            <a:r>
              <a:rPr lang="en-US" altLang="en-US" b="0" dirty="0"/>
              <a:t> </a:t>
            </a:r>
            <a:r>
              <a:rPr lang="en-US" altLang="en-US" b="0" dirty="0">
                <a:solidFill>
                  <a:schemeClr val="accent2"/>
                </a:solidFill>
              </a:rPr>
              <a:t>impulse</a:t>
            </a:r>
            <a:r>
              <a:rPr lang="en-US" altLang="en-US" b="0" dirty="0"/>
              <a:t> = </a:t>
            </a:r>
            <a:r>
              <a:rPr lang="en-US" altLang="en-US" b="0" dirty="0">
                <a:solidFill>
                  <a:schemeClr val="accent2"/>
                </a:solidFill>
              </a:rPr>
              <a:t>change in momentum</a:t>
            </a:r>
            <a:endParaRPr lang="en-US" altLang="en-US" sz="2800" b="0" dirty="0">
              <a:solidFill>
                <a:schemeClr val="accent2"/>
              </a:solidFill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9B792DD-A6E0-9543-84F1-D6323F54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514600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0" dirty="0">
                <a:solidFill>
                  <a:srgbClr val="003366"/>
                </a:solidFill>
                <a:latin typeface="Arial" charset="0"/>
                <a:ea typeface="+mn-ea"/>
              </a:rPr>
              <a:t>= </a:t>
            </a:r>
            <a:r>
              <a:rPr lang="en-US" sz="3200" b="0" dirty="0">
                <a:solidFill>
                  <a:srgbClr val="003366"/>
                </a:solidFill>
                <a:latin typeface="Symbol" charset="2"/>
                <a:ea typeface="+mn-ea"/>
              </a:rPr>
              <a:t>D(</a:t>
            </a:r>
            <a:r>
              <a:rPr lang="en-US" sz="3200" b="0" i="1" dirty="0" err="1">
                <a:solidFill>
                  <a:srgbClr val="003366"/>
                </a:solidFill>
                <a:latin typeface="+mn-lt"/>
                <a:ea typeface="+mn-ea"/>
              </a:rPr>
              <a:t>m</a:t>
            </a:r>
            <a:r>
              <a:rPr lang="en-US" sz="3200" b="0" i="1" dirty="0" err="1">
                <a:solidFill>
                  <a:srgbClr val="003366"/>
                </a:solidFill>
                <a:latin typeface="Arial" charset="0"/>
                <a:ea typeface="+mn-ea"/>
              </a:rPr>
              <a:t>v</a:t>
            </a:r>
            <a:r>
              <a:rPr lang="en-US" sz="3200" b="0" dirty="0">
                <a:solidFill>
                  <a:srgbClr val="003366"/>
                </a:solidFill>
                <a:latin typeface="Arial" charset="0"/>
                <a:ea typeface="+mn-ea"/>
              </a:rPr>
              <a:t>)</a:t>
            </a:r>
            <a:endParaRPr lang="en-US" sz="2800" b="0" dirty="0">
              <a:solidFill>
                <a:srgbClr val="003366"/>
              </a:solidFill>
              <a:latin typeface="Arial" charset="0"/>
              <a:ea typeface="+mn-ea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33F9D8A0-7DC7-8C44-AF0C-CD39FAD5E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0" dirty="0">
                <a:solidFill>
                  <a:srgbClr val="003366"/>
                </a:solidFill>
                <a:latin typeface="Arial" charset="0"/>
                <a:ea typeface="+mn-ea"/>
              </a:rPr>
              <a:t>= </a:t>
            </a:r>
            <a:r>
              <a:rPr lang="en-US" sz="3200" b="0" dirty="0" err="1">
                <a:solidFill>
                  <a:srgbClr val="003366"/>
                </a:solidFill>
                <a:latin typeface="Symbol" charset="2"/>
                <a:ea typeface="+mn-ea"/>
              </a:rPr>
              <a:t>D</a:t>
            </a:r>
            <a:r>
              <a:rPr lang="en-US" sz="3200" b="0" i="1" dirty="0" err="1">
                <a:solidFill>
                  <a:srgbClr val="003366"/>
                </a:solidFill>
                <a:latin typeface="+mn-lt"/>
                <a:ea typeface="+mn-ea"/>
              </a:rPr>
              <a:t>p</a:t>
            </a:r>
            <a:endParaRPr lang="en-US" sz="2800" b="0" i="1" dirty="0">
              <a:solidFill>
                <a:srgbClr val="003366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 autoUpdateAnimBg="0"/>
      <p:bldP spid="303108" grpId="0" build="p" autoUpdateAnimBg="0"/>
      <p:bldP spid="303109" grpId="0" build="p" autoUpdateAnimBg="0"/>
      <p:bldP spid="303110" grpId="0" build="p" autoUpdateAnimBg="0"/>
      <p:bldP spid="303111" grpId="0" build="p" autoUpdateAnimBg="0"/>
      <p:bldP spid="10" grpId="0" build="p" autoUpdateAnimBg="0"/>
      <p:bldP spid="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E6E8D9BD-9617-0D4B-8AB0-AC12C63FA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AEBC31D9-3B88-4641-A432-91E451361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Which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changes</a:t>
            </a:r>
            <a:r>
              <a:rPr lang="en-US" altLang="en-US">
                <a:ea typeface="ＭＳ Ｐゴシック" panose="020B0600070205080204" pitchFamily="34" charset="-128"/>
              </a:rPr>
              <a:t> its momentum the most? </a:t>
            </a:r>
          </a:p>
          <a:p>
            <a:pPr marL="609600" indent="-609600"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>
                <a:ea typeface="ＭＳ Ｐゴシック" panose="020B0600070205080204" pitchFamily="34" charset="-128"/>
              </a:rPr>
              <a:t>A moving object that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stops</a:t>
            </a:r>
            <a:r>
              <a:rPr lang="en-US" altLang="en-US">
                <a:ea typeface="ＭＳ Ｐゴシック" panose="020B0600070205080204" pitchFamily="34" charset="-128"/>
              </a:rPr>
              <a:t> when it hits a barrier.</a:t>
            </a:r>
          </a:p>
          <a:p>
            <a:pPr marL="609600" indent="-609600"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>
                <a:ea typeface="ＭＳ Ｐゴシック" panose="020B0600070205080204" pitchFamily="34" charset="-128"/>
              </a:rPr>
              <a:t>A moving object that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bounces back</a:t>
            </a:r>
            <a:r>
              <a:rPr lang="en-US" altLang="en-US">
                <a:ea typeface="ＭＳ Ｐゴシック" panose="020B0600070205080204" pitchFamily="34" charset="-128"/>
              </a:rPr>
              <a:t> from a barrier. </a:t>
            </a:r>
          </a:p>
        </p:txBody>
      </p:sp>
      <p:sp>
        <p:nvSpPr>
          <p:cNvPr id="325636" name="Text Box 4">
            <a:extLst>
              <a:ext uri="{FF2B5EF4-FFF2-40B4-BE49-F238E27FC236}">
                <a16:creationId xmlns:a16="http://schemas.microsoft.com/office/drawing/2014/main" id="{97A34D1E-1A3E-BF4A-BBD1-13AD073AE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19600"/>
            <a:ext cx="7772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260475" algn="l"/>
              </a:tabLst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260475" algn="l"/>
              </a:tabLst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260475" algn="l"/>
              </a:tabLst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2604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2604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604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604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604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60475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i="1">
                <a:solidFill>
                  <a:srgbClr val="006600"/>
                </a:solidFill>
              </a:rPr>
              <a:t>Hints:</a:t>
            </a:r>
            <a:r>
              <a:rPr lang="en-US" altLang="en-US" sz="2800" b="0">
                <a:solidFill>
                  <a:srgbClr val="006600"/>
                </a:solidFill>
              </a:rPr>
              <a:t>	How is </a:t>
            </a:r>
            <a:r>
              <a:rPr lang="en-US" altLang="en-US" sz="2800" b="0">
                <a:solidFill>
                  <a:srgbClr val="00B050"/>
                </a:solidFill>
                <a:latin typeface="Symbol" pitchFamily="2" charset="2"/>
              </a:rPr>
              <a:t>D</a:t>
            </a:r>
            <a:r>
              <a:rPr lang="en-US" altLang="en-US" sz="2800" b="0" i="1">
                <a:solidFill>
                  <a:srgbClr val="006600"/>
                </a:solidFill>
              </a:rPr>
              <a:t>p</a:t>
            </a:r>
            <a:r>
              <a:rPr lang="en-US" altLang="en-US" sz="2800" b="0">
                <a:solidFill>
                  <a:srgbClr val="006600"/>
                </a:solidFill>
              </a:rPr>
              <a:t> defined? </a:t>
            </a:r>
            <a:br>
              <a:rPr lang="en-US" altLang="en-US" sz="2800" b="0">
                <a:solidFill>
                  <a:srgbClr val="006600"/>
                </a:solidFill>
              </a:rPr>
            </a:br>
            <a:r>
              <a:rPr lang="en-US" altLang="en-US" sz="2800" b="0">
                <a:solidFill>
                  <a:srgbClr val="006600"/>
                </a:solidFill>
              </a:rPr>
              <a:t>	Momentum is a </a:t>
            </a:r>
            <a:r>
              <a:rPr lang="en-US" altLang="en-US" sz="2800" b="0">
                <a:solidFill>
                  <a:srgbClr val="00B050"/>
                </a:solidFill>
              </a:rPr>
              <a:t>vector</a:t>
            </a:r>
            <a:r>
              <a:rPr lang="en-US" altLang="en-US" sz="2800" b="0">
                <a:solidFill>
                  <a:srgbClr val="006600"/>
                </a:solidFill>
              </a:rPr>
              <a:t>.</a:t>
            </a:r>
            <a:br>
              <a:rPr lang="en-US" altLang="en-US" sz="2800" b="0">
                <a:solidFill>
                  <a:srgbClr val="006600"/>
                </a:solidFill>
              </a:rPr>
            </a:br>
            <a:r>
              <a:rPr lang="en-US" altLang="en-US" sz="2800" b="0" i="1">
                <a:solidFill>
                  <a:srgbClr val="006600"/>
                </a:solidFill>
              </a:rPr>
              <a:t>	</a:t>
            </a:r>
            <a:r>
              <a:rPr lang="en-US" altLang="en-US" sz="2800" b="0">
                <a:solidFill>
                  <a:srgbClr val="006600"/>
                </a:solidFill>
              </a:rPr>
              <a:t>Which receives the greater </a:t>
            </a:r>
            <a:r>
              <a:rPr lang="en-US" altLang="en-US" sz="2800" b="0">
                <a:solidFill>
                  <a:srgbClr val="00B050"/>
                </a:solidFill>
              </a:rPr>
              <a:t>impulse</a:t>
            </a:r>
            <a:r>
              <a:rPr lang="en-US" altLang="en-US" sz="2800" b="0">
                <a:solidFill>
                  <a:srgbClr val="006600"/>
                </a:solidFill>
              </a:rPr>
              <a:t>?</a:t>
            </a:r>
            <a:endParaRPr lang="en-US" altLang="en-US" sz="2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A3362EC7-BF86-9343-90D2-927F8767D2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Rebound and Momentum</a:t>
            </a:r>
          </a:p>
        </p:txBody>
      </p:sp>
      <p:grpSp>
        <p:nvGrpSpPr>
          <p:cNvPr id="2" name="Group 69">
            <a:extLst>
              <a:ext uri="{FF2B5EF4-FFF2-40B4-BE49-F238E27FC236}">
                <a16:creationId xmlns:a16="http://schemas.microsoft.com/office/drawing/2014/main" id="{7257B4BF-E5CB-2D4A-AFA9-9048AAD640EA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524000"/>
            <a:ext cx="1752600" cy="1905000"/>
            <a:chOff x="624" y="960"/>
            <a:chExt cx="1104" cy="1200"/>
          </a:xfrm>
        </p:grpSpPr>
        <p:sp>
          <p:nvSpPr>
            <p:cNvPr id="33849" name="Line 3">
              <a:extLst>
                <a:ext uri="{FF2B5EF4-FFF2-40B4-BE49-F238E27FC236}">
                  <a16:creationId xmlns:a16="http://schemas.microsoft.com/office/drawing/2014/main" id="{A63CC1EE-0E58-CC49-A51F-F04BFBA61F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960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50" name="Group 27">
              <a:extLst>
                <a:ext uri="{FF2B5EF4-FFF2-40B4-BE49-F238E27FC236}">
                  <a16:creationId xmlns:a16="http://schemas.microsoft.com/office/drawing/2014/main" id="{25705EDB-D579-884E-B326-13D8DADC56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1200"/>
              <a:ext cx="528" cy="240"/>
              <a:chOff x="960" y="1200"/>
              <a:chExt cx="528" cy="240"/>
            </a:xfrm>
          </p:grpSpPr>
          <p:sp>
            <p:nvSpPr>
              <p:cNvPr id="33851" name="Oval 4">
                <a:extLst>
                  <a:ext uri="{FF2B5EF4-FFF2-40B4-BE49-F238E27FC236}">
                    <a16:creationId xmlns:a16="http://schemas.microsoft.com/office/drawing/2014/main" id="{8D0E2408-5680-4846-A78F-C44564EAC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1200"/>
                <a:ext cx="240" cy="240"/>
              </a:xfrm>
              <a:prstGeom prst="ellipse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52" name="Freeform 5">
                <a:extLst>
                  <a:ext uri="{FF2B5EF4-FFF2-40B4-BE49-F238E27FC236}">
                    <a16:creationId xmlns:a16="http://schemas.microsoft.com/office/drawing/2014/main" id="{FD1DEAD1-2EF5-0A40-8CAA-D16AE13B40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" y="122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28575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3" name="Freeform 6">
                <a:extLst>
                  <a:ext uri="{FF2B5EF4-FFF2-40B4-BE49-F238E27FC236}">
                    <a16:creationId xmlns:a16="http://schemas.microsoft.com/office/drawing/2014/main" id="{647647E6-6DF9-784D-9A8E-E968C70A6C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8" y="122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19050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4" name="Freeform 7">
                <a:extLst>
                  <a:ext uri="{FF2B5EF4-FFF2-40B4-BE49-F238E27FC236}">
                    <a16:creationId xmlns:a16="http://schemas.microsoft.com/office/drawing/2014/main" id="{79692714-D7E8-4545-81A6-61F3B941B8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" y="122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12700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70">
            <a:extLst>
              <a:ext uri="{FF2B5EF4-FFF2-40B4-BE49-F238E27FC236}">
                <a16:creationId xmlns:a16="http://schemas.microsoft.com/office/drawing/2014/main" id="{90DF1AA0-0922-3547-AF64-DD27B3EAA0EA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438400"/>
            <a:ext cx="1447800" cy="609600"/>
            <a:chOff x="672" y="1536"/>
            <a:chExt cx="912" cy="384"/>
          </a:xfrm>
        </p:grpSpPr>
        <p:sp>
          <p:nvSpPr>
            <p:cNvPr id="33845" name="Line 8">
              <a:extLst>
                <a:ext uri="{FF2B5EF4-FFF2-40B4-BE49-F238E27FC236}">
                  <a16:creationId xmlns:a16="http://schemas.microsoft.com/office/drawing/2014/main" id="{E9343FF7-150B-CD44-9BBD-31F99838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536"/>
              <a:ext cx="48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46" name="Group 25">
              <a:extLst>
                <a:ext uri="{FF2B5EF4-FFF2-40B4-BE49-F238E27FC236}">
                  <a16:creationId xmlns:a16="http://schemas.microsoft.com/office/drawing/2014/main" id="{A9D9661A-4C01-AF4C-A5B7-455438D964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1593"/>
              <a:ext cx="912" cy="327"/>
              <a:chOff x="960" y="1833"/>
              <a:chExt cx="912" cy="327"/>
            </a:xfrm>
          </p:grpSpPr>
          <p:sp>
            <p:nvSpPr>
              <p:cNvPr id="33847" name="Text Box 9">
                <a:extLst>
                  <a:ext uri="{FF2B5EF4-FFF2-40B4-BE49-F238E27FC236}">
                    <a16:creationId xmlns:a16="http://schemas.microsoft.com/office/drawing/2014/main" id="{5E567DD7-E0E0-7F47-AF12-60D36CFCDD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1833"/>
                <a:ext cx="91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initial </a:t>
                </a:r>
                <a:r>
                  <a:rPr lang="en-US" altLang="en-US" sz="2800" b="0" i="1">
                    <a:solidFill>
                      <a:srgbClr val="006600"/>
                    </a:solidFill>
                  </a:rPr>
                  <a:t>p</a:t>
                </a:r>
                <a:endParaRPr lang="en-US" altLang="en-US" sz="2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848" name="Line 10">
                <a:extLst>
                  <a:ext uri="{FF2B5EF4-FFF2-40B4-BE49-F238E27FC236}">
                    <a16:creationId xmlns:a16="http://schemas.microsoft.com/office/drawing/2014/main" id="{8CA3FAF6-3816-3C4D-A6C1-4EC3359BB9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12" y="1904"/>
                <a:ext cx="108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71">
            <a:extLst>
              <a:ext uri="{FF2B5EF4-FFF2-40B4-BE49-F238E27FC236}">
                <a16:creationId xmlns:a16="http://schemas.microsoft.com/office/drawing/2014/main" id="{68E86758-8A96-DE47-A178-9F0441577225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1524000"/>
            <a:ext cx="1295400" cy="1905000"/>
            <a:chOff x="2784" y="960"/>
            <a:chExt cx="816" cy="1200"/>
          </a:xfrm>
        </p:grpSpPr>
        <p:sp>
          <p:nvSpPr>
            <p:cNvPr id="33839" name="Line 11">
              <a:extLst>
                <a:ext uri="{FF2B5EF4-FFF2-40B4-BE49-F238E27FC236}">
                  <a16:creationId xmlns:a16="http://schemas.microsoft.com/office/drawing/2014/main" id="{67062CF8-ABFC-F74F-8A1C-B03FC9847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960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40" name="Group 18">
              <a:extLst>
                <a:ext uri="{FF2B5EF4-FFF2-40B4-BE49-F238E27FC236}">
                  <a16:creationId xmlns:a16="http://schemas.microsoft.com/office/drawing/2014/main" id="{00D3BFE7-F160-F147-A785-CDFEA38FC1B5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2784" y="1200"/>
              <a:ext cx="528" cy="240"/>
              <a:chOff x="3600" y="1440"/>
              <a:chExt cx="528" cy="240"/>
            </a:xfrm>
          </p:grpSpPr>
          <p:sp>
            <p:nvSpPr>
              <p:cNvPr id="33841" name="Oval 19">
                <a:extLst>
                  <a:ext uri="{FF2B5EF4-FFF2-40B4-BE49-F238E27FC236}">
                    <a16:creationId xmlns:a16="http://schemas.microsoft.com/office/drawing/2014/main" id="{3E5D6FD3-7A26-C14A-BF6E-85B64186C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440"/>
                <a:ext cx="240" cy="240"/>
              </a:xfrm>
              <a:prstGeom prst="ellipse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42" name="Freeform 20">
                <a:extLst>
                  <a:ext uri="{FF2B5EF4-FFF2-40B4-BE49-F238E27FC236}">
                    <a16:creationId xmlns:a16="http://schemas.microsoft.com/office/drawing/2014/main" id="{E671AB02-C988-9C4A-8031-A9AD60A3E8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46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28575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3" name="Freeform 21">
                <a:extLst>
                  <a:ext uri="{FF2B5EF4-FFF2-40B4-BE49-F238E27FC236}">
                    <a16:creationId xmlns:a16="http://schemas.microsoft.com/office/drawing/2014/main" id="{CCF4D18B-D020-2146-A4EF-7C515EBBE6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8" y="146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19050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4" name="Freeform 22">
                <a:extLst>
                  <a:ext uri="{FF2B5EF4-FFF2-40B4-BE49-F238E27FC236}">
                    <a16:creationId xmlns:a16="http://schemas.microsoft.com/office/drawing/2014/main" id="{E3116421-9079-4B4F-A091-228B10D902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0" y="146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12700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72">
            <a:extLst>
              <a:ext uri="{FF2B5EF4-FFF2-40B4-BE49-F238E27FC236}">
                <a16:creationId xmlns:a16="http://schemas.microsoft.com/office/drawing/2014/main" id="{9D595330-76B6-1840-8DFB-53479EABA55A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438400"/>
            <a:ext cx="1447800" cy="609600"/>
            <a:chOff x="2160" y="1536"/>
            <a:chExt cx="912" cy="384"/>
          </a:xfrm>
        </p:grpSpPr>
        <p:sp>
          <p:nvSpPr>
            <p:cNvPr id="33835" name="Line 16">
              <a:extLst>
                <a:ext uri="{FF2B5EF4-FFF2-40B4-BE49-F238E27FC236}">
                  <a16:creationId xmlns:a16="http://schemas.microsoft.com/office/drawing/2014/main" id="{B506A5EC-1C92-9A48-850A-B789D69798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" y="1536"/>
              <a:ext cx="48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36" name="Group 26">
              <a:extLst>
                <a:ext uri="{FF2B5EF4-FFF2-40B4-BE49-F238E27FC236}">
                  <a16:creationId xmlns:a16="http://schemas.microsoft.com/office/drawing/2014/main" id="{EB1C570D-CE70-A346-AEBC-33B02B9DF6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593"/>
              <a:ext cx="912" cy="327"/>
              <a:chOff x="1680" y="2304"/>
              <a:chExt cx="912" cy="327"/>
            </a:xfrm>
          </p:grpSpPr>
          <p:sp>
            <p:nvSpPr>
              <p:cNvPr id="33837" name="Text Box 23">
                <a:extLst>
                  <a:ext uri="{FF2B5EF4-FFF2-40B4-BE49-F238E27FC236}">
                    <a16:creationId xmlns:a16="http://schemas.microsoft.com/office/drawing/2014/main" id="{EF2571C0-ABCA-A545-B2E7-BC873AB780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0" y="2304"/>
                <a:ext cx="91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final </a:t>
                </a:r>
                <a:r>
                  <a:rPr lang="en-US" altLang="en-US" sz="2800" b="0" i="1">
                    <a:solidFill>
                      <a:srgbClr val="006600"/>
                    </a:solidFill>
                  </a:rPr>
                  <a:t>p</a:t>
                </a:r>
                <a:endParaRPr lang="en-US" altLang="en-US" sz="2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8" name="Line 24">
                <a:extLst>
                  <a:ext uri="{FF2B5EF4-FFF2-40B4-BE49-F238E27FC236}">
                    <a16:creationId xmlns:a16="http://schemas.microsoft.com/office/drawing/2014/main" id="{F2D75369-8500-6545-9C6E-57ACB2796D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28" y="2388"/>
                <a:ext cx="108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" name="Group 64">
            <a:extLst>
              <a:ext uri="{FF2B5EF4-FFF2-40B4-BE49-F238E27FC236}">
                <a16:creationId xmlns:a16="http://schemas.microsoft.com/office/drawing/2014/main" id="{8BBCA450-DDAB-C242-B2BE-03A3B32B261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1600200"/>
            <a:ext cx="2667000" cy="519113"/>
            <a:chOff x="3792" y="1008"/>
            <a:chExt cx="1680" cy="327"/>
          </a:xfrm>
        </p:grpSpPr>
        <p:sp>
          <p:nvSpPr>
            <p:cNvPr id="33832" name="Text Box 29">
              <a:extLst>
                <a:ext uri="{FF2B5EF4-FFF2-40B4-BE49-F238E27FC236}">
                  <a16:creationId xmlns:a16="http://schemas.microsoft.com/office/drawing/2014/main" id="{6C5C3AB8-083E-3D49-AEC6-6AC53911E7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008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final </a:t>
              </a:r>
              <a:r>
                <a:rPr lang="en-US" altLang="en-US" sz="2800" b="0" i="1">
                  <a:solidFill>
                    <a:srgbClr val="006600"/>
                  </a:solidFill>
                </a:rPr>
                <a:t>p</a:t>
              </a:r>
              <a:r>
                <a:rPr lang="en-US" altLang="en-US" sz="2800" b="0">
                  <a:solidFill>
                    <a:schemeClr val="tx1"/>
                  </a:solidFill>
                </a:rPr>
                <a:t> – initial </a:t>
              </a:r>
              <a:r>
                <a:rPr lang="en-US" altLang="en-US" sz="2800" b="0" i="1">
                  <a:solidFill>
                    <a:srgbClr val="006600"/>
                  </a:solidFill>
                </a:rPr>
                <a:t>p</a:t>
              </a:r>
            </a:p>
          </p:txBody>
        </p:sp>
        <p:sp>
          <p:nvSpPr>
            <p:cNvPr id="33833" name="Line 30">
              <a:extLst>
                <a:ext uri="{FF2B5EF4-FFF2-40B4-BE49-F238E27FC236}">
                  <a16:creationId xmlns:a16="http://schemas.microsoft.com/office/drawing/2014/main" id="{1B5BDCE5-20B3-4D4E-8ECD-57C796C58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0" y="1092"/>
              <a:ext cx="108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4" name="Line 31">
              <a:extLst>
                <a:ext uri="{FF2B5EF4-FFF2-40B4-BE49-F238E27FC236}">
                  <a16:creationId xmlns:a16="http://schemas.microsoft.com/office/drawing/2014/main" id="{8394A4B2-393A-8744-9D1B-D77852582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0" y="1096"/>
              <a:ext cx="108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6931" name="Line 35">
            <a:extLst>
              <a:ext uri="{FF2B5EF4-FFF2-40B4-BE49-F238E27FC236}">
                <a16:creationId xmlns:a16="http://schemas.microsoft.com/office/drawing/2014/main" id="{3B0D2E0A-0E0F-DF46-9659-6213D8D054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2514600"/>
            <a:ext cx="7620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73">
            <a:extLst>
              <a:ext uri="{FF2B5EF4-FFF2-40B4-BE49-F238E27FC236}">
                <a16:creationId xmlns:a16="http://schemas.microsoft.com/office/drawing/2014/main" id="{A841BBB3-A9C9-CA40-A273-A4DB2366351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962400"/>
            <a:ext cx="1752600" cy="1905000"/>
            <a:chOff x="624" y="2640"/>
            <a:chExt cx="1104" cy="1200"/>
          </a:xfrm>
        </p:grpSpPr>
        <p:sp>
          <p:nvSpPr>
            <p:cNvPr id="33826" name="Line 37">
              <a:extLst>
                <a:ext uri="{FF2B5EF4-FFF2-40B4-BE49-F238E27FC236}">
                  <a16:creationId xmlns:a16="http://schemas.microsoft.com/office/drawing/2014/main" id="{F5288D0C-D7E7-6C4F-BD62-A9DAC0FDF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640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27" name="Group 38">
              <a:extLst>
                <a:ext uri="{FF2B5EF4-FFF2-40B4-BE49-F238E27FC236}">
                  <a16:creationId xmlns:a16="http://schemas.microsoft.com/office/drawing/2014/main" id="{805DE949-37B9-9447-AB07-55A7F3D0E2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2880"/>
              <a:ext cx="528" cy="240"/>
              <a:chOff x="960" y="1200"/>
              <a:chExt cx="528" cy="240"/>
            </a:xfrm>
          </p:grpSpPr>
          <p:sp>
            <p:nvSpPr>
              <p:cNvPr id="33828" name="Oval 39">
                <a:extLst>
                  <a:ext uri="{FF2B5EF4-FFF2-40B4-BE49-F238E27FC236}">
                    <a16:creationId xmlns:a16="http://schemas.microsoft.com/office/drawing/2014/main" id="{BFBD036F-0025-C04B-947E-F7DE1114E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1200"/>
                <a:ext cx="240" cy="240"/>
              </a:xfrm>
              <a:prstGeom prst="ellipse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29" name="Freeform 40">
                <a:extLst>
                  <a:ext uri="{FF2B5EF4-FFF2-40B4-BE49-F238E27FC236}">
                    <a16:creationId xmlns:a16="http://schemas.microsoft.com/office/drawing/2014/main" id="{B8FF1502-EEB0-214D-990B-979C64924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" y="122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28575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0" name="Freeform 41">
                <a:extLst>
                  <a:ext uri="{FF2B5EF4-FFF2-40B4-BE49-F238E27FC236}">
                    <a16:creationId xmlns:a16="http://schemas.microsoft.com/office/drawing/2014/main" id="{39F8BBC3-30E0-AF4F-90CD-CDFC1D2A3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8" y="122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19050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1" name="Freeform 42">
                <a:extLst>
                  <a:ext uri="{FF2B5EF4-FFF2-40B4-BE49-F238E27FC236}">
                    <a16:creationId xmlns:a16="http://schemas.microsoft.com/office/drawing/2014/main" id="{72736734-8208-194C-8B43-79D552855A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" y="1228"/>
                <a:ext cx="36" cy="184"/>
              </a:xfrm>
              <a:custGeom>
                <a:avLst/>
                <a:gdLst>
                  <a:gd name="T0" fmla="*/ 36 w 36"/>
                  <a:gd name="T1" fmla="*/ 0 h 184"/>
                  <a:gd name="T2" fmla="*/ 36 w 36"/>
                  <a:gd name="T3" fmla="*/ 184 h 184"/>
                  <a:gd name="T4" fmla="*/ 0 60000 65536"/>
                  <a:gd name="T5" fmla="*/ 0 60000 65536"/>
                  <a:gd name="T6" fmla="*/ 0 w 36"/>
                  <a:gd name="T7" fmla="*/ 0 h 184"/>
                  <a:gd name="T8" fmla="*/ 36 w 36"/>
                  <a:gd name="T9" fmla="*/ 184 h 1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" h="184">
                    <a:moveTo>
                      <a:pt x="36" y="0"/>
                    </a:moveTo>
                    <a:cubicBezTo>
                      <a:pt x="0" y="44"/>
                      <a:pt x="0" y="160"/>
                      <a:pt x="36" y="184"/>
                    </a:cubicBezTo>
                  </a:path>
                </a:pathLst>
              </a:custGeom>
              <a:noFill/>
              <a:ln w="12700" cmpd="sng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3" name="Group 74">
            <a:extLst>
              <a:ext uri="{FF2B5EF4-FFF2-40B4-BE49-F238E27FC236}">
                <a16:creationId xmlns:a16="http://schemas.microsoft.com/office/drawing/2014/main" id="{7F2A10D3-21F7-6244-B0A3-3D36195DF38B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4876800"/>
            <a:ext cx="1447800" cy="609600"/>
            <a:chOff x="672" y="3216"/>
            <a:chExt cx="912" cy="384"/>
          </a:xfrm>
        </p:grpSpPr>
        <p:sp>
          <p:nvSpPr>
            <p:cNvPr id="33822" name="Line 43">
              <a:extLst>
                <a:ext uri="{FF2B5EF4-FFF2-40B4-BE49-F238E27FC236}">
                  <a16:creationId xmlns:a16="http://schemas.microsoft.com/office/drawing/2014/main" id="{05817B2B-5E3C-F347-9B71-C16EC35EF7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216"/>
              <a:ext cx="48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23" name="Group 44">
              <a:extLst>
                <a:ext uri="{FF2B5EF4-FFF2-40B4-BE49-F238E27FC236}">
                  <a16:creationId xmlns:a16="http://schemas.microsoft.com/office/drawing/2014/main" id="{6E02DD33-83C2-B047-A6B3-01D7088C8C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273"/>
              <a:ext cx="912" cy="327"/>
              <a:chOff x="960" y="1833"/>
              <a:chExt cx="912" cy="327"/>
            </a:xfrm>
          </p:grpSpPr>
          <p:sp>
            <p:nvSpPr>
              <p:cNvPr id="33824" name="Text Box 45">
                <a:extLst>
                  <a:ext uri="{FF2B5EF4-FFF2-40B4-BE49-F238E27FC236}">
                    <a16:creationId xmlns:a16="http://schemas.microsoft.com/office/drawing/2014/main" id="{4949980D-0A0F-1D45-AAA4-D410C02905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1833"/>
                <a:ext cx="91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initial </a:t>
                </a:r>
                <a:r>
                  <a:rPr lang="en-US" altLang="en-US" sz="2800" b="0" i="1">
                    <a:solidFill>
                      <a:srgbClr val="006600"/>
                    </a:solidFill>
                  </a:rPr>
                  <a:t>p</a:t>
                </a:r>
                <a:endParaRPr lang="en-US" altLang="en-US" sz="2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825" name="Line 46">
                <a:extLst>
                  <a:ext uri="{FF2B5EF4-FFF2-40B4-BE49-F238E27FC236}">
                    <a16:creationId xmlns:a16="http://schemas.microsoft.com/office/drawing/2014/main" id="{AA195F2C-1955-824D-ADD3-A6DCF20E8C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12" y="1904"/>
                <a:ext cx="108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" name="Group 75">
            <a:extLst>
              <a:ext uri="{FF2B5EF4-FFF2-40B4-BE49-F238E27FC236}">
                <a16:creationId xmlns:a16="http://schemas.microsoft.com/office/drawing/2014/main" id="{34B80CDF-2537-7D44-9CAC-99C7B8925B52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3962400"/>
            <a:ext cx="228600" cy="1905000"/>
            <a:chOff x="3456" y="2640"/>
            <a:chExt cx="144" cy="1200"/>
          </a:xfrm>
        </p:grpSpPr>
        <p:sp>
          <p:nvSpPr>
            <p:cNvPr id="33820" name="Line 47">
              <a:extLst>
                <a:ext uri="{FF2B5EF4-FFF2-40B4-BE49-F238E27FC236}">
                  <a16:creationId xmlns:a16="http://schemas.microsoft.com/office/drawing/2014/main" id="{384E4F2B-C655-F441-8D68-40C3C618E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640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1" name="Oval 50">
              <a:extLst>
                <a:ext uri="{FF2B5EF4-FFF2-40B4-BE49-F238E27FC236}">
                  <a16:creationId xmlns:a16="http://schemas.microsoft.com/office/drawing/2014/main" id="{A2DE3649-015D-3845-9AC8-8FCB6DE74DE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456" y="2832"/>
              <a:ext cx="144" cy="384"/>
            </a:xfrm>
            <a:prstGeom prst="ellipse">
              <a:avLst/>
            </a:prstGeom>
            <a:solidFill>
              <a:srgbClr val="FF66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76">
            <a:extLst>
              <a:ext uri="{FF2B5EF4-FFF2-40B4-BE49-F238E27FC236}">
                <a16:creationId xmlns:a16="http://schemas.microsoft.com/office/drawing/2014/main" id="{F26B0BCD-75BD-1F48-AA3B-4BB0B5F9667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967288"/>
            <a:ext cx="1752600" cy="519112"/>
            <a:chOff x="2160" y="3273"/>
            <a:chExt cx="1104" cy="327"/>
          </a:xfrm>
        </p:grpSpPr>
        <p:sp>
          <p:nvSpPr>
            <p:cNvPr id="33818" name="Text Box 55">
              <a:extLst>
                <a:ext uri="{FF2B5EF4-FFF2-40B4-BE49-F238E27FC236}">
                  <a16:creationId xmlns:a16="http://schemas.microsoft.com/office/drawing/2014/main" id="{5BE41990-F1D6-5246-A66C-EA5CC41CA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3273"/>
              <a:ext cx="11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final </a:t>
              </a:r>
              <a:r>
                <a:rPr lang="en-US" altLang="en-US" sz="2800" b="0" i="1">
                  <a:solidFill>
                    <a:srgbClr val="006600"/>
                  </a:solidFill>
                </a:rPr>
                <a:t>p</a:t>
              </a:r>
              <a:r>
                <a:rPr lang="en-US" altLang="en-US" sz="2800" b="0">
                  <a:solidFill>
                    <a:srgbClr val="006600"/>
                  </a:solidFill>
                </a:rPr>
                <a:t> </a:t>
              </a:r>
              <a:r>
                <a:rPr lang="en-US" altLang="en-US" sz="2800" b="0">
                  <a:solidFill>
                    <a:schemeClr val="tx1"/>
                  </a:solidFill>
                </a:rPr>
                <a:t>= 0</a:t>
              </a:r>
            </a:p>
          </p:txBody>
        </p:sp>
        <p:sp>
          <p:nvSpPr>
            <p:cNvPr id="33819" name="Line 56">
              <a:extLst>
                <a:ext uri="{FF2B5EF4-FFF2-40B4-BE49-F238E27FC236}">
                  <a16:creationId xmlns:a16="http://schemas.microsoft.com/office/drawing/2014/main" id="{252552F3-2DFD-4947-828D-3C342FE30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8" y="3357"/>
              <a:ext cx="108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65">
            <a:extLst>
              <a:ext uri="{FF2B5EF4-FFF2-40B4-BE49-F238E27FC236}">
                <a16:creationId xmlns:a16="http://schemas.microsoft.com/office/drawing/2014/main" id="{5872FB4C-EE85-A14B-B972-FB1277B08CB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038600"/>
            <a:ext cx="2667000" cy="519113"/>
            <a:chOff x="3792" y="1008"/>
            <a:chExt cx="1680" cy="327"/>
          </a:xfrm>
        </p:grpSpPr>
        <p:sp>
          <p:nvSpPr>
            <p:cNvPr id="33815" name="Text Box 66">
              <a:extLst>
                <a:ext uri="{FF2B5EF4-FFF2-40B4-BE49-F238E27FC236}">
                  <a16:creationId xmlns:a16="http://schemas.microsoft.com/office/drawing/2014/main" id="{16372AB4-9DAD-C040-9292-68DDEA3D34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008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final </a:t>
              </a:r>
              <a:r>
                <a:rPr lang="en-US" altLang="en-US" sz="2800" b="0" i="1">
                  <a:solidFill>
                    <a:srgbClr val="006600"/>
                  </a:solidFill>
                </a:rPr>
                <a:t>p</a:t>
              </a:r>
              <a:r>
                <a:rPr lang="en-US" altLang="en-US" sz="2800" b="0">
                  <a:solidFill>
                    <a:schemeClr val="tx1"/>
                  </a:solidFill>
                </a:rPr>
                <a:t> – initial </a:t>
              </a:r>
              <a:r>
                <a:rPr lang="en-US" altLang="en-US" sz="2800" b="0" i="1">
                  <a:solidFill>
                    <a:srgbClr val="006600"/>
                  </a:solidFill>
                </a:rPr>
                <a:t>p</a:t>
              </a:r>
            </a:p>
          </p:txBody>
        </p:sp>
        <p:sp>
          <p:nvSpPr>
            <p:cNvPr id="33816" name="Line 67">
              <a:extLst>
                <a:ext uri="{FF2B5EF4-FFF2-40B4-BE49-F238E27FC236}">
                  <a16:creationId xmlns:a16="http://schemas.microsoft.com/office/drawing/2014/main" id="{22E92442-92B4-564E-9318-78D8B7654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0" y="1092"/>
              <a:ext cx="108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7" name="Line 68">
              <a:extLst>
                <a:ext uri="{FF2B5EF4-FFF2-40B4-BE49-F238E27FC236}">
                  <a16:creationId xmlns:a16="http://schemas.microsoft.com/office/drawing/2014/main" id="{136DA03E-7617-C64F-B23D-DD638A924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0" y="1096"/>
              <a:ext cx="108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87">
            <a:extLst>
              <a:ext uri="{FF2B5EF4-FFF2-40B4-BE49-F238E27FC236}">
                <a16:creationId xmlns:a16="http://schemas.microsoft.com/office/drawing/2014/main" id="{9970AA11-059E-D349-9096-9EE3AB00A9AF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514600"/>
            <a:ext cx="1066800" cy="671513"/>
            <a:chOff x="4128" y="1584"/>
            <a:chExt cx="672" cy="423"/>
          </a:xfrm>
        </p:grpSpPr>
        <p:sp>
          <p:nvSpPr>
            <p:cNvPr id="33811" name="Line 34">
              <a:extLst>
                <a:ext uri="{FF2B5EF4-FFF2-40B4-BE49-F238E27FC236}">
                  <a16:creationId xmlns:a16="http://schemas.microsoft.com/office/drawing/2014/main" id="{4497B1B5-AA49-5942-9B53-83B9B6CF58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28" y="1584"/>
              <a:ext cx="48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12" name="Group 82">
              <a:extLst>
                <a:ext uri="{FF2B5EF4-FFF2-40B4-BE49-F238E27FC236}">
                  <a16:creationId xmlns:a16="http://schemas.microsoft.com/office/drawing/2014/main" id="{F9B8DB1F-F72D-F64F-A5EE-20D9398494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1680"/>
              <a:ext cx="432" cy="327"/>
              <a:chOff x="4272" y="1968"/>
              <a:chExt cx="432" cy="327"/>
            </a:xfrm>
          </p:grpSpPr>
          <p:sp>
            <p:nvSpPr>
              <p:cNvPr id="33813" name="Text Box 77">
                <a:extLst>
                  <a:ext uri="{FF2B5EF4-FFF2-40B4-BE49-F238E27FC236}">
                    <a16:creationId xmlns:a16="http://schemas.microsoft.com/office/drawing/2014/main" id="{98969707-8893-354A-A955-77E3841852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968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006600"/>
                    </a:solidFill>
                    <a:latin typeface="Symbol" pitchFamily="2" charset="2"/>
                  </a:rPr>
                  <a:t>D</a:t>
                </a:r>
                <a:r>
                  <a:rPr lang="en-US" altLang="en-US" sz="2800" b="0" i="1">
                    <a:solidFill>
                      <a:srgbClr val="006600"/>
                    </a:solidFill>
                  </a:rPr>
                  <a:t>p</a:t>
                </a:r>
                <a:endParaRPr lang="en-US" altLang="en-US" sz="2800" b="0">
                  <a:solidFill>
                    <a:srgbClr val="006600"/>
                  </a:solidFill>
                </a:endParaRPr>
              </a:p>
            </p:txBody>
          </p:sp>
          <p:sp>
            <p:nvSpPr>
              <p:cNvPr id="33814" name="Line 81">
                <a:extLst>
                  <a:ext uri="{FF2B5EF4-FFF2-40B4-BE49-F238E27FC236}">
                    <a16:creationId xmlns:a16="http://schemas.microsoft.com/office/drawing/2014/main" id="{BF8A8612-5AD1-E14D-A4C1-1259FB0FEA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0" y="2038"/>
                <a:ext cx="108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" name="Group 86">
            <a:extLst>
              <a:ext uri="{FF2B5EF4-FFF2-40B4-BE49-F238E27FC236}">
                <a16:creationId xmlns:a16="http://schemas.microsoft.com/office/drawing/2014/main" id="{DE627EB5-DD14-534C-9461-FF992EB80891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4953000"/>
            <a:ext cx="762000" cy="671513"/>
            <a:chOff x="4128" y="3264"/>
            <a:chExt cx="480" cy="423"/>
          </a:xfrm>
        </p:grpSpPr>
        <p:sp>
          <p:nvSpPr>
            <p:cNvPr id="33807" name="Line 61">
              <a:extLst>
                <a:ext uri="{FF2B5EF4-FFF2-40B4-BE49-F238E27FC236}">
                  <a16:creationId xmlns:a16="http://schemas.microsoft.com/office/drawing/2014/main" id="{6E69CDB1-53AC-DA4A-BF95-6EE655C65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28" y="3264"/>
              <a:ext cx="480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08" name="Group 83">
              <a:extLst>
                <a:ext uri="{FF2B5EF4-FFF2-40B4-BE49-F238E27FC236}">
                  <a16:creationId xmlns:a16="http://schemas.microsoft.com/office/drawing/2014/main" id="{1FC181C0-12F4-1E4E-9DAC-23F397216B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6" y="3360"/>
              <a:ext cx="432" cy="327"/>
              <a:chOff x="4272" y="1968"/>
              <a:chExt cx="432" cy="327"/>
            </a:xfrm>
          </p:grpSpPr>
          <p:sp>
            <p:nvSpPr>
              <p:cNvPr id="33809" name="Text Box 84">
                <a:extLst>
                  <a:ext uri="{FF2B5EF4-FFF2-40B4-BE49-F238E27FC236}">
                    <a16:creationId xmlns:a16="http://schemas.microsoft.com/office/drawing/2014/main" id="{1DDCAA68-9E4E-7645-82A1-A6ED8745F9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968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006600"/>
                    </a:solidFill>
                    <a:latin typeface="Symbol" pitchFamily="2" charset="2"/>
                  </a:rPr>
                  <a:t>D</a:t>
                </a:r>
                <a:r>
                  <a:rPr lang="en-US" altLang="en-US" sz="2800" b="0" i="1">
                    <a:solidFill>
                      <a:srgbClr val="006600"/>
                    </a:solidFill>
                  </a:rPr>
                  <a:t>p</a:t>
                </a:r>
                <a:endParaRPr lang="en-US" altLang="en-US" sz="2800" b="0">
                  <a:solidFill>
                    <a:srgbClr val="006600"/>
                  </a:solidFill>
                </a:endParaRPr>
              </a:p>
            </p:txBody>
          </p:sp>
          <p:sp>
            <p:nvSpPr>
              <p:cNvPr id="33810" name="Line 85">
                <a:extLst>
                  <a:ext uri="{FF2B5EF4-FFF2-40B4-BE49-F238E27FC236}">
                    <a16:creationId xmlns:a16="http://schemas.microsoft.com/office/drawing/2014/main" id="{47D47C50-E446-F644-A188-5ACA17A8EA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0" y="2038"/>
                <a:ext cx="108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BE4D2335-3947-604E-B047-A5220BD7C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Objectives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0F54CE5C-4EE7-354E-A078-2B6D499E1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Define </a:t>
            </a:r>
            <a:r>
              <a:rPr lang="en-US" altLang="en-US">
                <a:solidFill>
                  <a:srgbClr val="800000"/>
                </a:solidFill>
                <a:ea typeface="ＭＳ Ｐゴシック" panose="020B0600070205080204" pitchFamily="34" charset="-128"/>
              </a:rPr>
              <a:t>momentum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Define </a:t>
            </a:r>
            <a:r>
              <a:rPr lang="en-US" altLang="en-US">
                <a:solidFill>
                  <a:srgbClr val="800000"/>
                </a:solidFill>
                <a:ea typeface="ＭＳ Ｐゴシック" panose="020B0600070205080204" pitchFamily="34" charset="-128"/>
              </a:rPr>
              <a:t>impulse</a:t>
            </a:r>
            <a:r>
              <a:rPr lang="en-US" altLang="en-US">
                <a:ea typeface="ＭＳ Ｐゴシック" panose="020B0600070205080204" pitchFamily="34" charset="-128"/>
              </a:rPr>
              <a:t> and describe its relationship to momentum.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12804-98EE-6649-8BDE-AFD7DF0CF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Momentum and Kinetic Energy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F3772E-9979-8F47-8A4B-1239F62C01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2"/>
                  </a:buClr>
                </a:pPr>
                <a:r>
                  <a:rPr lang="en-US" dirty="0"/>
                  <a:t>Momentum depends on </a:t>
                </a:r>
                <a:r>
                  <a:rPr lang="en-US" dirty="0">
                    <a:solidFill>
                      <a:schemeClr val="accent2"/>
                    </a:solidFill>
                  </a:rPr>
                  <a:t>velocity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momentum is a </a:t>
                </a:r>
                <a:r>
                  <a:rPr lang="en-US" dirty="0">
                    <a:solidFill>
                      <a:schemeClr val="accent2"/>
                    </a:solidFill>
                  </a:rPr>
                  <a:t>vector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>
                    <a:solidFill>
                      <a:schemeClr val="accent2"/>
                    </a:solidFill>
                  </a:rPr>
                  <a:t>direction</a:t>
                </a:r>
                <a:r>
                  <a:rPr lang="en-US" dirty="0"/>
                  <a:t> matters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momentum is changed by </a:t>
                </a:r>
                <a:r>
                  <a:rPr lang="en-US" dirty="0">
                    <a:solidFill>
                      <a:schemeClr val="accent2"/>
                    </a:solidFill>
                  </a:rPr>
                  <a:t>impulse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dirty="0">
                  <a:solidFill>
                    <a:schemeClr val="accent2"/>
                  </a:solidFill>
                </a:endParaRPr>
              </a:p>
              <a:p>
                <a:pPr>
                  <a:buClr>
                    <a:schemeClr val="tx2"/>
                  </a:buClr>
                </a:pPr>
                <a:r>
                  <a:rPr lang="en-US" dirty="0"/>
                  <a:t>Kinetic energy depends on speed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kinetic energy is a </a:t>
                </a:r>
                <a:r>
                  <a:rPr lang="en-US" dirty="0">
                    <a:solidFill>
                      <a:schemeClr val="accent2"/>
                    </a:solidFill>
                  </a:rPr>
                  <a:t>scalar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direction </a:t>
                </a:r>
                <a:r>
                  <a:rPr lang="en-US" dirty="0">
                    <a:solidFill>
                      <a:schemeClr val="accent2"/>
                    </a:solidFill>
                  </a:rPr>
                  <a:t>does not matter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kinetic energy is changed by </a:t>
                </a:r>
                <a:r>
                  <a:rPr lang="en-US" dirty="0">
                    <a:solidFill>
                      <a:schemeClr val="accent2"/>
                    </a:solidFill>
                  </a:rPr>
                  <a:t>work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⃑"/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</m:acc>
                  </m:oMath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F3772E-9979-8F47-8A4B-1239F62C01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51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2899F-B51D-6648-B320-570AF95CE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F5AE7-1D02-7947-81DC-2A1AB3C45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can change an object’s </a:t>
            </a:r>
            <a:r>
              <a:rPr lang="en-US" dirty="0">
                <a:solidFill>
                  <a:schemeClr val="accent2"/>
                </a:solidFill>
              </a:rPr>
              <a:t>momentum</a:t>
            </a:r>
            <a:r>
              <a:rPr lang="en-US" dirty="0"/>
              <a:t> without changing its </a:t>
            </a:r>
            <a:r>
              <a:rPr lang="en-US" dirty="0">
                <a:solidFill>
                  <a:schemeClr val="accent2"/>
                </a:solidFill>
              </a:rPr>
              <a:t>kinetic energy</a:t>
            </a:r>
            <a:r>
              <a:rPr lang="en-US" dirty="0"/>
              <a:t>.</a:t>
            </a:r>
          </a:p>
          <a:p>
            <a:pPr marL="461963" indent="0">
              <a:buNone/>
            </a:pPr>
            <a:r>
              <a:rPr lang="en-US" dirty="0">
                <a:solidFill>
                  <a:srgbClr val="006600"/>
                </a:solidFill>
              </a:rPr>
              <a:t>True</a:t>
            </a:r>
          </a:p>
          <a:p>
            <a:pPr marL="461963" indent="0">
              <a:buNone/>
            </a:pPr>
            <a:r>
              <a:rPr lang="en-US" dirty="0">
                <a:solidFill>
                  <a:srgbClr val="006600"/>
                </a:solidFill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694768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2899F-B51D-6648-B320-570AF95CE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F5AE7-1D02-7947-81DC-2A1AB3C45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can change an object’s </a:t>
            </a:r>
            <a:r>
              <a:rPr lang="en-US" dirty="0">
                <a:solidFill>
                  <a:schemeClr val="accent2"/>
                </a:solidFill>
              </a:rPr>
              <a:t>kinetic energy</a:t>
            </a:r>
            <a:r>
              <a:rPr lang="en-US" dirty="0"/>
              <a:t> without </a:t>
            </a:r>
            <a:r>
              <a:rPr lang="en-US"/>
              <a:t>changing its </a:t>
            </a:r>
            <a:r>
              <a:rPr lang="en-US">
                <a:solidFill>
                  <a:schemeClr val="accent2"/>
                </a:solidFill>
              </a:rPr>
              <a:t>momentum</a:t>
            </a:r>
            <a:r>
              <a:rPr lang="en-US" dirty="0"/>
              <a:t>.</a:t>
            </a:r>
          </a:p>
          <a:p>
            <a:pPr marL="461963" indent="0">
              <a:buNone/>
            </a:pPr>
            <a:r>
              <a:rPr lang="en-US" dirty="0">
                <a:solidFill>
                  <a:srgbClr val="006600"/>
                </a:solidFill>
              </a:rPr>
              <a:t>True</a:t>
            </a:r>
          </a:p>
          <a:p>
            <a:pPr marL="461963" indent="0">
              <a:buNone/>
            </a:pPr>
            <a:r>
              <a:rPr lang="en-US" dirty="0">
                <a:solidFill>
                  <a:srgbClr val="006600"/>
                </a:solidFill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427834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41C9-741C-7F4C-AC23-D1CF9BC22E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Conservation of Momentum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7764E7-33E3-224C-8C32-BD18E1D3B0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fundamental And Foundational</a:t>
            </a:r>
            <a:br>
              <a:rPr lang="en-US" dirty="0"/>
            </a:br>
            <a:r>
              <a:rPr lang="en-US" dirty="0"/>
              <a:t>(fundamental AF)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A1F67F-BCC0-A849-B562-D3AC4BE4D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13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dirty="0"/>
              <a:t>§ 7.2</a:t>
            </a:r>
          </a:p>
        </p:txBody>
      </p:sp>
    </p:spTree>
    <p:extLst>
      <p:ext uri="{BB962C8B-B14F-4D97-AF65-F5344CB8AC3E}">
        <p14:creationId xmlns:p14="http://schemas.microsoft.com/office/powerpoint/2010/main" val="1527358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DF355DDC-D266-324F-A2E4-DC501066B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6BB6D405-A0D2-0747-ACF1-117B9D666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If a 0.25-g insect collides with a 1250-kg compact car, which experiences the greatest (magnitude of) 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impulse 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in the collision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C3C73BC7-00F0-B348-8D1E-6A4A84CD3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822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The </a:t>
            </a:r>
            <a:r>
              <a:rPr lang="en-US" altLang="en-US" b="0">
                <a:solidFill>
                  <a:schemeClr val="accent2"/>
                </a:solidFill>
              </a:rPr>
              <a:t>insect</a:t>
            </a:r>
            <a:r>
              <a:rPr lang="en-US" altLang="en-US" b="0"/>
              <a:t>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The </a:t>
            </a:r>
            <a:r>
              <a:rPr lang="en-US" altLang="en-US" b="0">
                <a:solidFill>
                  <a:schemeClr val="accent2"/>
                </a:solidFill>
              </a:rPr>
              <a:t>car</a:t>
            </a:r>
            <a:r>
              <a:rPr lang="en-US" altLang="en-US" b="0"/>
              <a:t>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It’s a </a:t>
            </a:r>
            <a:r>
              <a:rPr lang="en-US" altLang="en-US" b="0">
                <a:solidFill>
                  <a:schemeClr val="accent2"/>
                </a:solidFill>
              </a:rPr>
              <a:t>tie</a:t>
            </a:r>
            <a:r>
              <a:rPr lang="en-US" altLang="en-US" b="0"/>
              <a:t>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Insufficient information to answer.</a:t>
            </a:r>
          </a:p>
        </p:txBody>
      </p:sp>
    </p:spTree>
    <p:extLst>
      <p:ext uri="{BB962C8B-B14F-4D97-AF65-F5344CB8AC3E}">
        <p14:creationId xmlns:p14="http://schemas.microsoft.com/office/powerpoint/2010/main" val="467185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E71813CD-C149-CF44-B330-161912D2C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DD3CE8ED-9F42-BA4D-9DFD-A1A7395F2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When a bug hits a car windshield, whose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momentum changes the most</a:t>
            </a:r>
            <a:r>
              <a:rPr lang="en-US" altLang="en-US" dirty="0">
                <a:ea typeface="ＭＳ Ｐゴシック" panose="020B0600070205080204" pitchFamily="34" charset="-128"/>
              </a:rPr>
              <a:t>?  (Assume there are no external forces.)</a:t>
            </a:r>
          </a:p>
        </p:txBody>
      </p:sp>
      <p:pic>
        <p:nvPicPr>
          <p:cNvPr id="24579" name="Picture 6">
            <a:extLst>
              <a:ext uri="{FF2B5EF4-FFF2-40B4-BE49-F238E27FC236}">
                <a16:creationId xmlns:a16="http://schemas.microsoft.com/office/drawing/2014/main" id="{41AAFD3B-6A3A-B44E-A8A6-DD68FE48E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76600"/>
            <a:ext cx="2759075" cy="164306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0519" name="Rectangle 7">
            <a:extLst>
              <a:ext uri="{FF2B5EF4-FFF2-40B4-BE49-F238E27FC236}">
                <a16:creationId xmlns:a16="http://schemas.microsoft.com/office/drawing/2014/main" id="{68485F52-9A16-E744-B404-17CBF8080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822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 dirty="0"/>
              <a:t>The bug’s.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 dirty="0"/>
              <a:t>The car’s.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 dirty="0"/>
              <a:t>It’s a tie.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 dirty="0"/>
              <a:t>Need more information to know.</a:t>
            </a:r>
          </a:p>
        </p:txBody>
      </p:sp>
    </p:spTree>
    <p:extLst>
      <p:ext uri="{BB962C8B-B14F-4D97-AF65-F5344CB8AC3E}">
        <p14:creationId xmlns:p14="http://schemas.microsoft.com/office/powerpoint/2010/main" val="89589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 autoUpdateAnimBg="0"/>
      <p:bldP spid="32051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A0AFECCC-71BA-5149-AF69-7C909CA98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Consequence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ADE0E99A-C1E4-BD4E-AAA2-A0F59FBC4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When two otherwise isolated objects interact, their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total change</a:t>
            </a:r>
            <a:r>
              <a:rPr lang="en-US" altLang="en-US" dirty="0">
                <a:ea typeface="ＭＳ Ｐゴシック" panose="020B0600070205080204" pitchFamily="34" charset="-128"/>
              </a:rPr>
              <a:t> in momentum is zero.</a:t>
            </a:r>
          </a:p>
          <a:p>
            <a:pPr marL="0" indent="-609600" algn="ctr" eaLnBrk="1" hangingPunct="1">
              <a:lnSpc>
                <a:spcPct val="90000"/>
              </a:lnSpc>
              <a:spcBef>
                <a:spcPts val="3168"/>
              </a:spcBef>
              <a:buClr>
                <a:schemeClr val="tx1"/>
              </a:buClr>
              <a:buFont typeface="Times" pitchFamily="2" charset="0"/>
              <a:buNone/>
            </a:pPr>
            <a:r>
              <a:rPr lang="en-US" altLang="en-US" dirty="0">
                <a:solidFill>
                  <a:srgbClr val="800000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 + </a:t>
            </a:r>
            <a:r>
              <a:rPr lang="en-US" altLang="en-US" dirty="0">
                <a:solidFill>
                  <a:srgbClr val="800000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 = 0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-609600" algn="ctr" eaLnBrk="1" hangingPunct="1">
              <a:lnSpc>
                <a:spcPct val="90000"/>
              </a:lnSpc>
              <a:spcBef>
                <a:spcPts val="3168"/>
              </a:spcBef>
              <a:buClr>
                <a:schemeClr val="tx1"/>
              </a:buClr>
              <a:buFont typeface="Times" pitchFamily="2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because</a:t>
            </a:r>
          </a:p>
          <a:p>
            <a:pPr marL="0" indent="-609600" algn="ctr" eaLnBrk="1" hangingPunct="1">
              <a:lnSpc>
                <a:spcPct val="90000"/>
              </a:lnSpc>
              <a:spcBef>
                <a:spcPts val="3168"/>
              </a:spcBef>
              <a:buClr>
                <a:schemeClr val="tx1"/>
              </a:buClr>
              <a:buFont typeface="Times" pitchFamily="2" charset="0"/>
              <a:buNone/>
            </a:pPr>
            <a:r>
              <a:rPr lang="en-US" altLang="en-US" dirty="0">
                <a:solidFill>
                  <a:srgbClr val="800000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 = –</a:t>
            </a:r>
            <a:r>
              <a:rPr lang="en-US" altLang="en-US" dirty="0">
                <a:solidFill>
                  <a:srgbClr val="800000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>
                <a:solidFill>
                  <a:srgbClr val="800000"/>
                </a:solidFill>
                <a:ea typeface="ＭＳ Ｐゴシック" panose="020B0600070205080204" pitchFamily="34" charset="-128"/>
              </a:rPr>
              <a:t>2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877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>
            <a:extLst>
              <a:ext uri="{FF2B5EF4-FFF2-40B4-BE49-F238E27FC236}">
                <a16:creationId xmlns:a16="http://schemas.microsoft.com/office/drawing/2014/main" id="{4C953BB6-F125-334B-81D1-3918B44F9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Conservation of Momentum</a:t>
            </a:r>
          </a:p>
        </p:txBody>
      </p:sp>
      <p:sp>
        <p:nvSpPr>
          <p:cNvPr id="27650" name="Rectangle 1027">
            <a:extLst>
              <a:ext uri="{FF2B5EF4-FFF2-40B4-BE49-F238E27FC236}">
                <a16:creationId xmlns:a16="http://schemas.microsoft.com/office/drawing/2014/main" id="{FCB2C623-D039-D843-9212-19B69D0E7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971800"/>
            <a:ext cx="8229600" cy="1905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The </a:t>
            </a:r>
            <a:r>
              <a:rPr lang="en-US" altLang="en-US" sz="3600">
                <a:solidFill>
                  <a:schemeClr val="accent2"/>
                </a:solidFill>
                <a:ea typeface="ＭＳ Ｐゴシック" panose="020B0600070205080204" pitchFamily="34" charset="-128"/>
                <a:sym typeface="Symbol" pitchFamily="2" charset="2"/>
              </a:rPr>
              <a:t>total momentum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of an isolated system </a:t>
            </a:r>
            <a:r>
              <a:rPr lang="en-US" altLang="en-US" sz="3600">
                <a:solidFill>
                  <a:srgbClr val="800000"/>
                </a:solidFill>
                <a:ea typeface="ＭＳ Ｐゴシック" panose="020B0600070205080204" pitchFamily="34" charset="-128"/>
                <a:sym typeface="Symbol" pitchFamily="2" charset="2"/>
              </a:rPr>
              <a:t>never changes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2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3158A2EE-FF25-7B44-9547-5243C55F4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the point?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E7739FEA-1878-2B43-91AC-766588F8F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Nature keeps careful account of </a:t>
            </a:r>
            <a:r>
              <a:rPr lang="en-US" altLang="en-US">
                <a:solidFill>
                  <a:srgbClr val="800000"/>
                </a:solidFill>
                <a:ea typeface="ＭＳ Ｐゴシック" panose="020B0600070205080204" pitchFamily="34" charset="-128"/>
              </a:rPr>
              <a:t>momentum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87F255EA-2B1D-4E45-AA5F-E5217AA15A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Think Question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58ED5925-D6DF-0F41-B288-EF8BC6F65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Which process requires more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time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1FE3A8C9-FEBB-9B42-A5A9-1638A3137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38400"/>
            <a:ext cx="8305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/>
              <a:t>Pulling as hard as you can to accelerate a little red wagon from rest to a speed of 1 m/s.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/>
              <a:t>Pulling as hard as you can to accelerate a horse trailer from rest to a speed of 1 m/s.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/>
              <a:t>The two take the </a:t>
            </a:r>
            <a:r>
              <a:rPr lang="en-US" altLang="en-US" sz="2800" b="0">
                <a:solidFill>
                  <a:schemeClr val="accent2"/>
                </a:solidFill>
              </a:rPr>
              <a:t>same</a:t>
            </a:r>
            <a:r>
              <a:rPr lang="en-US" altLang="en-US" sz="2800" b="0"/>
              <a:t> amount of time.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F52AB620-D0A7-4343-B1F0-7C4F533E3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Think Question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EAAEC16B-25AE-FD4A-A4AB-A911DC081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14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Which process requires more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force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4755B5FC-E84A-104F-BE36-244C24C63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38400"/>
            <a:ext cx="8305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/>
              <a:t>Accelerating a little red wagon from rest to a speed of 1</a:t>
            </a:r>
            <a:r>
              <a:rPr lang="en-US" altLang="en-US" sz="2800" b="0">
                <a:cs typeface="Arial" panose="020B0604020202020204" pitchFamily="34" charset="0"/>
              </a:rPr>
              <a:t> </a:t>
            </a:r>
            <a:r>
              <a:rPr lang="en-US" altLang="en-US" sz="2800" b="0"/>
              <a:t>m/s in ten seconds.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/>
              <a:t>Accelerating a horse trailer from rest to a speed of 1</a:t>
            </a:r>
            <a:r>
              <a:rPr lang="en-US" altLang="en-US" sz="2800" b="0">
                <a:cs typeface="Arial" panose="020B0604020202020204" pitchFamily="34" charset="0"/>
              </a:rPr>
              <a:t> </a:t>
            </a:r>
            <a:r>
              <a:rPr lang="en-US" altLang="en-US" sz="2800" b="0"/>
              <a:t>m/s in ten seconds.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sz="2800" b="0"/>
              <a:t>The two take the </a:t>
            </a:r>
            <a:r>
              <a:rPr lang="en-US" altLang="en-US" sz="2800" b="0">
                <a:solidFill>
                  <a:schemeClr val="accent2"/>
                </a:solidFill>
              </a:rPr>
              <a:t>same</a:t>
            </a:r>
            <a:r>
              <a:rPr lang="en-US" altLang="en-US" sz="2800" b="0"/>
              <a:t> force.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C32994FC-08DB-A74C-BA67-6F7F3CF0B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Problem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70DC747B-DF8D-5E4A-902C-74E1955CD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Show that when a constant net force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applied to an object of mass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for a time 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, its change in velocity is</a:t>
            </a:r>
          </a:p>
        </p:txBody>
      </p:sp>
      <p:sp>
        <p:nvSpPr>
          <p:cNvPr id="337928" name="Rectangle 8">
            <a:extLst>
              <a:ext uri="{FF2B5EF4-FFF2-40B4-BE49-F238E27FC236}">
                <a16:creationId xmlns:a16="http://schemas.microsoft.com/office/drawing/2014/main" id="{CC273B9C-5EB0-684C-8F63-DD7F84836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648200"/>
            <a:ext cx="8305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b="0" i="1" dirty="0">
                <a:solidFill>
                  <a:srgbClr val="006600"/>
                </a:solidFill>
              </a:rPr>
              <a:t>Strategy:</a:t>
            </a:r>
            <a:r>
              <a:rPr lang="en-US" altLang="en-US" sz="2800" b="0" dirty="0">
                <a:solidFill>
                  <a:srgbClr val="006600"/>
                </a:solidFill>
              </a:rPr>
              <a:t> We can find acceleration using Newton</a:t>
            </a:r>
            <a:r>
              <a:rPr lang="ja-JP" altLang="en-US" sz="2800" b="0">
                <a:solidFill>
                  <a:srgbClr val="006600"/>
                </a:solidFill>
              </a:rPr>
              <a:t>’</a:t>
            </a:r>
            <a:r>
              <a:rPr lang="en-US" altLang="ja-JP" sz="2800" b="0" dirty="0">
                <a:solidFill>
                  <a:srgbClr val="006600"/>
                </a:solidFill>
              </a:rPr>
              <a:t>s second law </a:t>
            </a:r>
            <a:r>
              <a:rPr lang="en-US" altLang="ja-JP" sz="2800" b="0" i="1" dirty="0">
                <a:solidFill>
                  <a:srgbClr val="008901"/>
                </a:solidFill>
              </a:rPr>
              <a:t>a</a:t>
            </a:r>
            <a:r>
              <a:rPr lang="en-US" altLang="ja-JP" sz="2800" b="0" dirty="0">
                <a:solidFill>
                  <a:srgbClr val="008901"/>
                </a:solidFill>
              </a:rPr>
              <a:t> = </a:t>
            </a:r>
            <a:r>
              <a:rPr lang="en-US" altLang="ja-JP" sz="2800" b="0" i="1" dirty="0">
                <a:solidFill>
                  <a:srgbClr val="008901"/>
                </a:solidFill>
              </a:rPr>
              <a:t>F</a:t>
            </a:r>
            <a:r>
              <a:rPr lang="en-US" altLang="ja-JP" sz="2800" b="0" dirty="0">
                <a:solidFill>
                  <a:srgbClr val="008901"/>
                </a:solidFill>
              </a:rPr>
              <a:t>/</a:t>
            </a:r>
            <a:r>
              <a:rPr lang="en-US" altLang="ja-JP" sz="2800" b="0" i="1" dirty="0">
                <a:solidFill>
                  <a:srgbClr val="008901"/>
                </a:solidFill>
              </a:rPr>
              <a:t>m</a:t>
            </a:r>
            <a:r>
              <a:rPr lang="en-US" altLang="ja-JP" sz="2800" b="0" dirty="0">
                <a:solidFill>
                  <a:srgbClr val="006600"/>
                </a:solidFill>
              </a:rPr>
              <a:t>.  Then we can find </a:t>
            </a:r>
            <a:r>
              <a:rPr lang="en-US" altLang="ja-JP" sz="2800" b="0" dirty="0" err="1">
                <a:solidFill>
                  <a:srgbClr val="006600"/>
                </a:solidFill>
                <a:latin typeface="Symbol" pitchFamily="2" charset="2"/>
              </a:rPr>
              <a:t>D</a:t>
            </a:r>
            <a:r>
              <a:rPr lang="en-US" altLang="ja-JP" sz="2800" b="0" i="1" dirty="0" err="1">
                <a:solidFill>
                  <a:srgbClr val="006600"/>
                </a:solidFill>
              </a:rPr>
              <a:t>v</a:t>
            </a:r>
            <a:r>
              <a:rPr lang="en-US" altLang="ja-JP" sz="2800" b="0" dirty="0">
                <a:solidFill>
                  <a:srgbClr val="006600"/>
                </a:solidFill>
              </a:rPr>
              <a:t> using the definition </a:t>
            </a:r>
            <a:r>
              <a:rPr lang="en-US" altLang="ja-JP" sz="2800" b="0" i="1" dirty="0">
                <a:solidFill>
                  <a:srgbClr val="008901"/>
                </a:solidFill>
              </a:rPr>
              <a:t>a</a:t>
            </a:r>
            <a:r>
              <a:rPr lang="en-US" altLang="ja-JP" sz="2800" b="0" dirty="0">
                <a:solidFill>
                  <a:srgbClr val="008901"/>
                </a:solidFill>
              </a:rPr>
              <a:t> = </a:t>
            </a:r>
            <a:r>
              <a:rPr lang="en-US" altLang="ja-JP" sz="2800" b="0" dirty="0" err="1">
                <a:solidFill>
                  <a:srgbClr val="008901"/>
                </a:solidFill>
                <a:latin typeface="Symbol" pitchFamily="2" charset="2"/>
              </a:rPr>
              <a:t>D</a:t>
            </a:r>
            <a:r>
              <a:rPr lang="en-US" altLang="ja-JP" sz="2800" b="0" i="1" dirty="0" err="1">
                <a:solidFill>
                  <a:srgbClr val="008901"/>
                </a:solidFill>
              </a:rPr>
              <a:t>v</a:t>
            </a:r>
            <a:r>
              <a:rPr lang="en-US" altLang="ja-JP" sz="2800" b="0" dirty="0">
                <a:solidFill>
                  <a:srgbClr val="008901"/>
                </a:solidFill>
              </a:rPr>
              <a:t>/</a:t>
            </a:r>
            <a:r>
              <a:rPr lang="en-US" altLang="ja-JP" sz="2800" b="0" dirty="0">
                <a:solidFill>
                  <a:srgbClr val="008901"/>
                </a:solidFill>
                <a:latin typeface="Symbol" pitchFamily="2" charset="2"/>
              </a:rPr>
              <a:t>D</a:t>
            </a:r>
            <a:r>
              <a:rPr lang="en-US" altLang="ja-JP" sz="2800" b="0" i="1" dirty="0">
                <a:solidFill>
                  <a:srgbClr val="008901"/>
                </a:solidFill>
              </a:rPr>
              <a:t>t</a:t>
            </a:r>
            <a:r>
              <a:rPr lang="en-US" altLang="ja-JP" sz="2800" b="0" dirty="0">
                <a:solidFill>
                  <a:srgbClr val="006600"/>
                </a:solidFill>
              </a:rPr>
              <a:t>.</a:t>
            </a:r>
            <a:endParaRPr lang="en-US" altLang="en-US" sz="2800" b="0" dirty="0">
              <a:solidFill>
                <a:srgbClr val="006600"/>
              </a:solidFill>
            </a:endParaRPr>
          </a:p>
        </p:txBody>
      </p:sp>
      <p:grpSp>
        <p:nvGrpSpPr>
          <p:cNvPr id="21508" name="Group 11">
            <a:extLst>
              <a:ext uri="{FF2B5EF4-FFF2-40B4-BE49-F238E27FC236}">
                <a16:creationId xmlns:a16="http://schemas.microsoft.com/office/drawing/2014/main" id="{3C1B6A2B-F6E4-C243-B530-4BD30D15CF00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352800"/>
            <a:ext cx="2317750" cy="1066800"/>
            <a:chOff x="288" y="2419"/>
            <a:chExt cx="1460" cy="672"/>
          </a:xfrm>
        </p:grpSpPr>
        <p:sp>
          <p:nvSpPr>
            <p:cNvPr id="21509" name="Rectangle 4">
              <a:extLst>
                <a:ext uri="{FF2B5EF4-FFF2-40B4-BE49-F238E27FC236}">
                  <a16:creationId xmlns:a16="http://schemas.microsoft.com/office/drawing/2014/main" id="{338B9BE7-FA28-F745-B2BC-FE62C237F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592"/>
              <a:ext cx="76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buFontTx/>
                <a:buNone/>
              </a:pPr>
              <a:r>
                <a:rPr lang="en-US" altLang="en-US" b="0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b="0" i="1">
                  <a:solidFill>
                    <a:schemeClr val="accent2"/>
                  </a:solidFill>
                </a:rPr>
                <a:t>v</a:t>
              </a:r>
              <a:r>
                <a:rPr lang="en-US" altLang="en-US" b="0"/>
                <a:t> = </a:t>
              </a:r>
            </a:p>
          </p:txBody>
        </p:sp>
        <p:grpSp>
          <p:nvGrpSpPr>
            <p:cNvPr id="21510" name="Group 10">
              <a:extLst>
                <a:ext uri="{FF2B5EF4-FFF2-40B4-BE49-F238E27FC236}">
                  <a16:creationId xmlns:a16="http://schemas.microsoft.com/office/drawing/2014/main" id="{D8F1A517-86E3-8848-BF3A-1815AC0C07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0" y="2419"/>
              <a:ext cx="768" cy="672"/>
              <a:chOff x="1488" y="2640"/>
              <a:chExt cx="768" cy="672"/>
            </a:xfrm>
          </p:grpSpPr>
          <p:sp>
            <p:nvSpPr>
              <p:cNvPr id="21511" name="Rectangle 5">
                <a:extLst>
                  <a:ext uri="{FF2B5EF4-FFF2-40B4-BE49-F238E27FC236}">
                    <a16:creationId xmlns:a16="http://schemas.microsoft.com/office/drawing/2014/main" id="{5E106093-BE47-FB42-9C8D-344BF83077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2640"/>
                <a:ext cx="768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b="0" i="1">
                    <a:solidFill>
                      <a:srgbClr val="800000"/>
                    </a:solidFill>
                  </a:rPr>
                  <a:t>F</a:t>
                </a:r>
                <a:r>
                  <a:rPr lang="en-US" altLang="en-US" b="0">
                    <a:solidFill>
                      <a:srgbClr val="800000"/>
                    </a:solidFill>
                    <a:latin typeface="Symbol" pitchFamily="2" charset="2"/>
                  </a:rPr>
                  <a:t>D</a:t>
                </a:r>
                <a:r>
                  <a:rPr lang="en-US" altLang="en-US" b="0" i="1">
                    <a:solidFill>
                      <a:srgbClr val="800000"/>
                    </a:solidFill>
                  </a:rPr>
                  <a:t>t</a:t>
                </a:r>
              </a:p>
            </p:txBody>
          </p:sp>
          <p:sp>
            <p:nvSpPr>
              <p:cNvPr id="21512" name="Rectangle 6">
                <a:extLst>
                  <a:ext uri="{FF2B5EF4-FFF2-40B4-BE49-F238E27FC236}">
                    <a16:creationId xmlns:a16="http://schemas.microsoft.com/office/drawing/2014/main" id="{6FDBE32B-FFCD-A74A-A077-21BFF6F51E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0" y="2928"/>
                <a:ext cx="38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b="0" i="1">
                    <a:solidFill>
                      <a:srgbClr val="800000"/>
                    </a:solidFill>
                  </a:rPr>
                  <a:t>m</a:t>
                </a:r>
              </a:p>
            </p:txBody>
          </p:sp>
          <p:sp>
            <p:nvSpPr>
              <p:cNvPr id="21513" name="Line 9">
                <a:extLst>
                  <a:ext uri="{FF2B5EF4-FFF2-40B4-BE49-F238E27FC236}">
                    <a16:creationId xmlns:a16="http://schemas.microsoft.com/office/drawing/2014/main" id="{BA914E29-DB53-7844-BC80-FE65CA48B4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6" y="2976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223424" presetClass="entr" presetSubtype="33724240" fill="hold" grpId="0" nodeType="afterEffect">
                                  <p:stCondLst>
                                    <p:cond delay="4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E077F95-2A2D-DB46-B9F5-E524A414D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Group Work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6E8766EF-1B2E-CA40-A657-94F763F3A7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>
                <a:ea typeface="ＭＳ Ｐゴシック" panose="020B0600070205080204" pitchFamily="34" charset="-128"/>
              </a:rPr>
              <a:t>From mass </a:t>
            </a:r>
            <a:r>
              <a:rPr lang="en-US" altLang="en-US" sz="2800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sz="2800" dirty="0">
                <a:ea typeface="ＭＳ Ｐゴシック" panose="020B0600070205080204" pitchFamily="34" charset="-128"/>
              </a:rPr>
              <a:t>, net force </a:t>
            </a:r>
            <a:r>
              <a:rPr lang="en-US" altLang="en-US" sz="2800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sz="2800" dirty="0">
                <a:ea typeface="ＭＳ Ｐゴシック" panose="020B0600070205080204" pitchFamily="34" charset="-128"/>
              </a:rPr>
              <a:t>, and duration </a:t>
            </a:r>
            <a:r>
              <a:rPr lang="en-US" altLang="en-US" sz="2800" dirty="0">
                <a:solidFill>
                  <a:srgbClr val="B300A4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 dirty="0">
                <a:solidFill>
                  <a:srgbClr val="B300A4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2800" dirty="0">
                <a:ea typeface="ＭＳ Ｐゴシック" panose="020B0600070205080204" pitchFamily="34" charset="-128"/>
              </a:rPr>
              <a:t>, find acceleration </a:t>
            </a:r>
            <a:r>
              <a:rPr lang="en-US" altLang="en-US" sz="2800" i="1" dirty="0">
                <a:solidFill>
                  <a:srgbClr val="9A3344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800" dirty="0">
                <a:ea typeface="ＭＳ Ｐゴシック" panose="020B0600070205080204" pitchFamily="34" charset="-128"/>
              </a:rPr>
              <a:t> and velocity change </a:t>
            </a:r>
            <a:r>
              <a:rPr lang="en-US" altLang="en-US" sz="2800" dirty="0" err="1">
                <a:solidFill>
                  <a:srgbClr val="800000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 dirty="0" err="1">
                <a:solidFill>
                  <a:srgbClr val="800000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</p:txBody>
      </p:sp>
      <p:grpSp>
        <p:nvGrpSpPr>
          <p:cNvPr id="22531" name="Group 31">
            <a:extLst>
              <a:ext uri="{FF2B5EF4-FFF2-40B4-BE49-F238E27FC236}">
                <a16:creationId xmlns:a16="http://schemas.microsoft.com/office/drawing/2014/main" id="{9BBC5475-B5DE-AE42-AEDE-EB953FDD230D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757488"/>
            <a:ext cx="6629400" cy="3109912"/>
            <a:chOff x="816" y="1833"/>
            <a:chExt cx="4032" cy="1959"/>
          </a:xfrm>
        </p:grpSpPr>
        <p:grpSp>
          <p:nvGrpSpPr>
            <p:cNvPr id="22533" name="Group 21">
              <a:extLst>
                <a:ext uri="{FF2B5EF4-FFF2-40B4-BE49-F238E27FC236}">
                  <a16:creationId xmlns:a16="http://schemas.microsoft.com/office/drawing/2014/main" id="{0CB84701-4EC2-2543-A147-AE7E8103AE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" y="2256"/>
              <a:ext cx="2269" cy="327"/>
              <a:chOff x="934" y="2496"/>
              <a:chExt cx="2269" cy="327"/>
            </a:xfrm>
          </p:grpSpPr>
          <p:sp>
            <p:nvSpPr>
              <p:cNvPr id="22553" name="Text Box 8">
                <a:extLst>
                  <a:ext uri="{FF2B5EF4-FFF2-40B4-BE49-F238E27FC236}">
                    <a16:creationId xmlns:a16="http://schemas.microsoft.com/office/drawing/2014/main" id="{687C134D-ECCB-9647-BE14-B17652811C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4" y="2496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 kg</a:t>
                </a:r>
              </a:p>
            </p:txBody>
          </p:sp>
          <p:sp>
            <p:nvSpPr>
              <p:cNvPr id="22554" name="Text Box 9">
                <a:extLst>
                  <a:ext uri="{FF2B5EF4-FFF2-40B4-BE49-F238E27FC236}">
                    <a16:creationId xmlns:a16="http://schemas.microsoft.com/office/drawing/2014/main" id="{738F9E37-DBB4-0246-9F7F-4D43E79CDB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1" y="2496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N</a:t>
                </a:r>
              </a:p>
            </p:txBody>
          </p:sp>
          <p:sp>
            <p:nvSpPr>
              <p:cNvPr id="22555" name="Text Box 10">
                <a:extLst>
                  <a:ext uri="{FF2B5EF4-FFF2-40B4-BE49-F238E27FC236}">
                    <a16:creationId xmlns:a16="http://schemas.microsoft.com/office/drawing/2014/main" id="{A5B015EE-2E14-EE4F-BCBC-417F4F3C76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7" y="2496"/>
                <a:ext cx="57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 s</a:t>
                </a:r>
              </a:p>
            </p:txBody>
          </p:sp>
        </p:grpSp>
        <p:grpSp>
          <p:nvGrpSpPr>
            <p:cNvPr id="22534" name="Group 22">
              <a:extLst>
                <a:ext uri="{FF2B5EF4-FFF2-40B4-BE49-F238E27FC236}">
                  <a16:creationId xmlns:a16="http://schemas.microsoft.com/office/drawing/2014/main" id="{2A5F5EA5-9A83-0B47-BDC3-A1E3CF1A1E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" y="2640"/>
              <a:ext cx="2269" cy="327"/>
              <a:chOff x="934" y="2928"/>
              <a:chExt cx="2269" cy="327"/>
            </a:xfrm>
          </p:grpSpPr>
          <p:sp>
            <p:nvSpPr>
              <p:cNvPr id="22550" name="Text Box 11">
                <a:extLst>
                  <a:ext uri="{FF2B5EF4-FFF2-40B4-BE49-F238E27FC236}">
                    <a16:creationId xmlns:a16="http://schemas.microsoft.com/office/drawing/2014/main" id="{8841A2CF-4F5C-714C-9BE6-792509EFA6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4" y="2928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 kg</a:t>
                </a:r>
              </a:p>
            </p:txBody>
          </p:sp>
          <p:sp>
            <p:nvSpPr>
              <p:cNvPr id="22551" name="Text Box 12">
                <a:extLst>
                  <a:ext uri="{FF2B5EF4-FFF2-40B4-BE49-F238E27FC236}">
                    <a16:creationId xmlns:a16="http://schemas.microsoft.com/office/drawing/2014/main" id="{138797CA-676A-1B43-A090-D70217613A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1" y="2928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N</a:t>
                </a:r>
              </a:p>
            </p:txBody>
          </p:sp>
          <p:sp>
            <p:nvSpPr>
              <p:cNvPr id="22552" name="Text Box 13">
                <a:extLst>
                  <a:ext uri="{FF2B5EF4-FFF2-40B4-BE49-F238E27FC236}">
                    <a16:creationId xmlns:a16="http://schemas.microsoft.com/office/drawing/2014/main" id="{5F6511AA-9AFD-7B4F-96BE-81D60F1201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7" y="2928"/>
                <a:ext cx="57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s</a:t>
                </a:r>
              </a:p>
            </p:txBody>
          </p:sp>
        </p:grpSp>
        <p:grpSp>
          <p:nvGrpSpPr>
            <p:cNvPr id="22535" name="Group 23">
              <a:extLst>
                <a:ext uri="{FF2B5EF4-FFF2-40B4-BE49-F238E27FC236}">
                  <a16:creationId xmlns:a16="http://schemas.microsoft.com/office/drawing/2014/main" id="{6297C4A4-2E0E-894F-A071-8C9624D116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" y="3024"/>
              <a:ext cx="2269" cy="327"/>
              <a:chOff x="934" y="3216"/>
              <a:chExt cx="2269" cy="327"/>
            </a:xfrm>
          </p:grpSpPr>
          <p:sp>
            <p:nvSpPr>
              <p:cNvPr id="22547" name="Text Box 14">
                <a:extLst>
                  <a:ext uri="{FF2B5EF4-FFF2-40B4-BE49-F238E27FC236}">
                    <a16:creationId xmlns:a16="http://schemas.microsoft.com/office/drawing/2014/main" id="{037CD06D-AF90-534B-8766-3C5B6314BC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4" y="3216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 kg</a:t>
                </a:r>
              </a:p>
            </p:txBody>
          </p:sp>
          <p:sp>
            <p:nvSpPr>
              <p:cNvPr id="22548" name="Text Box 15">
                <a:extLst>
                  <a:ext uri="{FF2B5EF4-FFF2-40B4-BE49-F238E27FC236}">
                    <a16:creationId xmlns:a16="http://schemas.microsoft.com/office/drawing/2014/main" id="{110EF847-ECC1-3C42-BA4A-ACE9AEBA32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1" y="3216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 N</a:t>
                </a:r>
              </a:p>
            </p:txBody>
          </p:sp>
          <p:sp>
            <p:nvSpPr>
              <p:cNvPr id="22549" name="Text Box 16">
                <a:extLst>
                  <a:ext uri="{FF2B5EF4-FFF2-40B4-BE49-F238E27FC236}">
                    <a16:creationId xmlns:a16="http://schemas.microsoft.com/office/drawing/2014/main" id="{C7DB9D16-7B2B-144A-81E9-3DC02E7C0B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7" y="3216"/>
                <a:ext cx="57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s</a:t>
                </a:r>
              </a:p>
            </p:txBody>
          </p:sp>
        </p:grpSp>
        <p:grpSp>
          <p:nvGrpSpPr>
            <p:cNvPr id="22536" name="Group 24">
              <a:extLst>
                <a:ext uri="{FF2B5EF4-FFF2-40B4-BE49-F238E27FC236}">
                  <a16:creationId xmlns:a16="http://schemas.microsoft.com/office/drawing/2014/main" id="{C8F0E497-686F-2B4D-9120-97C0B19E50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3408"/>
              <a:ext cx="2291" cy="327"/>
              <a:chOff x="912" y="3648"/>
              <a:chExt cx="2291" cy="327"/>
            </a:xfrm>
          </p:grpSpPr>
          <p:sp>
            <p:nvSpPr>
              <p:cNvPr id="22544" name="Text Box 17">
                <a:extLst>
                  <a:ext uri="{FF2B5EF4-FFF2-40B4-BE49-F238E27FC236}">
                    <a16:creationId xmlns:a16="http://schemas.microsoft.com/office/drawing/2014/main" id="{96FBE907-F880-6E48-94F1-D4C13935B3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2" y="3648"/>
                <a:ext cx="64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kg</a:t>
                </a:r>
              </a:p>
            </p:txBody>
          </p:sp>
          <p:sp>
            <p:nvSpPr>
              <p:cNvPr id="22545" name="Text Box 18">
                <a:extLst>
                  <a:ext uri="{FF2B5EF4-FFF2-40B4-BE49-F238E27FC236}">
                    <a16:creationId xmlns:a16="http://schemas.microsoft.com/office/drawing/2014/main" id="{D397209C-3BB1-354C-91EB-B1711354C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1" y="3648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N</a:t>
                </a:r>
              </a:p>
            </p:txBody>
          </p:sp>
          <p:sp>
            <p:nvSpPr>
              <p:cNvPr id="22546" name="Text Box 19">
                <a:extLst>
                  <a:ext uri="{FF2B5EF4-FFF2-40B4-BE49-F238E27FC236}">
                    <a16:creationId xmlns:a16="http://schemas.microsoft.com/office/drawing/2014/main" id="{673E8A8D-09F0-DE47-AEC9-D2F7E9B6C8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7" y="3648"/>
                <a:ext cx="57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tx1"/>
                    </a:solidFill>
                  </a:rPr>
                  <a:t>10 s</a:t>
                </a:r>
              </a:p>
            </p:txBody>
          </p:sp>
        </p:grpSp>
        <p:sp>
          <p:nvSpPr>
            <p:cNvPr id="22537" name="Line 25">
              <a:extLst>
                <a:ext uri="{FF2B5EF4-FFF2-40B4-BE49-F238E27FC236}">
                  <a16:creationId xmlns:a16="http://schemas.microsoft.com/office/drawing/2014/main" id="{6226EDDE-7EB8-454F-B891-73035DAE9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208"/>
              <a:ext cx="40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38" name="Group 30">
              <a:extLst>
                <a:ext uri="{FF2B5EF4-FFF2-40B4-BE49-F238E27FC236}">
                  <a16:creationId xmlns:a16="http://schemas.microsoft.com/office/drawing/2014/main" id="{01DF9887-0FE1-B242-B05F-D5846FEAF4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1833"/>
              <a:ext cx="3696" cy="327"/>
              <a:chOff x="1056" y="1833"/>
              <a:chExt cx="3696" cy="327"/>
            </a:xfrm>
          </p:grpSpPr>
          <p:sp>
            <p:nvSpPr>
              <p:cNvPr id="22540" name="Text Box 4">
                <a:extLst>
                  <a:ext uri="{FF2B5EF4-FFF2-40B4-BE49-F238E27FC236}">
                    <a16:creationId xmlns:a16="http://schemas.microsoft.com/office/drawing/2014/main" id="{04934096-F4A1-A144-838C-439F7D6224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1833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chemeClr val="accent2"/>
                    </a:solidFill>
                  </a:rPr>
                  <a:t>m</a:t>
                </a:r>
              </a:p>
            </p:txBody>
          </p:sp>
          <p:sp>
            <p:nvSpPr>
              <p:cNvPr id="22541" name="Text Box 6">
                <a:extLst>
                  <a:ext uri="{FF2B5EF4-FFF2-40B4-BE49-F238E27FC236}">
                    <a16:creationId xmlns:a16="http://schemas.microsoft.com/office/drawing/2014/main" id="{0DA8FAEC-B0D7-B245-9DFC-322E6024E6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87" y="1833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chemeClr val="accent2"/>
                    </a:solidFill>
                  </a:rPr>
                  <a:t>F</a:t>
                </a:r>
              </a:p>
            </p:txBody>
          </p:sp>
          <p:sp>
            <p:nvSpPr>
              <p:cNvPr id="22542" name="Text Box 7">
                <a:extLst>
                  <a:ext uri="{FF2B5EF4-FFF2-40B4-BE49-F238E27FC236}">
                    <a16:creationId xmlns:a16="http://schemas.microsoft.com/office/drawing/2014/main" id="{F1D7BD2B-ED6B-AD41-904C-2BD6F73EEF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1" y="1833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chemeClr val="accent2"/>
                    </a:solidFill>
                    <a:latin typeface="Symbol" pitchFamily="2" charset="2"/>
                  </a:rPr>
                  <a:t>D</a:t>
                </a:r>
                <a:r>
                  <a:rPr lang="en-US" altLang="en-US" sz="2800" b="0" i="1">
                    <a:solidFill>
                      <a:schemeClr val="accent2"/>
                    </a:solidFill>
                  </a:rPr>
                  <a:t>t</a:t>
                </a:r>
              </a:p>
            </p:txBody>
          </p:sp>
          <p:sp>
            <p:nvSpPr>
              <p:cNvPr id="22543" name="Text Box 28">
                <a:extLst>
                  <a:ext uri="{FF2B5EF4-FFF2-40B4-BE49-F238E27FC236}">
                    <a16:creationId xmlns:a16="http://schemas.microsoft.com/office/drawing/2014/main" id="{7386564C-FFB6-334C-9F36-37AC0F9ECF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0" y="1833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800000"/>
                    </a:solidFill>
                    <a:latin typeface="Symbol" pitchFamily="2" charset="2"/>
                  </a:rPr>
                  <a:t>D</a:t>
                </a:r>
                <a:r>
                  <a:rPr lang="en-US" altLang="en-US" sz="2800" b="0" i="1">
                    <a:solidFill>
                      <a:srgbClr val="800000"/>
                    </a:solidFill>
                  </a:rPr>
                  <a:t>v</a:t>
                </a:r>
                <a:endParaRPr lang="en-US" altLang="en-US" sz="2800" b="0" i="1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22539" name="Line 29">
              <a:extLst>
                <a:ext uri="{FF2B5EF4-FFF2-40B4-BE49-F238E27FC236}">
                  <a16:creationId xmlns:a16="http://schemas.microsoft.com/office/drawing/2014/main" id="{858EACA2-5C60-C344-99E2-C3AA82CF29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792"/>
              <a:ext cx="403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ext Box 7">
            <a:extLst>
              <a:ext uri="{FF2B5EF4-FFF2-40B4-BE49-F238E27FC236}">
                <a16:creationId xmlns:a16="http://schemas.microsoft.com/office/drawing/2014/main" id="{F6C308BC-12B8-9349-9E4F-4FEBB39A8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432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0" i="1" dirty="0">
                <a:solidFill>
                  <a:srgbClr val="9A3344"/>
                </a:solidFill>
                <a:latin typeface="+mn-lt"/>
                <a:ea typeface="+mn-ea"/>
              </a:rPr>
              <a:t>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4F8E4674-BBFA-3C42-88F9-FD8A8AA43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Impulse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BDC5B789-4FEF-6347-99A5-65109AFF6F73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819400"/>
            <a:ext cx="3581400" cy="1828800"/>
            <a:chOff x="768" y="1776"/>
            <a:chExt cx="2256" cy="1152"/>
          </a:xfrm>
        </p:grpSpPr>
        <p:sp>
          <p:nvSpPr>
            <p:cNvPr id="23560" name="Rectangle 5">
              <a:extLst>
                <a:ext uri="{FF2B5EF4-FFF2-40B4-BE49-F238E27FC236}">
                  <a16:creationId xmlns:a16="http://schemas.microsoft.com/office/drawing/2014/main" id="{6A54634E-E289-684D-AADC-FB6EA4A79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776"/>
              <a:ext cx="91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b="0"/>
                <a:t>where</a:t>
              </a:r>
              <a:endParaRPr lang="en-US" altLang="en-US" sz="2800" b="0"/>
            </a:p>
          </p:txBody>
        </p:sp>
        <p:grpSp>
          <p:nvGrpSpPr>
            <p:cNvPr id="23561" name="Group 14">
              <a:extLst>
                <a:ext uri="{FF2B5EF4-FFF2-40B4-BE49-F238E27FC236}">
                  <a16:creationId xmlns:a16="http://schemas.microsoft.com/office/drawing/2014/main" id="{86B3EB97-A03E-D44E-AAE3-A491CF3607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2160"/>
              <a:ext cx="1776" cy="768"/>
              <a:chOff x="1248" y="2160"/>
              <a:chExt cx="1776" cy="768"/>
            </a:xfrm>
          </p:grpSpPr>
          <p:sp>
            <p:nvSpPr>
              <p:cNvPr id="23562" name="Rectangle 8">
                <a:extLst>
                  <a:ext uri="{FF2B5EF4-FFF2-40B4-BE49-F238E27FC236}">
                    <a16:creationId xmlns:a16="http://schemas.microsoft.com/office/drawing/2014/main" id="{CD3EF30D-0E89-8C44-A28A-BED8251452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592"/>
                <a:ext cx="177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b="0">
                    <a:solidFill>
                      <a:schemeClr val="accent2"/>
                    </a:solidFill>
                    <a:latin typeface="Symbol" pitchFamily="2" charset="2"/>
                  </a:rPr>
                  <a:t>D</a:t>
                </a:r>
                <a:r>
                  <a:rPr lang="en-US" altLang="en-US" b="0" i="1">
                    <a:solidFill>
                      <a:schemeClr val="accent2"/>
                    </a:solidFill>
                  </a:rPr>
                  <a:t>t</a:t>
                </a:r>
                <a:r>
                  <a:rPr lang="en-US" altLang="en-US" b="0"/>
                  <a:t> is duration </a:t>
                </a:r>
                <a:endParaRPr lang="en-US" altLang="en-US" sz="2800" b="0"/>
              </a:p>
            </p:txBody>
          </p:sp>
          <p:grpSp>
            <p:nvGrpSpPr>
              <p:cNvPr id="23563" name="Group 13">
                <a:extLst>
                  <a:ext uri="{FF2B5EF4-FFF2-40B4-BE49-F238E27FC236}">
                    <a16:creationId xmlns:a16="http://schemas.microsoft.com/office/drawing/2014/main" id="{FDE30876-DCC3-034F-AF1F-14A1C3C3AD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2160"/>
                <a:ext cx="1776" cy="336"/>
                <a:chOff x="1248" y="2160"/>
                <a:chExt cx="1776" cy="336"/>
              </a:xfrm>
            </p:grpSpPr>
            <p:sp>
              <p:nvSpPr>
                <p:cNvPr id="23564" name="Rectangle 4">
                  <a:extLst>
                    <a:ext uri="{FF2B5EF4-FFF2-40B4-BE49-F238E27FC236}">
                      <a16:creationId xmlns:a16="http://schemas.microsoft.com/office/drawing/2014/main" id="{2965130B-748E-4741-8A26-3885ABD725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160"/>
                  <a:ext cx="1776" cy="3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lnSpc>
                      <a:spcPct val="90000"/>
                    </a:lnSpc>
                    <a:buFontTx/>
                    <a:buNone/>
                  </a:pPr>
                  <a:r>
                    <a:rPr lang="en-US" altLang="en-US" b="0" i="1">
                      <a:solidFill>
                        <a:schemeClr val="accent2"/>
                      </a:solidFill>
                    </a:rPr>
                    <a:t>F</a:t>
                  </a:r>
                  <a:r>
                    <a:rPr lang="en-US" altLang="en-US" b="0"/>
                    <a:t> Is net force</a:t>
                  </a:r>
                  <a:endParaRPr lang="en-US" altLang="en-US" sz="2800" b="0"/>
                </a:p>
              </p:txBody>
            </p:sp>
            <p:sp>
              <p:nvSpPr>
                <p:cNvPr id="23565" name="Line 12">
                  <a:extLst>
                    <a:ext uri="{FF2B5EF4-FFF2-40B4-BE49-F238E27FC236}">
                      <a16:creationId xmlns:a16="http://schemas.microsoft.com/office/drawing/2014/main" id="{7599D13F-B16D-6D48-B592-353DE6A33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30" y="2169"/>
                  <a:ext cx="158" cy="0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56368" name="Rectangle 16">
            <a:extLst>
              <a:ext uri="{FF2B5EF4-FFF2-40B4-BE49-F238E27FC236}">
                <a16:creationId xmlns:a16="http://schemas.microsoft.com/office/drawing/2014/main" id="{F00C7C81-1E66-2E46-B26D-C04B48878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953000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/>
              <a:t>Impulse is a </a:t>
            </a:r>
            <a:r>
              <a:rPr lang="en-US" altLang="en-US" b="0" dirty="0">
                <a:solidFill>
                  <a:srgbClr val="9A3344"/>
                </a:solidFill>
              </a:rPr>
              <a:t>vector</a:t>
            </a:r>
            <a:r>
              <a:rPr lang="en-US" altLang="en-US" b="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b="0" dirty="0">
                <a:solidFill>
                  <a:srgbClr val="006600"/>
                </a:solidFill>
              </a:rPr>
              <a:t>The accumulation of force applied for some time.</a:t>
            </a:r>
          </a:p>
        </p:txBody>
      </p:sp>
      <p:grpSp>
        <p:nvGrpSpPr>
          <p:cNvPr id="23556" name="Group 2">
            <a:extLst>
              <a:ext uri="{FF2B5EF4-FFF2-40B4-BE49-F238E27FC236}">
                <a16:creationId xmlns:a16="http://schemas.microsoft.com/office/drawing/2014/main" id="{5E156A01-B6FB-DF4C-A206-820CA104460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828800"/>
            <a:ext cx="3200400" cy="685800"/>
            <a:chOff x="1219200" y="1828800"/>
            <a:chExt cx="3200400" cy="685800"/>
          </a:xfrm>
        </p:grpSpPr>
        <p:sp>
          <p:nvSpPr>
            <p:cNvPr id="23557" name="Rectangle 17">
              <a:extLst>
                <a:ext uri="{FF2B5EF4-FFF2-40B4-BE49-F238E27FC236}">
                  <a16:creationId xmlns:a16="http://schemas.microsoft.com/office/drawing/2014/main" id="{9B681B48-492F-C844-91BB-732976ECD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200" y="1828800"/>
              <a:ext cx="32004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30000"/>
                </a:lnSpc>
                <a:buFontTx/>
                <a:buNone/>
              </a:pPr>
              <a:r>
                <a:rPr lang="en-US" altLang="en-US" b="0">
                  <a:solidFill>
                    <a:schemeClr val="accent2"/>
                  </a:solidFill>
                </a:rPr>
                <a:t>Impulse</a:t>
              </a:r>
              <a:r>
                <a:rPr lang="en-US" altLang="en-US" b="0"/>
                <a:t> </a:t>
              </a:r>
              <a:r>
                <a:rPr lang="en-US" altLang="en-US" b="0" i="1"/>
                <a:t>J</a:t>
              </a:r>
              <a:r>
                <a:rPr lang="en-US" altLang="en-US" b="0"/>
                <a:t> = </a:t>
              </a:r>
              <a:r>
                <a:rPr lang="en-US" altLang="en-US" b="0" i="1">
                  <a:solidFill>
                    <a:srgbClr val="800000"/>
                  </a:solidFill>
                </a:rPr>
                <a:t>F</a:t>
              </a:r>
              <a:r>
                <a:rPr lang="en-US" altLang="en-US" b="0">
                  <a:solidFill>
                    <a:srgbClr val="800000"/>
                  </a:solidFill>
                  <a:latin typeface="Symbol" pitchFamily="2" charset="2"/>
                </a:rPr>
                <a:t>D</a:t>
              </a:r>
              <a:r>
                <a:rPr lang="en-US" altLang="en-US" b="0" i="1">
                  <a:solidFill>
                    <a:srgbClr val="800000"/>
                  </a:solidFill>
                </a:rPr>
                <a:t>t</a:t>
              </a:r>
              <a:endParaRPr lang="en-US" altLang="en-US" b="0">
                <a:solidFill>
                  <a:srgbClr val="800000"/>
                </a:solidFill>
              </a:endParaRPr>
            </a:p>
          </p:txBody>
        </p:sp>
        <p:sp>
          <p:nvSpPr>
            <p:cNvPr id="23558" name="Line 11">
              <a:extLst>
                <a:ext uri="{FF2B5EF4-FFF2-40B4-BE49-F238E27FC236}">
                  <a16:creationId xmlns:a16="http://schemas.microsoft.com/office/drawing/2014/main" id="{BBCA002B-58A6-0446-A4C9-41BB594EA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6475" y="1981200"/>
              <a:ext cx="263525" cy="0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Line 11">
              <a:extLst>
                <a:ext uri="{FF2B5EF4-FFF2-40B4-BE49-F238E27FC236}">
                  <a16:creationId xmlns:a16="http://schemas.microsoft.com/office/drawing/2014/main" id="{C3D7FB91-98E7-DC48-BA25-ACE2FC1F4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5600" y="1981200"/>
              <a:ext cx="263525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6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6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68" grpId="0" build="p" autoUpdateAnimBg="0" advAuto="1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EBC6101F-0026-CE45-AC4A-6BDAF0E883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47504150-AEBB-2943-A4A1-781D2B0697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1295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objects of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different masses </a:t>
            </a:r>
            <a:r>
              <a:rPr lang="en-US" altLang="en-US">
                <a:ea typeface="ＭＳ Ｐゴシック" panose="020B0600070205080204" pitchFamily="34" charset="-128"/>
              </a:rPr>
              <a:t>move at the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same speed</a:t>
            </a:r>
            <a:r>
              <a:rPr lang="en-US" altLang="en-US">
                <a:ea typeface="ＭＳ Ｐゴシック" panose="020B0600070205080204" pitchFamily="34" charset="-128"/>
              </a:rPr>
              <a:t>.  Which one is harder to stop?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D3FA307C-FDA5-3641-8C94-C68B41AB6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The lighter object.</a:t>
            </a:r>
          </a:p>
          <a:p>
            <a:pPr eaLnBrk="1" hangingPunct="1">
              <a:buClr>
                <a:srgbClr val="0033FF"/>
              </a:buClr>
              <a:buFont typeface="Times" pitchFamily="2" charset="0"/>
              <a:buAutoNum type="alphaUcPeriod"/>
            </a:pPr>
            <a:r>
              <a:rPr lang="en-US" altLang="en-US" b="0"/>
              <a:t>The more massive object.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5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B9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3417</TotalTime>
  <Words>903</Words>
  <Application>Microsoft Macintosh PowerPoint</Application>
  <PresentationFormat>On-screen Show (4:3)</PresentationFormat>
  <Paragraphs>167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ＭＳ Ｐゴシック</vt:lpstr>
      <vt:lpstr>Arial</vt:lpstr>
      <vt:lpstr>Cambria Math</vt:lpstr>
      <vt:lpstr>Symbol</vt:lpstr>
      <vt:lpstr>Times</vt:lpstr>
      <vt:lpstr>Default Design</vt:lpstr>
      <vt:lpstr>Momentum</vt:lpstr>
      <vt:lpstr>Objectives</vt:lpstr>
      <vt:lpstr>What’s the point?</vt:lpstr>
      <vt:lpstr>Think Question</vt:lpstr>
      <vt:lpstr>Think Question</vt:lpstr>
      <vt:lpstr>Example Problem</vt:lpstr>
      <vt:lpstr>Group Work</vt:lpstr>
      <vt:lpstr>Impulse</vt:lpstr>
      <vt:lpstr>Question</vt:lpstr>
      <vt:lpstr>Question</vt:lpstr>
      <vt:lpstr>Momentum</vt:lpstr>
      <vt:lpstr>Question</vt:lpstr>
      <vt:lpstr>Question</vt:lpstr>
      <vt:lpstr>Group Work</vt:lpstr>
      <vt:lpstr>Group Work</vt:lpstr>
      <vt:lpstr>Group Work</vt:lpstr>
      <vt:lpstr>Impulse-Momentum Theorem</vt:lpstr>
      <vt:lpstr>Question</vt:lpstr>
      <vt:lpstr>Rebound and Momentum</vt:lpstr>
      <vt:lpstr>Momentum and Kinetic Energy</vt:lpstr>
      <vt:lpstr>Poll question</vt:lpstr>
      <vt:lpstr>Poll question</vt:lpstr>
      <vt:lpstr>Conservation of Momentum</vt:lpstr>
      <vt:lpstr>Question</vt:lpstr>
      <vt:lpstr>Question</vt:lpstr>
      <vt:lpstr>Consequence</vt:lpstr>
      <vt:lpstr>Conservation of Momentum</vt:lpstr>
    </vt:vector>
  </TitlesOfParts>
  <Company>University of Wyoming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Momentum</dc:title>
  <dc:creator>Richard Barrans</dc:creator>
  <cp:lastModifiedBy>Richard Barrans</cp:lastModifiedBy>
  <cp:revision>267</cp:revision>
  <cp:lastPrinted>2025-10-05T14:51:06Z</cp:lastPrinted>
  <dcterms:created xsi:type="dcterms:W3CDTF">2003-08-04T19:23:16Z</dcterms:created>
  <dcterms:modified xsi:type="dcterms:W3CDTF">2025-10-05T14:51:07Z</dcterms:modified>
</cp:coreProperties>
</file>