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594" r:id="rId2"/>
    <p:sldId id="614" r:id="rId3"/>
    <p:sldId id="616" r:id="rId4"/>
    <p:sldId id="617" r:id="rId5"/>
    <p:sldId id="405" r:id="rId6"/>
    <p:sldId id="300" r:id="rId7"/>
    <p:sldId id="559" r:id="rId8"/>
    <p:sldId id="529" r:id="rId9"/>
    <p:sldId id="546" r:id="rId10"/>
    <p:sldId id="530" r:id="rId11"/>
    <p:sldId id="608" r:id="rId12"/>
    <p:sldId id="609" r:id="rId13"/>
    <p:sldId id="610" r:id="rId14"/>
    <p:sldId id="548" r:id="rId15"/>
    <p:sldId id="579" r:id="rId16"/>
    <p:sldId id="558" r:id="rId17"/>
    <p:sldId id="536" r:id="rId18"/>
    <p:sldId id="602" r:id="rId19"/>
    <p:sldId id="611" r:id="rId20"/>
    <p:sldId id="612" r:id="rId21"/>
    <p:sldId id="613" r:id="rId22"/>
    <p:sldId id="582" r:id="rId23"/>
    <p:sldId id="588" r:id="rId24"/>
    <p:sldId id="605" r:id="rId25"/>
    <p:sldId id="615" r:id="rId26"/>
  </p:sldIdLst>
  <p:sldSz cx="9144000" cy="6858000" type="screen4x3"/>
  <p:notesSz cx="9296400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2863"/>
    <p:restoredTop sz="90989"/>
  </p:normalViewPr>
  <p:slideViewPr>
    <p:cSldViewPr>
      <p:cViewPr varScale="1">
        <p:scale>
          <a:sx n="69" d="100"/>
          <a:sy n="69" d="100"/>
        </p:scale>
        <p:origin x="146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>
            <a:extLst>
              <a:ext uri="{FF2B5EF4-FFF2-40B4-BE49-F238E27FC236}">
                <a16:creationId xmlns:a16="http://schemas.microsoft.com/office/drawing/2014/main" id="{504D103D-EE68-3D41-88EA-8DBA8ED353A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7488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defTabSz="9207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P1110 L 15 Hooke</a:t>
            </a:r>
          </a:p>
        </p:txBody>
      </p:sp>
      <p:sp>
        <p:nvSpPr>
          <p:cNvPr id="362499" name="Rectangle 3">
            <a:extLst>
              <a:ext uri="{FF2B5EF4-FFF2-40B4-BE49-F238E27FC236}">
                <a16:creationId xmlns:a16="http://schemas.microsoft.com/office/drawing/2014/main" id="{B0D4A7FD-9A75-AC47-9DCA-D7D8F152300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5738" y="0"/>
            <a:ext cx="40290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2500" name="Rectangle 4">
            <a:extLst>
              <a:ext uri="{FF2B5EF4-FFF2-40B4-BE49-F238E27FC236}">
                <a16:creationId xmlns:a16="http://schemas.microsoft.com/office/drawing/2014/main" id="{DEB745C1-57F4-D042-993E-F9C2F97D30D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975"/>
            <a:ext cx="4027488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defTabSz="9207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2501" name="Rectangle 5">
            <a:extLst>
              <a:ext uri="{FF2B5EF4-FFF2-40B4-BE49-F238E27FC236}">
                <a16:creationId xmlns:a16="http://schemas.microsoft.com/office/drawing/2014/main" id="{9C940217-E892-D345-B20E-0DDFDC8D207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5738" y="6657975"/>
            <a:ext cx="40290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/>
            </a:lvl1pPr>
          </a:lstStyle>
          <a:p>
            <a:pPr>
              <a:defRPr/>
            </a:pPr>
            <a:fld id="{F2A1E63A-9850-834C-8245-CD40E8C5DD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88B19219-1607-5143-B8BC-871AFB04923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7488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defTabSz="9207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P1110 L 15 Hooke</a:t>
            </a:r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57FC3448-579E-134E-99AC-C18B5CBE227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268913" y="0"/>
            <a:ext cx="4027487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C18C4D29-72F9-DF4A-9B90-C323E4DDAD0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25463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41" name="Rectangle 5">
            <a:extLst>
              <a:ext uri="{FF2B5EF4-FFF2-40B4-BE49-F238E27FC236}">
                <a16:creationId xmlns:a16="http://schemas.microsoft.com/office/drawing/2014/main" id="{0DC7BF78-A870-0843-BF19-DB6AD3565E5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328988"/>
            <a:ext cx="6816725" cy="315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A6C58D2D-EE60-2041-B4D1-6E2190F84FC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563"/>
            <a:ext cx="402748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defTabSz="9207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3" name="Rectangle 7">
            <a:extLst>
              <a:ext uri="{FF2B5EF4-FFF2-40B4-BE49-F238E27FC236}">
                <a16:creationId xmlns:a16="http://schemas.microsoft.com/office/drawing/2014/main" id="{713F7DED-AC7D-8142-A442-221829B3B4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8913" y="6659563"/>
            <a:ext cx="4027487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/>
            </a:lvl1pPr>
          </a:lstStyle>
          <a:p>
            <a:pPr>
              <a:defRPr/>
            </a:pPr>
            <a:fld id="{ACB6E062-A894-FF46-A5EC-8E3963DBD0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A165E37C-4B38-AA48-9306-59FAC5D0A4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DA2285CC-7DF8-1443-B72C-5EBC4E9708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94A5C823-FFB7-B24C-B3FB-4DBFC70C23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0575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7775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4975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2175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9375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F498DA3-81FE-8248-9A08-524E5D913748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27653" name="Header Placeholder 1">
            <a:extLst>
              <a:ext uri="{FF2B5EF4-FFF2-40B4-BE49-F238E27FC236}">
                <a16:creationId xmlns:a16="http://schemas.microsoft.com/office/drawing/2014/main" id="{AA662C63-915E-2447-916F-4C8E992D32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23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23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23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23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P1110 L14 Gravitational Potential Energy</a:t>
            </a:r>
          </a:p>
        </p:txBody>
      </p:sp>
    </p:spTree>
    <p:extLst>
      <p:ext uri="{BB962C8B-B14F-4D97-AF65-F5344CB8AC3E}">
        <p14:creationId xmlns:p14="http://schemas.microsoft.com/office/powerpoint/2010/main" val="622839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A165E37C-4B38-AA48-9306-59FAC5D0A4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DA2285CC-7DF8-1443-B72C-5EBC4E9708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94A5C823-FFB7-B24C-B3FB-4DBFC70C23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0575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7775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4975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2175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9375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F498DA3-81FE-8248-9A08-524E5D913748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27653" name="Header Placeholder 1">
            <a:extLst>
              <a:ext uri="{FF2B5EF4-FFF2-40B4-BE49-F238E27FC236}">
                <a16:creationId xmlns:a16="http://schemas.microsoft.com/office/drawing/2014/main" id="{AA662C63-915E-2447-916F-4C8E992D32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23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23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23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23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P1110 L14 Gravitational Potential Energy</a:t>
            </a:r>
          </a:p>
        </p:txBody>
      </p:sp>
    </p:spTree>
    <p:extLst>
      <p:ext uri="{BB962C8B-B14F-4D97-AF65-F5344CB8AC3E}">
        <p14:creationId xmlns:p14="http://schemas.microsoft.com/office/powerpoint/2010/main" val="9803234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>
            <a:extLst>
              <a:ext uri="{FF2B5EF4-FFF2-40B4-BE49-F238E27FC236}">
                <a16:creationId xmlns:a16="http://schemas.microsoft.com/office/drawing/2014/main" id="{D053F42C-B84D-9C45-BE55-76053FACC2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11D028E-0EB1-7D49-A0A3-4F2A529CCC6B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B283C069-C972-7946-81AA-BC7110A671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29D52507-0391-B54E-9224-B7D404AEC3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restoring force.</a:t>
            </a:r>
          </a:p>
        </p:txBody>
      </p:sp>
      <p:sp>
        <p:nvSpPr>
          <p:cNvPr id="25604" name="Header Placeholder 1">
            <a:extLst>
              <a:ext uri="{FF2B5EF4-FFF2-40B4-BE49-F238E27FC236}">
                <a16:creationId xmlns:a16="http://schemas.microsoft.com/office/drawing/2014/main" id="{FE95DC2E-C00C-7147-BAF7-0C0FB3A3836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P1110 L 15 Hooke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>
            <a:extLst>
              <a:ext uri="{FF2B5EF4-FFF2-40B4-BE49-F238E27FC236}">
                <a16:creationId xmlns:a16="http://schemas.microsoft.com/office/drawing/2014/main" id="{E086022A-B5D3-D748-B3B8-580691CFCC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8" name="Notes Placeholder 2">
            <a:extLst>
              <a:ext uri="{FF2B5EF4-FFF2-40B4-BE49-F238E27FC236}">
                <a16:creationId xmlns:a16="http://schemas.microsoft.com/office/drawing/2014/main" id="{9F8F8256-252D-9942-9DAC-6C756B9CD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4819" name="Slide Number Placeholder 3">
            <a:extLst>
              <a:ext uri="{FF2B5EF4-FFF2-40B4-BE49-F238E27FC236}">
                <a16:creationId xmlns:a16="http://schemas.microsoft.com/office/drawing/2014/main" id="{0AEB8642-8688-2D4C-9038-EA215D24CD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811BB76-E0C8-8949-BE68-DD36C3C3360A}" type="slidenum">
              <a:rPr lang="en-US" altLang="en-US" smtClean="0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34820" name="Header Placeholder 1">
            <a:extLst>
              <a:ext uri="{FF2B5EF4-FFF2-40B4-BE49-F238E27FC236}">
                <a16:creationId xmlns:a16="http://schemas.microsoft.com/office/drawing/2014/main" id="{DFA22153-025E-9645-AA4F-F702E3C8408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P1110 L 15 Hooke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>
            <a:extLst>
              <a:ext uri="{FF2B5EF4-FFF2-40B4-BE49-F238E27FC236}">
                <a16:creationId xmlns:a16="http://schemas.microsoft.com/office/drawing/2014/main" id="{A311DDEA-3399-B64E-A5C5-E2678F72F5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79BAAD9-9180-004C-8499-0BEE47E94866}" type="slidenum">
              <a:rPr lang="en-US" altLang="en-US" smtClean="0"/>
              <a:pPr>
                <a:spcBef>
                  <a:spcPct val="0"/>
                </a:spcBef>
              </a:pPr>
              <a:t>17</a:t>
            </a:fld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39F756EA-5A8B-A24F-B9C0-B44A6F7500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5F251560-65BE-6F42-BFFA-0DF1BA0BB0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Just as the work is always positive, so is the potential energy.  This follows automatically from the </a:t>
            </a:r>
            <a:r>
              <a:rPr lang="en-US" altLang="en-US" i="1">
                <a:latin typeface="Arial" panose="020B0604020202020204" pitchFamily="34" charset="0"/>
              </a:rPr>
              <a:t>x</a:t>
            </a:r>
            <a:r>
              <a:rPr lang="en-US" altLang="en-US" baseline="30000">
                <a:latin typeface="Arial" panose="020B0604020202020204" pitchFamily="34" charset="0"/>
              </a:rPr>
              <a:t>2</a:t>
            </a:r>
            <a:r>
              <a:rPr lang="en-US" altLang="en-US">
                <a:latin typeface="Arial" panose="020B0604020202020204" pitchFamily="34" charset="0"/>
              </a:rPr>
              <a:t> term.</a:t>
            </a:r>
          </a:p>
        </p:txBody>
      </p:sp>
      <p:sp>
        <p:nvSpPr>
          <p:cNvPr id="37892" name="Header Placeholder 1">
            <a:extLst>
              <a:ext uri="{FF2B5EF4-FFF2-40B4-BE49-F238E27FC236}">
                <a16:creationId xmlns:a16="http://schemas.microsoft.com/office/drawing/2014/main" id="{0667149A-8E89-3647-B42E-7605C65123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P1110 L 15 Hooke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>
            <a:extLst>
              <a:ext uri="{FF2B5EF4-FFF2-40B4-BE49-F238E27FC236}">
                <a16:creationId xmlns:a16="http://schemas.microsoft.com/office/drawing/2014/main" id="{E3C64D6B-9870-6547-84D5-0BB7DC8592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8" name="Notes Placeholder 2">
            <a:extLst>
              <a:ext uri="{FF2B5EF4-FFF2-40B4-BE49-F238E27FC236}">
                <a16:creationId xmlns:a16="http://schemas.microsoft.com/office/drawing/2014/main" id="{E7CA065D-C085-9142-AC82-ABEC6FB0B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9939" name="Slide Number Placeholder 3">
            <a:extLst>
              <a:ext uri="{FF2B5EF4-FFF2-40B4-BE49-F238E27FC236}">
                <a16:creationId xmlns:a16="http://schemas.microsoft.com/office/drawing/2014/main" id="{153C2BBC-F3DD-234C-91A8-FF869C8E6A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4ACCB8A-46EB-1940-A06A-2ECC60BB4CA5}" type="slidenum">
              <a:rPr lang="en-US" altLang="en-US" smtClean="0"/>
              <a:pPr>
                <a:spcBef>
                  <a:spcPct val="0"/>
                </a:spcBef>
              </a:pPr>
              <a:t>18</a:t>
            </a:fld>
            <a:endParaRPr lang="en-US" altLang="en-US"/>
          </a:p>
        </p:txBody>
      </p:sp>
      <p:sp>
        <p:nvSpPr>
          <p:cNvPr id="39940" name="Header Placeholder 1">
            <a:extLst>
              <a:ext uri="{FF2B5EF4-FFF2-40B4-BE49-F238E27FC236}">
                <a16:creationId xmlns:a16="http://schemas.microsoft.com/office/drawing/2014/main" id="{FB6D17A2-3247-5441-9E3F-823E7FEED52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P1110 L 15 Hooke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>
            <a:extLst>
              <a:ext uri="{FF2B5EF4-FFF2-40B4-BE49-F238E27FC236}">
                <a16:creationId xmlns:a16="http://schemas.microsoft.com/office/drawing/2014/main" id="{FC9F6E74-6E01-9C4C-B007-8A69E7C567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8" name="Notes Placeholder 2">
            <a:extLst>
              <a:ext uri="{FF2B5EF4-FFF2-40B4-BE49-F238E27FC236}">
                <a16:creationId xmlns:a16="http://schemas.microsoft.com/office/drawing/2014/main" id="{6352791E-A154-BB43-A313-70315A4C9B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The stiffer spring has twice as much work done on it.  ½ kx^2with the same x and different k’s.  Work will be directly proportional to k.</a:t>
            </a:r>
          </a:p>
        </p:txBody>
      </p:sp>
      <p:sp>
        <p:nvSpPr>
          <p:cNvPr id="45059" name="Slide Number Placeholder 3">
            <a:extLst>
              <a:ext uri="{FF2B5EF4-FFF2-40B4-BE49-F238E27FC236}">
                <a16:creationId xmlns:a16="http://schemas.microsoft.com/office/drawing/2014/main" id="{CF705455-A6AA-7241-88EF-3AB79F1055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0CAF1C1-E378-D64C-B98A-FDD46DB8A3E4}" type="slidenum">
              <a:rPr lang="en-US" altLang="en-US" smtClean="0"/>
              <a:pPr/>
              <a:t>22</a:t>
            </a:fld>
            <a:endParaRPr lang="en-US" altLang="en-US"/>
          </a:p>
        </p:txBody>
      </p:sp>
      <p:sp>
        <p:nvSpPr>
          <p:cNvPr id="45060" name="Header Placeholder 1">
            <a:extLst>
              <a:ext uri="{FF2B5EF4-FFF2-40B4-BE49-F238E27FC236}">
                <a16:creationId xmlns:a16="http://schemas.microsoft.com/office/drawing/2014/main" id="{EB1351D7-A4BB-044A-8A7A-50710861DD2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P1110 L 15 Hooke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>
            <a:extLst>
              <a:ext uri="{FF2B5EF4-FFF2-40B4-BE49-F238E27FC236}">
                <a16:creationId xmlns:a16="http://schemas.microsoft.com/office/drawing/2014/main" id="{11D85AF3-598B-E14E-B64B-301DCEBD2AD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6" name="Notes Placeholder 2">
            <a:extLst>
              <a:ext uri="{FF2B5EF4-FFF2-40B4-BE49-F238E27FC236}">
                <a16:creationId xmlns:a16="http://schemas.microsoft.com/office/drawing/2014/main" id="{648E0286-A56C-2E46-AA78-11BF1EE0B8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7107" name="Slide Number Placeholder 3">
            <a:extLst>
              <a:ext uri="{FF2B5EF4-FFF2-40B4-BE49-F238E27FC236}">
                <a16:creationId xmlns:a16="http://schemas.microsoft.com/office/drawing/2014/main" id="{3B3F3617-D857-1342-BE6B-EA5FFDC731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0151CF5-359B-BA44-AA60-EF1178F24C30}" type="slidenum">
              <a:rPr lang="en-US" altLang="en-US" smtClean="0"/>
              <a:pPr>
                <a:spcBef>
                  <a:spcPct val="0"/>
                </a:spcBef>
              </a:pPr>
              <a:t>23</a:t>
            </a:fld>
            <a:endParaRPr lang="en-US" altLang="en-US"/>
          </a:p>
        </p:txBody>
      </p:sp>
      <p:sp>
        <p:nvSpPr>
          <p:cNvPr id="47108" name="Header Placeholder 1">
            <a:extLst>
              <a:ext uri="{FF2B5EF4-FFF2-40B4-BE49-F238E27FC236}">
                <a16:creationId xmlns:a16="http://schemas.microsoft.com/office/drawing/2014/main" id="{0EBFF090-0219-8D48-84FA-BFF41D05462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P1110 L 15 Hooke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508DA4B-AB65-FC4D-9AF3-FE4A4F1804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194CCF4-B9A9-C649-8C51-7D70BE81D5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0EFDDE3-7918-924E-9DBC-2797CE40C5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B4548-8290-B144-8388-AE07241DB1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0845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5700320-C654-E641-BBF4-1289F43960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258AC9B-A100-B245-AC85-319863F566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1A60CCF-2056-2D46-B9F5-B8F4CF2F03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FEA7A-06AE-2C48-9FBB-0565E887C0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2354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B1ECEA-1E7C-BE43-964B-7B9AD6636E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B5FF61B-7A07-E046-8DE1-F2E19643BA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5667A7-7DF2-B04C-97D2-1B4BBD831A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5D69CC-9EB9-9D41-A013-DD7892FEA7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0845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198C6AD-ADE9-044D-9AA8-718742C766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3A47DAF-F1A5-9D42-B099-BA5A18B19F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431DEA5-313F-C346-99EC-821333BD66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E7A460-61BC-9646-8ED2-EBA9DB8CCA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6886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93FD007-9203-C44A-BCE6-88ABD13898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908EFCA-9953-EE4A-A4F0-21235DEA2A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CA0BD65-C2EA-0C47-9701-DDA90ABF7B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782F53-3542-5141-9AE1-F880DB8319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9867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E820C26-3652-7448-AC8C-9E0F5921CE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3A5C37D-4782-0943-A26F-C0DADDF8D8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074D13C-5D32-A04D-839F-90FF706BCC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1C1068-5EEB-2C40-A59A-05C5C8520E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7012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6B1DCA3-2E6D-1C49-8396-A5A5A97961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663F39F-3D8C-0F4D-82EF-525CEC8537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08D4D08-A711-044A-BFB2-196C9D8425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DDE232-50CD-1A46-8DB4-482E87B54C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3373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85F31F6-4847-A248-897C-5A9E419743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34FC4DF-C71F-964B-AC34-559A4A00AA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16484FB-2D0A-2F40-AC56-707F36B65F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88921-0A1D-6540-8A5E-390E192DC9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1076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0412B5B-C520-FB48-8F04-0B611F7D0D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445A933-67C0-034D-9016-C81BA0A42F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7C88FE2-1589-4046-9B38-F6FF7F2DD6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AA497-50BD-644A-9183-24FED62FF9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3419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4BF3A25-851B-1F45-8AD5-52DF357D81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A6FE576-E4FD-954B-A230-5B89EC87CA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D5B26F-7ED2-7247-B305-3471DA98B6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6B0A2-47F6-7C4C-B81B-80F245BB95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6419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1AF7D67-C037-A249-935D-A6D5FEE174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DB22753-CA54-004B-BCC8-7E695C3649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1F8A86-2C62-1B47-BAD9-E2E6450CD2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8603F-148F-EF45-8FF9-8A344D17C4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6284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7AC3014-E683-0841-9E09-2433AF9E7F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7EE7659-57A3-2748-B56D-6C2E3CD65A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0EBBC11-D310-5A4F-8E0B-44E4203D437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FC5A47F-FB22-5945-8CF6-B4C2A026914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0CEBAEA-588D-654C-BE48-D5DC9347B01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15C0310-B935-EC46-B4F7-A5CB27A78D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F77960AA-8302-4943-B06F-E6A6C5EFC3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Conservation of Mechanical Energy</a:t>
            </a:r>
            <a:endParaRPr lang="en-US" altLang="en-US"/>
          </a:p>
        </p:txBody>
      </p:sp>
      <p:sp>
        <p:nvSpPr>
          <p:cNvPr id="439299" name="Rectangle 3">
            <a:extLst>
              <a:ext uri="{FF2B5EF4-FFF2-40B4-BE49-F238E27FC236}">
                <a16:creationId xmlns:a16="http://schemas.microsoft.com/office/drawing/2014/main" id="{8C9F97B5-5EEE-584A-84B0-870FBBCE48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Aft>
                <a:spcPct val="50000"/>
              </a:spcAft>
              <a:buNone/>
            </a:pPr>
            <a:r>
              <a:rPr lang="en-US" altLang="en-US" dirty="0"/>
              <a:t>If the </a:t>
            </a:r>
            <a:r>
              <a:rPr lang="en-US" altLang="en-US" dirty="0">
                <a:solidFill>
                  <a:schemeClr val="tx2"/>
                </a:solidFill>
              </a:rPr>
              <a:t>forces </a:t>
            </a:r>
            <a:r>
              <a:rPr lang="en-US" altLang="en-US" dirty="0"/>
              <a:t>doing are associated with </a:t>
            </a:r>
            <a:r>
              <a:rPr lang="en-US" altLang="en-US" dirty="0">
                <a:solidFill>
                  <a:schemeClr val="accent2"/>
                </a:solidFill>
              </a:rPr>
              <a:t>potential energies</a:t>
            </a:r>
            <a:r>
              <a:rPr lang="en-US" altLang="en-US" dirty="0"/>
              <a:t>, </a:t>
            </a:r>
            <a:r>
              <a:rPr lang="en-US" altLang="en-US" dirty="0">
                <a:solidFill>
                  <a:schemeClr val="accent2"/>
                </a:solidFill>
              </a:rPr>
              <a:t>mechanical energy</a:t>
            </a:r>
            <a:r>
              <a:rPr lang="en-US" altLang="en-US" dirty="0"/>
              <a:t> does not change.</a:t>
            </a:r>
          </a:p>
          <a:p>
            <a:pPr algn="ctr" eaLnBrk="1" hangingPunct="1">
              <a:buFontTx/>
              <a:buNone/>
            </a:pPr>
            <a:r>
              <a:rPr lang="en-US" altLang="en-US" i="1" dirty="0"/>
              <a:t>E</a:t>
            </a:r>
            <a:r>
              <a:rPr lang="en-US" altLang="en-US" baseline="-25000" dirty="0"/>
              <a:t>1</a:t>
            </a:r>
            <a:r>
              <a:rPr lang="en-US" altLang="en-US" dirty="0"/>
              <a:t> = </a:t>
            </a:r>
            <a:r>
              <a:rPr lang="en-US" altLang="en-US" i="1" dirty="0"/>
              <a:t>E</a:t>
            </a:r>
            <a:r>
              <a:rPr lang="en-US" altLang="en-US" baseline="-25000" dirty="0"/>
              <a:t>2</a:t>
            </a:r>
            <a:endParaRPr lang="en-US" altLang="en-US" dirty="0"/>
          </a:p>
          <a:p>
            <a:pPr algn="ctr" eaLnBrk="1" hangingPunct="1">
              <a:lnSpc>
                <a:spcPct val="110000"/>
              </a:lnSpc>
              <a:spcAft>
                <a:spcPct val="10000"/>
              </a:spcAft>
              <a:buFontTx/>
              <a:buNone/>
            </a:pPr>
            <a:r>
              <a:rPr lang="en-US" altLang="en-US" i="1" dirty="0"/>
              <a:t>K</a:t>
            </a:r>
            <a:r>
              <a:rPr lang="en-US" altLang="en-US" baseline="-25000" dirty="0"/>
              <a:t>1</a:t>
            </a:r>
            <a:r>
              <a:rPr lang="en-US" altLang="en-US" dirty="0"/>
              <a:t> + </a:t>
            </a:r>
            <a:r>
              <a:rPr lang="en-US" altLang="en-US" i="1" dirty="0"/>
              <a:t>U</a:t>
            </a:r>
            <a:r>
              <a:rPr lang="en-US" altLang="en-US" baseline="-25000" dirty="0"/>
              <a:t>1</a:t>
            </a:r>
            <a:r>
              <a:rPr lang="en-US" altLang="en-US" dirty="0"/>
              <a:t> = </a:t>
            </a:r>
            <a:r>
              <a:rPr lang="en-US" altLang="en-US" i="1" dirty="0"/>
              <a:t>K</a:t>
            </a:r>
            <a:r>
              <a:rPr lang="en-US" altLang="en-US" baseline="-25000" dirty="0"/>
              <a:t>2</a:t>
            </a:r>
            <a:r>
              <a:rPr lang="en-US" altLang="en-US" dirty="0"/>
              <a:t> + </a:t>
            </a:r>
            <a:r>
              <a:rPr lang="en-US" altLang="en-US" i="1" dirty="0"/>
              <a:t>U</a:t>
            </a:r>
            <a:r>
              <a:rPr lang="en-US" altLang="en-US" baseline="-25000" dirty="0"/>
              <a:t>2</a:t>
            </a:r>
            <a:endParaRPr lang="en-US" altLang="en-US" dirty="0"/>
          </a:p>
          <a:p>
            <a:pPr algn="ctr" eaLnBrk="1" hangingPunct="1">
              <a:lnSpc>
                <a:spcPct val="110000"/>
              </a:lnSpc>
              <a:spcAft>
                <a:spcPct val="10000"/>
              </a:spcAft>
              <a:buFontTx/>
              <a:buNone/>
            </a:pPr>
            <a:r>
              <a:rPr lang="en-US" altLang="en-US" dirty="0"/>
              <a:t>1/2 </a:t>
            </a:r>
            <a:r>
              <a:rPr lang="en-US" altLang="en-US" i="1" dirty="0"/>
              <a:t>mv</a:t>
            </a:r>
            <a:r>
              <a:rPr lang="en-US" altLang="en-US" baseline="-25000" dirty="0"/>
              <a:t>1</a:t>
            </a:r>
            <a:r>
              <a:rPr lang="en-US" altLang="en-US" baseline="30000" dirty="0"/>
              <a:t>2</a:t>
            </a:r>
            <a:r>
              <a:rPr lang="en-US" altLang="en-US" dirty="0"/>
              <a:t> + </a:t>
            </a:r>
            <a:r>
              <a:rPr lang="en-US" altLang="en-US" i="1" dirty="0"/>
              <a:t>mgy</a:t>
            </a:r>
            <a:r>
              <a:rPr lang="en-US" altLang="en-US" baseline="-25000" dirty="0"/>
              <a:t>1</a:t>
            </a:r>
            <a:r>
              <a:rPr lang="en-US" altLang="en-US" dirty="0"/>
              <a:t> = 1/2 </a:t>
            </a:r>
            <a:r>
              <a:rPr lang="en-US" altLang="en-US" i="1" dirty="0"/>
              <a:t>mv</a:t>
            </a:r>
            <a:r>
              <a:rPr lang="en-US" altLang="en-US" baseline="-25000" dirty="0"/>
              <a:t>2</a:t>
            </a:r>
            <a:r>
              <a:rPr lang="en-US" altLang="en-US" baseline="30000" dirty="0"/>
              <a:t>2</a:t>
            </a:r>
            <a:r>
              <a:rPr lang="en-US" altLang="en-US" dirty="0"/>
              <a:t> + </a:t>
            </a:r>
            <a:r>
              <a:rPr lang="en-US" altLang="en-US" i="1" dirty="0"/>
              <a:t>mgy</a:t>
            </a:r>
            <a:r>
              <a:rPr lang="en-US" altLang="en-US" baseline="-25000" dirty="0"/>
              <a:t>2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52905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9299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5EF5157C-7090-314B-AEE6-94BA7EDDFE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Hooke’s Law Formula</a:t>
            </a:r>
          </a:p>
        </p:txBody>
      </p:sp>
      <p:sp>
        <p:nvSpPr>
          <p:cNvPr id="336899" name="Rectangle 3">
            <a:extLst>
              <a:ext uri="{FF2B5EF4-FFF2-40B4-BE49-F238E27FC236}">
                <a16:creationId xmlns:a16="http://schemas.microsoft.com/office/drawing/2014/main" id="{89E8E00B-3F90-A648-86EE-8910765507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590800"/>
            <a:ext cx="8229600" cy="2590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i="1">
                <a:solidFill>
                  <a:srgbClr val="800000"/>
                </a:solidFill>
              </a:rPr>
              <a:t>F</a:t>
            </a:r>
            <a:r>
              <a:rPr lang="en-US" altLang="en-US"/>
              <a:t> = </a:t>
            </a:r>
            <a:r>
              <a:rPr lang="en-US" altLang="en-US">
                <a:solidFill>
                  <a:srgbClr val="3239F4"/>
                </a:solidFill>
              </a:rPr>
              <a:t>force</a:t>
            </a:r>
            <a:r>
              <a:rPr lang="en-US" altLang="en-US"/>
              <a:t> exerted </a:t>
            </a:r>
            <a:r>
              <a:rPr lang="en-US" altLang="en-US">
                <a:solidFill>
                  <a:srgbClr val="3239F4"/>
                </a:solidFill>
              </a:rPr>
              <a:t>by</a:t>
            </a:r>
            <a:r>
              <a:rPr lang="en-US" altLang="en-US"/>
              <a:t> the spring</a:t>
            </a:r>
          </a:p>
          <a:p>
            <a:pPr eaLnBrk="1" hangingPunct="1">
              <a:buFontTx/>
              <a:buNone/>
            </a:pPr>
            <a:r>
              <a:rPr lang="en-US" altLang="en-US" i="1">
                <a:solidFill>
                  <a:srgbClr val="800000"/>
                </a:solidFill>
              </a:rPr>
              <a:t>k</a:t>
            </a:r>
            <a:r>
              <a:rPr lang="en-US" altLang="en-US"/>
              <a:t> = </a:t>
            </a:r>
            <a:r>
              <a:rPr lang="en-US" altLang="en-US">
                <a:solidFill>
                  <a:srgbClr val="3239F4"/>
                </a:solidFill>
              </a:rPr>
              <a:t>spring constant</a:t>
            </a:r>
            <a:r>
              <a:rPr lang="en-US" altLang="en-US"/>
              <a:t>; units: N/m; </a:t>
            </a:r>
            <a:r>
              <a:rPr lang="en-US" altLang="en-US" i="1">
                <a:solidFill>
                  <a:schemeClr val="accent2"/>
                </a:solidFill>
              </a:rPr>
              <a:t>k</a:t>
            </a:r>
            <a:r>
              <a:rPr lang="en-US" altLang="en-US">
                <a:solidFill>
                  <a:schemeClr val="accent2"/>
                </a:solidFill>
              </a:rPr>
              <a:t> &gt; 0</a:t>
            </a:r>
          </a:p>
          <a:p>
            <a:pPr eaLnBrk="1" hangingPunct="1">
              <a:buFontTx/>
              <a:buNone/>
            </a:pPr>
            <a:r>
              <a:rPr lang="en-US" altLang="en-US" i="1">
                <a:solidFill>
                  <a:srgbClr val="800000"/>
                </a:solidFill>
              </a:rPr>
              <a:t>x</a:t>
            </a:r>
            <a:r>
              <a:rPr lang="en-US" altLang="en-US"/>
              <a:t> = </a:t>
            </a:r>
            <a:r>
              <a:rPr lang="en-US" altLang="en-US">
                <a:solidFill>
                  <a:srgbClr val="3239F4"/>
                </a:solidFill>
              </a:rPr>
              <a:t>displacement</a:t>
            </a:r>
            <a:r>
              <a:rPr lang="en-US" altLang="en-US"/>
              <a:t> from equilibrium position</a:t>
            </a:r>
          </a:p>
          <a:p>
            <a:pPr eaLnBrk="1" hangingPunct="1">
              <a:buFontTx/>
              <a:buNone/>
            </a:pPr>
            <a:r>
              <a:rPr lang="en-US" altLang="en-US">
                <a:solidFill>
                  <a:srgbClr val="800000"/>
                </a:solidFill>
              </a:rPr>
              <a:t>negative</a:t>
            </a:r>
            <a:r>
              <a:rPr lang="en-US" altLang="en-US"/>
              <a:t> sign: force </a:t>
            </a:r>
            <a:r>
              <a:rPr lang="en-US" altLang="en-US">
                <a:solidFill>
                  <a:srgbClr val="3239F4"/>
                </a:solidFill>
              </a:rPr>
              <a:t>opposes</a:t>
            </a:r>
            <a:r>
              <a:rPr lang="en-US" altLang="en-US"/>
              <a:t> distortion</a:t>
            </a:r>
          </a:p>
        </p:txBody>
      </p:sp>
      <p:sp>
        <p:nvSpPr>
          <p:cNvPr id="24579" name="Rectangle 4">
            <a:extLst>
              <a:ext uri="{FF2B5EF4-FFF2-40B4-BE49-F238E27FC236}">
                <a16:creationId xmlns:a16="http://schemas.microsoft.com/office/drawing/2014/main" id="{6FB5AE77-4134-CB43-8838-817501EF450C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2057400" y="1676400"/>
            <a:ext cx="3276600" cy="609600"/>
          </a:xfrm>
          <a:prstGeom prst="rect">
            <a:avLst/>
          </a:prstGeom>
          <a:blipFill>
            <a:blip r:embed="rId3"/>
            <a:stretch>
              <a:fillRect t="-8333" b="-16667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899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1BA57632-32C8-BE40-AC0A-361773371E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Group Work</a:t>
            </a:r>
          </a:p>
        </p:txBody>
      </p:sp>
      <p:sp>
        <p:nvSpPr>
          <p:cNvPr id="27650" name="Rectangle 3">
            <a:extLst>
              <a:ext uri="{FF2B5EF4-FFF2-40B4-BE49-F238E27FC236}">
                <a16:creationId xmlns:a16="http://schemas.microsoft.com/office/drawing/2014/main" id="{FC97BE5D-4E2A-2D44-A227-B562F29413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6096000" cy="3352800"/>
          </a:xfrm>
        </p:spPr>
        <p:txBody>
          <a:bodyPr/>
          <a:lstStyle/>
          <a:p>
            <a:pPr marL="0" indent="0" eaLnBrk="1" hangingPunct="1">
              <a:buFont typeface="Times" pitchFamily="2" charset="0"/>
              <a:buNone/>
            </a:pPr>
            <a:r>
              <a:rPr lang="en-US" altLang="en-US" sz="2800"/>
              <a:t>A spring stretches </a:t>
            </a:r>
            <a:r>
              <a:rPr lang="en-US" altLang="en-US" sz="2800">
                <a:solidFill>
                  <a:srgbClr val="760585"/>
                </a:solidFill>
              </a:rPr>
              <a:t>4.0 cm</a:t>
            </a:r>
            <a:r>
              <a:rPr lang="en-US" altLang="en-US" sz="2800"/>
              <a:t> when a load of </a:t>
            </a:r>
            <a:r>
              <a:rPr lang="en-US" altLang="en-US" sz="2800">
                <a:solidFill>
                  <a:srgbClr val="760585"/>
                </a:solidFill>
              </a:rPr>
              <a:t>12.0 N</a:t>
            </a:r>
            <a:r>
              <a:rPr lang="en-US" altLang="en-US" sz="2800"/>
              <a:t> is suspended from it.  </a:t>
            </a:r>
          </a:p>
          <a:p>
            <a:pPr marL="0" indent="0" eaLnBrk="1" hangingPunct="1">
              <a:buClr>
                <a:schemeClr val="tx2"/>
              </a:buClr>
              <a:buFontTx/>
              <a:buAutoNum type="arabicPeriod"/>
            </a:pPr>
            <a:r>
              <a:rPr lang="en-US" altLang="en-US" sz="2800"/>
              <a:t>What is the </a:t>
            </a:r>
            <a:r>
              <a:rPr lang="en-US" altLang="en-US" sz="2800">
                <a:solidFill>
                  <a:schemeClr val="accent2"/>
                </a:solidFill>
              </a:rPr>
              <a:t>spring constant </a:t>
            </a:r>
            <a:r>
              <a:rPr lang="en-US" altLang="en-US" sz="2800"/>
              <a:t>of the spring?</a:t>
            </a:r>
          </a:p>
          <a:p>
            <a:pPr marL="0" indent="0" eaLnBrk="1" hangingPunct="1">
              <a:buClr>
                <a:schemeClr val="tx2"/>
              </a:buClr>
              <a:buFontTx/>
              <a:buAutoNum type="arabicPeriod"/>
            </a:pPr>
            <a:r>
              <a:rPr lang="en-US" altLang="en-US" sz="2800">
                <a:solidFill>
                  <a:schemeClr val="accent2"/>
                </a:solidFill>
              </a:rPr>
              <a:t>How far </a:t>
            </a:r>
            <a:r>
              <a:rPr lang="en-US" altLang="en-US" sz="2800"/>
              <a:t>will the spring stretch with a tension of </a:t>
            </a:r>
            <a:r>
              <a:rPr lang="en-US" altLang="en-US" sz="2800">
                <a:solidFill>
                  <a:srgbClr val="760585"/>
                </a:solidFill>
              </a:rPr>
              <a:t>6.0 N</a:t>
            </a:r>
            <a:r>
              <a:rPr lang="en-US" altLang="en-US" sz="2800"/>
              <a:t>?</a:t>
            </a:r>
          </a:p>
        </p:txBody>
      </p:sp>
      <p:pic>
        <p:nvPicPr>
          <p:cNvPr id="26627" name="Picture 8">
            <a:extLst>
              <a:ext uri="{FF2B5EF4-FFF2-40B4-BE49-F238E27FC236}">
                <a16:creationId xmlns:a16="http://schemas.microsoft.com/office/drawing/2014/main" id="{78EA5FF4-4331-FE41-9BEB-BACA6A262A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1603375"/>
            <a:ext cx="10795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23786DDD-BBFE-3945-A691-E594FA1803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Group Work</a:t>
            </a:r>
          </a:p>
        </p:txBody>
      </p:sp>
      <p:sp>
        <p:nvSpPr>
          <p:cNvPr id="27650" name="Rectangle 3">
            <a:extLst>
              <a:ext uri="{FF2B5EF4-FFF2-40B4-BE49-F238E27FC236}">
                <a16:creationId xmlns:a16="http://schemas.microsoft.com/office/drawing/2014/main" id="{35C53D46-0110-8F4B-B028-ABD6309964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5486400" cy="4038600"/>
          </a:xfrm>
        </p:spPr>
        <p:txBody>
          <a:bodyPr/>
          <a:lstStyle/>
          <a:p>
            <a:pPr marL="514350" indent="-514350" eaLnBrk="1" hangingPunct="1">
              <a:buClr>
                <a:schemeClr val="tx2"/>
              </a:buClr>
              <a:buFontTx/>
              <a:buAutoNum type="arabicPeriod" startAt="3"/>
            </a:pPr>
            <a:r>
              <a:rPr lang="en-US" altLang="en-US" sz="2800"/>
              <a:t>What is the </a:t>
            </a:r>
            <a:r>
              <a:rPr lang="en-US" altLang="en-US" sz="2800">
                <a:solidFill>
                  <a:schemeClr val="accent2"/>
                </a:solidFill>
              </a:rPr>
              <a:t>tension</a:t>
            </a:r>
            <a:r>
              <a:rPr lang="en-US" altLang="en-US" sz="2800"/>
              <a:t> in </a:t>
            </a:r>
            <a:r>
              <a:rPr lang="en-US" altLang="en-US" sz="2800">
                <a:solidFill>
                  <a:schemeClr val="accent2"/>
                </a:solidFill>
              </a:rPr>
              <a:t>each</a:t>
            </a:r>
            <a:r>
              <a:rPr lang="en-US" altLang="en-US" sz="2800"/>
              <a:t> spring when a </a:t>
            </a:r>
            <a:r>
              <a:rPr lang="en-US" altLang="en-US" sz="2800">
                <a:solidFill>
                  <a:srgbClr val="760585"/>
                </a:solidFill>
              </a:rPr>
              <a:t>12-N</a:t>
            </a:r>
            <a:r>
              <a:rPr lang="en-US" altLang="en-US" sz="2800"/>
              <a:t> weight is suspended from them?</a:t>
            </a:r>
          </a:p>
          <a:p>
            <a:pPr marL="514350" indent="-514350" eaLnBrk="1" hangingPunct="1">
              <a:buClr>
                <a:schemeClr val="tx2"/>
              </a:buClr>
              <a:buFontTx/>
              <a:buAutoNum type="arabicPeriod" startAt="3"/>
            </a:pPr>
            <a:r>
              <a:rPr lang="en-US" altLang="en-US" sz="2800">
                <a:solidFill>
                  <a:schemeClr val="accent2"/>
                </a:solidFill>
              </a:rPr>
              <a:t>How far </a:t>
            </a:r>
            <a:r>
              <a:rPr lang="en-US" altLang="en-US" sz="2800"/>
              <a:t>will each spring stretch?</a:t>
            </a:r>
          </a:p>
          <a:p>
            <a:pPr marL="514350" indent="-514350" eaLnBrk="1" hangingPunct="1">
              <a:buClr>
                <a:schemeClr val="tx2"/>
              </a:buClr>
              <a:buFontTx/>
              <a:buAutoNum type="arabicPeriod" startAt="3"/>
            </a:pPr>
            <a:r>
              <a:rPr lang="en-US" altLang="en-US" sz="2800"/>
              <a:t>What is the </a:t>
            </a:r>
            <a:r>
              <a:rPr lang="en-US" altLang="en-US" sz="2800">
                <a:solidFill>
                  <a:schemeClr val="accent2"/>
                </a:solidFill>
              </a:rPr>
              <a:t>spring constant </a:t>
            </a:r>
            <a:r>
              <a:rPr lang="en-US" altLang="en-US" sz="2800"/>
              <a:t>of the combined springs?</a:t>
            </a:r>
          </a:p>
        </p:txBody>
      </p:sp>
      <p:pic>
        <p:nvPicPr>
          <p:cNvPr id="27651" name="Picture 2">
            <a:extLst>
              <a:ext uri="{FF2B5EF4-FFF2-40B4-BE49-F238E27FC236}">
                <a16:creationId xmlns:a16="http://schemas.microsoft.com/office/drawing/2014/main" id="{6E2C5C1D-B66E-8B49-8AA0-2E39BA1A0B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654175"/>
            <a:ext cx="2197100" cy="248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7DAAB20E-253E-2944-9C86-A4506934B0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Group Work</a:t>
            </a:r>
          </a:p>
        </p:txBody>
      </p:sp>
      <p:sp>
        <p:nvSpPr>
          <p:cNvPr id="27650" name="Rectangle 3">
            <a:extLst>
              <a:ext uri="{FF2B5EF4-FFF2-40B4-BE49-F238E27FC236}">
                <a16:creationId xmlns:a16="http://schemas.microsoft.com/office/drawing/2014/main" id="{11CEFD47-0C4A-B24F-BF67-2E349B4C09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5791200" cy="4495800"/>
          </a:xfrm>
        </p:spPr>
        <p:txBody>
          <a:bodyPr/>
          <a:lstStyle/>
          <a:p>
            <a:pPr marL="514350" indent="-514350" eaLnBrk="1" hangingPunct="1">
              <a:buClr>
                <a:schemeClr val="tx2"/>
              </a:buClr>
              <a:buFontTx/>
              <a:buAutoNum type="arabicPeriod" startAt="6"/>
            </a:pPr>
            <a:r>
              <a:rPr lang="en-US" altLang="en-US" sz="2800"/>
              <a:t>What is the </a:t>
            </a:r>
            <a:r>
              <a:rPr lang="en-US" altLang="en-US" sz="2800">
                <a:solidFill>
                  <a:schemeClr val="accent2"/>
                </a:solidFill>
              </a:rPr>
              <a:t>tension</a:t>
            </a:r>
            <a:r>
              <a:rPr lang="en-US" altLang="en-US" sz="2800"/>
              <a:t> in </a:t>
            </a:r>
            <a:r>
              <a:rPr lang="en-US" altLang="en-US" sz="2800">
                <a:solidFill>
                  <a:schemeClr val="accent2"/>
                </a:solidFill>
              </a:rPr>
              <a:t>each</a:t>
            </a:r>
            <a:r>
              <a:rPr lang="en-US" altLang="en-US" sz="2800"/>
              <a:t> spring when a </a:t>
            </a:r>
            <a:r>
              <a:rPr lang="en-US" altLang="en-US" sz="2800">
                <a:solidFill>
                  <a:srgbClr val="760585"/>
                </a:solidFill>
              </a:rPr>
              <a:t>12-N</a:t>
            </a:r>
            <a:r>
              <a:rPr lang="en-US" altLang="en-US" sz="2800"/>
              <a:t> weight is suspended from them?</a:t>
            </a:r>
          </a:p>
          <a:p>
            <a:pPr marL="514350" indent="-514350" eaLnBrk="1" hangingPunct="1">
              <a:buClr>
                <a:schemeClr val="tx2"/>
              </a:buClr>
              <a:buFontTx/>
              <a:buAutoNum type="arabicPeriod" startAt="6"/>
            </a:pPr>
            <a:r>
              <a:rPr lang="en-US" altLang="en-US" sz="2800">
                <a:solidFill>
                  <a:schemeClr val="accent2"/>
                </a:solidFill>
              </a:rPr>
              <a:t>How far </a:t>
            </a:r>
            <a:r>
              <a:rPr lang="en-US" altLang="en-US" sz="2800"/>
              <a:t>will each spring stretch?</a:t>
            </a:r>
          </a:p>
          <a:p>
            <a:pPr marL="514350" indent="-514350" eaLnBrk="1" hangingPunct="1">
              <a:buClr>
                <a:schemeClr val="tx2"/>
              </a:buClr>
              <a:buFontTx/>
              <a:buAutoNum type="arabicPeriod" startAt="6"/>
            </a:pPr>
            <a:r>
              <a:rPr lang="en-US" altLang="en-US" sz="2800">
                <a:solidFill>
                  <a:schemeClr val="accent2"/>
                </a:solidFill>
              </a:rPr>
              <a:t>How far </a:t>
            </a:r>
            <a:r>
              <a:rPr lang="en-US" altLang="en-US" sz="2800"/>
              <a:t>do the combined springs stretch?</a:t>
            </a:r>
          </a:p>
          <a:p>
            <a:pPr marL="514350" indent="-514350" eaLnBrk="1" hangingPunct="1">
              <a:buClr>
                <a:schemeClr val="tx2"/>
              </a:buClr>
              <a:buFontTx/>
              <a:buAutoNum type="arabicPeriod" startAt="6"/>
            </a:pPr>
            <a:r>
              <a:rPr lang="en-US" altLang="en-US" sz="2800"/>
              <a:t>What is the </a:t>
            </a:r>
            <a:r>
              <a:rPr lang="en-US" altLang="en-US" sz="2800">
                <a:solidFill>
                  <a:schemeClr val="accent2"/>
                </a:solidFill>
              </a:rPr>
              <a:t>spring constant </a:t>
            </a:r>
            <a:r>
              <a:rPr lang="en-US" altLang="en-US" sz="2800"/>
              <a:t>of the combined springs?</a:t>
            </a:r>
          </a:p>
        </p:txBody>
      </p:sp>
      <p:pic>
        <p:nvPicPr>
          <p:cNvPr id="28675" name="Picture 3">
            <a:extLst>
              <a:ext uri="{FF2B5EF4-FFF2-40B4-BE49-F238E27FC236}">
                <a16:creationId xmlns:a16="http://schemas.microsoft.com/office/drawing/2014/main" id="{E1544335-FA7C-EE46-9833-D0FA7529B0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600200"/>
            <a:ext cx="1955800" cy="401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6431345B-AE2D-0F4E-B33C-3F3142AB62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Effect of Gravity</a:t>
            </a:r>
          </a:p>
        </p:txBody>
      </p:sp>
      <p:sp>
        <p:nvSpPr>
          <p:cNvPr id="29698" name="Rectangle 3">
            <a:extLst>
              <a:ext uri="{FF2B5EF4-FFF2-40B4-BE49-F238E27FC236}">
                <a16:creationId xmlns:a16="http://schemas.microsoft.com/office/drawing/2014/main" id="{5C6E794B-65D3-1249-9A8E-045F39317A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Less than you might expect:</a:t>
            </a:r>
          </a:p>
          <a:p>
            <a:pPr eaLnBrk="1" hangingPunct="1"/>
            <a:r>
              <a:rPr lang="en-US" altLang="en-US"/>
              <a:t>Changes equilibrium position </a:t>
            </a:r>
            <a:r>
              <a:rPr lang="en-US" altLang="en-US" i="1">
                <a:solidFill>
                  <a:schemeClr val="hlink"/>
                </a:solidFill>
              </a:rPr>
              <a:t>x</a:t>
            </a:r>
            <a:r>
              <a:rPr lang="en-US" altLang="en-US">
                <a:solidFill>
                  <a:schemeClr val="hlink"/>
                </a:solidFill>
              </a:rPr>
              <a:t> = 0</a:t>
            </a:r>
            <a:endParaRPr lang="en-US" altLang="en-US"/>
          </a:p>
          <a:p>
            <a:pPr eaLnBrk="1" hangingPunct="1"/>
            <a:r>
              <a:rPr lang="en-US" altLang="en-US"/>
              <a:t>Does not change </a:t>
            </a:r>
            <a:r>
              <a:rPr lang="en-US" altLang="en-US" i="1">
                <a:solidFill>
                  <a:schemeClr val="hlink"/>
                </a:solidFill>
              </a:rPr>
              <a:t>k</a:t>
            </a:r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>
            <a:extLst>
              <a:ext uri="{FF2B5EF4-FFF2-40B4-BE49-F238E27FC236}">
                <a16:creationId xmlns:a16="http://schemas.microsoft.com/office/drawing/2014/main" id="{A91B4469-277C-424B-9285-894A5618DAF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1600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Elastic Potential Energy</a:t>
            </a:r>
          </a:p>
        </p:txBody>
      </p:sp>
      <p:sp>
        <p:nvSpPr>
          <p:cNvPr id="33794" name="Rectangle 3">
            <a:extLst>
              <a:ext uri="{FF2B5EF4-FFF2-40B4-BE49-F238E27FC236}">
                <a16:creationId xmlns:a16="http://schemas.microsoft.com/office/drawing/2014/main" id="{BD88FC95-51B9-9148-9F1A-E20D920E6049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295400" y="3886200"/>
            <a:ext cx="6400800" cy="6096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altLang="en-US" dirty="0"/>
              <a:t>Hooke’s law force is conservative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0DD16EDA-D594-3743-A834-80F6425022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334000"/>
            <a:ext cx="2209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>
            <a:extLst>
              <a:ext uri="{FF2B5EF4-FFF2-40B4-BE49-F238E27FC236}">
                <a16:creationId xmlns:a16="http://schemas.microsoft.com/office/drawing/2014/main" id="{91E68375-6710-A541-BD05-1A7659B264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Work to Deform a Spring</a:t>
            </a:r>
          </a:p>
        </p:txBody>
      </p:sp>
      <p:sp>
        <p:nvSpPr>
          <p:cNvPr id="35842" name="Rectangle 3">
            <a:extLst>
              <a:ext uri="{FF2B5EF4-FFF2-40B4-BE49-F238E27FC236}">
                <a16:creationId xmlns:a16="http://schemas.microsoft.com/office/drawing/2014/main" id="{5F4039EB-0450-D74C-AF99-2A63625EB6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229600" cy="685800"/>
          </a:xfrm>
        </p:spPr>
        <p:txBody>
          <a:bodyPr/>
          <a:lstStyle/>
          <a:p>
            <a:pPr eaLnBrk="1" hangingPunct="1"/>
            <a:r>
              <a:rPr lang="en-US" altLang="en-US"/>
              <a:t>To pull a distance </a:t>
            </a:r>
            <a:r>
              <a:rPr lang="en-US" altLang="en-US" i="1">
                <a:solidFill>
                  <a:srgbClr val="3519CA"/>
                </a:solidFill>
              </a:rPr>
              <a:t>x</a:t>
            </a:r>
            <a:r>
              <a:rPr lang="en-US" altLang="en-US"/>
              <a:t> from equilibrium</a:t>
            </a:r>
            <a:endParaRPr lang="en-US" altLang="en-US" i="1"/>
          </a:p>
        </p:txBody>
      </p:sp>
      <p:sp>
        <p:nvSpPr>
          <p:cNvPr id="391172" name="Freeform 4" descr="Wide downward diagonal">
            <a:extLst>
              <a:ext uri="{FF2B5EF4-FFF2-40B4-BE49-F238E27FC236}">
                <a16:creationId xmlns:a16="http://schemas.microsoft.com/office/drawing/2014/main" id="{C387BA60-FB1F-5443-AE60-8B3E07D40B6D}"/>
              </a:ext>
            </a:extLst>
          </p:cNvPr>
          <p:cNvSpPr>
            <a:spLocks/>
          </p:cNvSpPr>
          <p:nvPr/>
        </p:nvSpPr>
        <p:spPr bwMode="auto">
          <a:xfrm>
            <a:off x="2444750" y="3181350"/>
            <a:ext cx="3651250" cy="1009650"/>
          </a:xfrm>
          <a:custGeom>
            <a:avLst/>
            <a:gdLst>
              <a:gd name="T0" fmla="*/ 0 w 2300"/>
              <a:gd name="T1" fmla="*/ 2147483646 h 636"/>
              <a:gd name="T2" fmla="*/ 2147483646 w 2300"/>
              <a:gd name="T3" fmla="*/ 0 h 636"/>
              <a:gd name="T4" fmla="*/ 2147483646 w 2300"/>
              <a:gd name="T5" fmla="*/ 2147483646 h 636"/>
              <a:gd name="T6" fmla="*/ 0 w 2300"/>
              <a:gd name="T7" fmla="*/ 2147483646 h 636"/>
              <a:gd name="T8" fmla="*/ 0 60000 65536"/>
              <a:gd name="T9" fmla="*/ 0 60000 65536"/>
              <a:gd name="T10" fmla="*/ 0 60000 65536"/>
              <a:gd name="T11" fmla="*/ 0 60000 65536"/>
              <a:gd name="T12" fmla="*/ 0 w 2300"/>
              <a:gd name="T13" fmla="*/ 0 h 636"/>
              <a:gd name="T14" fmla="*/ 2300 w 2300"/>
              <a:gd name="T15" fmla="*/ 636 h 6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00" h="636">
                <a:moveTo>
                  <a:pt x="0" y="636"/>
                </a:moveTo>
                <a:lnTo>
                  <a:pt x="2300" y="0"/>
                </a:lnTo>
                <a:lnTo>
                  <a:pt x="2300" y="636"/>
                </a:lnTo>
                <a:lnTo>
                  <a:pt x="0" y="636"/>
                </a:lnTo>
                <a:close/>
              </a:path>
            </a:pathLst>
          </a:cu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1176" name="Line 8">
            <a:extLst>
              <a:ext uri="{FF2B5EF4-FFF2-40B4-BE49-F238E27FC236}">
                <a16:creationId xmlns:a16="http://schemas.microsoft.com/office/drawing/2014/main" id="{3E1C443D-4D81-8C42-9DB0-3AB96B3514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38400" y="2971800"/>
            <a:ext cx="4419600" cy="1219200"/>
          </a:xfrm>
          <a:prstGeom prst="line">
            <a:avLst/>
          </a:prstGeom>
          <a:noFill/>
          <a:ln w="38100">
            <a:solidFill>
              <a:srgbClr val="00890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5845" name="Group 76">
            <a:extLst>
              <a:ext uri="{FF2B5EF4-FFF2-40B4-BE49-F238E27FC236}">
                <a16:creationId xmlns:a16="http://schemas.microsoft.com/office/drawing/2014/main" id="{D42E279B-6342-2C4B-BD60-F3429DFB5156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2743200"/>
            <a:ext cx="5486400" cy="1905000"/>
            <a:chOff x="864" y="1728"/>
            <a:chExt cx="3456" cy="1200"/>
          </a:xfrm>
        </p:grpSpPr>
        <p:sp>
          <p:nvSpPr>
            <p:cNvPr id="35884" name="Line 6">
              <a:extLst>
                <a:ext uri="{FF2B5EF4-FFF2-40B4-BE49-F238E27FC236}">
                  <a16:creationId xmlns:a16="http://schemas.microsoft.com/office/drawing/2014/main" id="{F129E8E8-1D79-BE46-8F5E-83501AAA99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1728"/>
              <a:ext cx="0" cy="9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85" name="Line 7">
              <a:extLst>
                <a:ext uri="{FF2B5EF4-FFF2-40B4-BE49-F238E27FC236}">
                  <a16:creationId xmlns:a16="http://schemas.microsoft.com/office/drawing/2014/main" id="{0D34CE8F-4ED1-7A43-B280-89C706A29C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2640"/>
              <a:ext cx="27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86" name="Text Box 9">
              <a:extLst>
                <a:ext uri="{FF2B5EF4-FFF2-40B4-BE49-F238E27FC236}">
                  <a16:creationId xmlns:a16="http://schemas.microsoft.com/office/drawing/2014/main" id="{0AECBE14-AE1E-FE42-ADCC-8ABB08B2FA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6" y="2640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>
                  <a:solidFill>
                    <a:schemeClr val="accent2"/>
                  </a:solidFill>
                </a:rPr>
                <a:t>x</a:t>
              </a:r>
            </a:p>
          </p:txBody>
        </p:sp>
        <p:sp>
          <p:nvSpPr>
            <p:cNvPr id="35887" name="Text Box 10">
              <a:extLst>
                <a:ext uri="{FF2B5EF4-FFF2-40B4-BE49-F238E27FC236}">
                  <a16:creationId xmlns:a16="http://schemas.microsoft.com/office/drawing/2014/main" id="{994CEBD8-C2AB-7242-A076-31FAD02D34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4" y="1872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>
                  <a:solidFill>
                    <a:schemeClr val="accent2"/>
                  </a:solidFill>
                </a:rPr>
                <a:t>kx</a:t>
              </a:r>
            </a:p>
          </p:txBody>
        </p:sp>
        <p:sp>
          <p:nvSpPr>
            <p:cNvPr id="35888" name="Line 11">
              <a:extLst>
                <a:ext uri="{FF2B5EF4-FFF2-40B4-BE49-F238E27FC236}">
                  <a16:creationId xmlns:a16="http://schemas.microsoft.com/office/drawing/2014/main" id="{C85B927C-9E09-B648-B447-7CDF39AFBF9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692" y="852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89" name="Line 12">
              <a:extLst>
                <a:ext uri="{FF2B5EF4-FFF2-40B4-BE49-F238E27FC236}">
                  <a16:creationId xmlns:a16="http://schemas.microsoft.com/office/drawing/2014/main" id="{8F06B502-3EF1-BC4F-BF6E-99A1399FD2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40" y="2016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90" name="Text Box 13">
              <a:extLst>
                <a:ext uri="{FF2B5EF4-FFF2-40B4-BE49-F238E27FC236}">
                  <a16:creationId xmlns:a16="http://schemas.microsoft.com/office/drawing/2014/main" id="{46060D67-6962-4C4C-AC56-74F1CF2D6A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2112"/>
              <a:ext cx="5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</a:rPr>
                <a:t>force</a:t>
              </a:r>
            </a:p>
          </p:txBody>
        </p:sp>
        <p:sp>
          <p:nvSpPr>
            <p:cNvPr id="35891" name="Text Box 14">
              <a:extLst>
                <a:ext uri="{FF2B5EF4-FFF2-40B4-BE49-F238E27FC236}">
                  <a16:creationId xmlns:a16="http://schemas.microsoft.com/office/drawing/2014/main" id="{D5A2CC97-537C-3A41-AFCE-5735227C1D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2688"/>
              <a:ext cx="10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</a:rPr>
                <a:t>displacement </a:t>
              </a:r>
            </a:p>
          </p:txBody>
        </p:sp>
      </p:grpSp>
      <p:grpSp>
        <p:nvGrpSpPr>
          <p:cNvPr id="3" name="Group 82">
            <a:extLst>
              <a:ext uri="{FF2B5EF4-FFF2-40B4-BE49-F238E27FC236}">
                <a16:creationId xmlns:a16="http://schemas.microsoft.com/office/drawing/2014/main" id="{7FAD89A2-9FE5-1842-9A0A-D2FE89E74A0E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486400"/>
            <a:ext cx="1524000" cy="762000"/>
            <a:chOff x="2016" y="3456"/>
            <a:chExt cx="960" cy="480"/>
          </a:xfrm>
        </p:grpSpPr>
        <p:grpSp>
          <p:nvGrpSpPr>
            <p:cNvPr id="35877" name="Group 73">
              <a:extLst>
                <a:ext uri="{FF2B5EF4-FFF2-40B4-BE49-F238E27FC236}">
                  <a16:creationId xmlns:a16="http://schemas.microsoft.com/office/drawing/2014/main" id="{AD26FD0C-0D16-C640-9178-39661BE669B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04" y="3456"/>
              <a:ext cx="672" cy="480"/>
              <a:chOff x="2256" y="3648"/>
              <a:chExt cx="672" cy="480"/>
            </a:xfrm>
          </p:grpSpPr>
          <p:sp>
            <p:nvSpPr>
              <p:cNvPr id="35879" name="Rectangle 37">
                <a:extLst>
                  <a:ext uri="{FF2B5EF4-FFF2-40B4-BE49-F238E27FC236}">
                    <a16:creationId xmlns:a16="http://schemas.microsoft.com/office/drawing/2014/main" id="{EA684A02-F5C8-1547-87F2-64C06CCC04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6" y="3744"/>
                <a:ext cx="43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FontTx/>
                  <a:buNone/>
                </a:pPr>
                <a:r>
                  <a:rPr lang="en-US" altLang="en-US" i="1">
                    <a:solidFill>
                      <a:srgbClr val="800000"/>
                    </a:solidFill>
                  </a:rPr>
                  <a:t>kx</a:t>
                </a:r>
                <a:r>
                  <a:rPr lang="en-US" altLang="en-US" baseline="30000">
                    <a:solidFill>
                      <a:srgbClr val="800000"/>
                    </a:solidFill>
                  </a:rPr>
                  <a:t>2</a:t>
                </a:r>
                <a:endParaRPr lang="en-US" altLang="en-US">
                  <a:solidFill>
                    <a:srgbClr val="800000"/>
                  </a:solidFill>
                </a:endParaRPr>
              </a:p>
            </p:txBody>
          </p:sp>
          <p:grpSp>
            <p:nvGrpSpPr>
              <p:cNvPr id="35880" name="Group 72">
                <a:extLst>
                  <a:ext uri="{FF2B5EF4-FFF2-40B4-BE49-F238E27FC236}">
                    <a16:creationId xmlns:a16="http://schemas.microsoft.com/office/drawing/2014/main" id="{4D5CEA3B-BD43-7045-8E51-EC776C1B5B0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56" y="3648"/>
                <a:ext cx="192" cy="480"/>
                <a:chOff x="2256" y="3648"/>
                <a:chExt cx="192" cy="480"/>
              </a:xfrm>
            </p:grpSpPr>
            <p:sp>
              <p:nvSpPr>
                <p:cNvPr id="35881" name="Text Box 38">
                  <a:extLst>
                    <a:ext uri="{FF2B5EF4-FFF2-40B4-BE49-F238E27FC236}">
                      <a16:creationId xmlns:a16="http://schemas.microsoft.com/office/drawing/2014/main" id="{5EBC5C49-6D10-1342-AA99-2F6C1C94237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256" y="3648"/>
                  <a:ext cx="192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2400">
                      <a:solidFill>
                        <a:srgbClr val="800000"/>
                      </a:solidFill>
                    </a:rPr>
                    <a:t>1</a:t>
                  </a:r>
                  <a:endParaRPr lang="en-US" altLang="en-US" sz="24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5882" name="Text Box 39">
                  <a:extLst>
                    <a:ext uri="{FF2B5EF4-FFF2-40B4-BE49-F238E27FC236}">
                      <a16:creationId xmlns:a16="http://schemas.microsoft.com/office/drawing/2014/main" id="{F5503B41-8123-ED45-8AA7-0ACC6BDF5E0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256" y="3898"/>
                  <a:ext cx="192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2400">
                      <a:solidFill>
                        <a:srgbClr val="800000"/>
                      </a:solidFill>
                    </a:rPr>
                    <a:t>2</a:t>
                  </a:r>
                  <a:endParaRPr lang="en-US" altLang="en-US" sz="24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5883" name="Line 40">
                  <a:extLst>
                    <a:ext uri="{FF2B5EF4-FFF2-40B4-BE49-F238E27FC236}">
                      <a16:creationId xmlns:a16="http://schemas.microsoft.com/office/drawing/2014/main" id="{AE96C5B2-3CF0-F941-A68E-E5E40D9814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288" y="3886"/>
                  <a:ext cx="128" cy="0"/>
                </a:xfrm>
                <a:prstGeom prst="line">
                  <a:avLst/>
                </a:prstGeom>
                <a:noFill/>
                <a:ln w="28575">
                  <a:solidFill>
                    <a:srgbClr val="8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5878" name="Rectangle 35">
              <a:extLst>
                <a:ext uri="{FF2B5EF4-FFF2-40B4-BE49-F238E27FC236}">
                  <a16:creationId xmlns:a16="http://schemas.microsoft.com/office/drawing/2014/main" id="{E2F295EA-ADD2-B34C-A77A-4C12E8A0F8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528"/>
              <a:ext cx="288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2800" i="1"/>
                <a:t>=</a:t>
              </a:r>
              <a:endParaRPr lang="en-US" altLang="en-US" sz="2800"/>
            </a:p>
          </p:txBody>
        </p:sp>
      </p:grpSp>
      <p:grpSp>
        <p:nvGrpSpPr>
          <p:cNvPr id="6" name="Group 77">
            <a:extLst>
              <a:ext uri="{FF2B5EF4-FFF2-40B4-BE49-F238E27FC236}">
                <a16:creationId xmlns:a16="http://schemas.microsoft.com/office/drawing/2014/main" id="{0D952260-3B1D-C14C-A4DD-599CC8974F3F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2530475"/>
            <a:ext cx="1809750" cy="1031875"/>
            <a:chOff x="1680" y="1594"/>
            <a:chExt cx="1140" cy="650"/>
          </a:xfrm>
        </p:grpSpPr>
        <p:sp>
          <p:nvSpPr>
            <p:cNvPr id="35875" name="Text Box 52">
              <a:extLst>
                <a:ext uri="{FF2B5EF4-FFF2-40B4-BE49-F238E27FC236}">
                  <a16:creationId xmlns:a16="http://schemas.microsoft.com/office/drawing/2014/main" id="{8EE18BF3-3A1F-C044-8FFD-9B2D535158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0" y="1594"/>
              <a:ext cx="104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slope = </a:t>
              </a:r>
              <a:r>
                <a:rPr lang="en-US" altLang="en-US" sz="2400" i="1">
                  <a:solidFill>
                    <a:schemeClr val="accent2"/>
                  </a:solidFill>
                </a:rPr>
                <a:t>k</a:t>
              </a:r>
              <a:endParaRPr lang="en-US" altLang="en-US" sz="2400">
                <a:solidFill>
                  <a:schemeClr val="tx1"/>
                </a:solidFill>
              </a:endParaRPr>
            </a:p>
          </p:txBody>
        </p:sp>
        <p:sp>
          <p:nvSpPr>
            <p:cNvPr id="35876" name="Freeform 62">
              <a:extLst>
                <a:ext uri="{FF2B5EF4-FFF2-40B4-BE49-F238E27FC236}">
                  <a16:creationId xmlns:a16="http://schemas.microsoft.com/office/drawing/2014/main" id="{8C3B594C-C3B6-C340-AC4F-5D4DA20FB802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4" y="1872"/>
              <a:ext cx="516" cy="372"/>
            </a:xfrm>
            <a:custGeom>
              <a:avLst/>
              <a:gdLst>
                <a:gd name="T0" fmla="*/ 0 w 696"/>
                <a:gd name="T1" fmla="*/ 0 h 476"/>
                <a:gd name="T2" fmla="*/ 50 w 696"/>
                <a:gd name="T3" fmla="*/ 63 h 476"/>
                <a:gd name="T4" fmla="*/ 44 w 696"/>
                <a:gd name="T5" fmla="*/ 34 h 476"/>
                <a:gd name="T6" fmla="*/ 86 w 696"/>
                <a:gd name="T7" fmla="*/ 84 h 47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96"/>
                <a:gd name="T13" fmla="*/ 0 h 476"/>
                <a:gd name="T14" fmla="*/ 696 w 696"/>
                <a:gd name="T15" fmla="*/ 476 h 47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96" h="476">
                  <a:moveTo>
                    <a:pt x="0" y="0"/>
                  </a:moveTo>
                  <a:cubicBezTo>
                    <a:pt x="66" y="59"/>
                    <a:pt x="341" y="325"/>
                    <a:pt x="400" y="356"/>
                  </a:cubicBezTo>
                  <a:cubicBezTo>
                    <a:pt x="459" y="387"/>
                    <a:pt x="303" y="168"/>
                    <a:pt x="352" y="188"/>
                  </a:cubicBezTo>
                  <a:cubicBezTo>
                    <a:pt x="401" y="208"/>
                    <a:pt x="624" y="416"/>
                    <a:pt x="696" y="476"/>
                  </a:cubicBezTo>
                </a:path>
              </a:pathLst>
            </a:custGeom>
            <a:noFill/>
            <a:ln w="9525">
              <a:solidFill>
                <a:schemeClr val="hlink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63">
            <a:extLst>
              <a:ext uri="{FF2B5EF4-FFF2-40B4-BE49-F238E27FC236}">
                <a16:creationId xmlns:a16="http://schemas.microsoft.com/office/drawing/2014/main" id="{B0DE27F3-0258-5B4E-926D-7228D6FBB9AC}"/>
              </a:ext>
            </a:extLst>
          </p:cNvPr>
          <p:cNvGrpSpPr>
            <a:grpSpLocks/>
          </p:cNvGrpSpPr>
          <p:nvPr/>
        </p:nvGrpSpPr>
        <p:grpSpPr bwMode="auto">
          <a:xfrm>
            <a:off x="5816600" y="3276600"/>
            <a:ext cx="2413000" cy="577850"/>
            <a:chOff x="3664" y="2064"/>
            <a:chExt cx="1520" cy="364"/>
          </a:xfrm>
        </p:grpSpPr>
        <p:sp>
          <p:nvSpPr>
            <p:cNvPr id="35873" name="Text Box 64">
              <a:extLst>
                <a:ext uri="{FF2B5EF4-FFF2-40B4-BE49-F238E27FC236}">
                  <a16:creationId xmlns:a16="http://schemas.microsoft.com/office/drawing/2014/main" id="{AA566828-55E7-9A41-95F6-66F3443DD7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2" y="2064"/>
              <a:ext cx="91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area = </a:t>
              </a:r>
              <a:r>
                <a:rPr lang="en-US" altLang="en-US" sz="2400" i="1">
                  <a:solidFill>
                    <a:schemeClr val="accent2"/>
                  </a:solidFill>
                </a:rPr>
                <a:t>W</a:t>
              </a:r>
              <a:endParaRPr lang="en-US" altLang="en-US" sz="2400" i="1">
                <a:solidFill>
                  <a:schemeClr val="tx1"/>
                </a:solidFill>
              </a:endParaRPr>
            </a:p>
          </p:txBody>
        </p:sp>
        <p:sp>
          <p:nvSpPr>
            <p:cNvPr id="35874" name="Freeform 65">
              <a:extLst>
                <a:ext uri="{FF2B5EF4-FFF2-40B4-BE49-F238E27FC236}">
                  <a16:creationId xmlns:a16="http://schemas.microsoft.com/office/drawing/2014/main" id="{DAF36B11-A381-4946-BDA3-2FBD1B2DF3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4" y="2208"/>
              <a:ext cx="632" cy="220"/>
            </a:xfrm>
            <a:custGeom>
              <a:avLst/>
              <a:gdLst>
                <a:gd name="T0" fmla="*/ 632 w 632"/>
                <a:gd name="T1" fmla="*/ 0 h 220"/>
                <a:gd name="T2" fmla="*/ 320 w 632"/>
                <a:gd name="T3" fmla="*/ 172 h 220"/>
                <a:gd name="T4" fmla="*/ 364 w 632"/>
                <a:gd name="T5" fmla="*/ 40 h 220"/>
                <a:gd name="T6" fmla="*/ 0 w 632"/>
                <a:gd name="T7" fmla="*/ 220 h 22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32"/>
                <a:gd name="T13" fmla="*/ 0 h 220"/>
                <a:gd name="T14" fmla="*/ 632 w 632"/>
                <a:gd name="T15" fmla="*/ 220 h 22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32" h="220">
                  <a:moveTo>
                    <a:pt x="632" y="0"/>
                  </a:moveTo>
                  <a:cubicBezTo>
                    <a:pt x="580" y="29"/>
                    <a:pt x="365" y="165"/>
                    <a:pt x="320" y="172"/>
                  </a:cubicBezTo>
                  <a:cubicBezTo>
                    <a:pt x="275" y="179"/>
                    <a:pt x="417" y="32"/>
                    <a:pt x="364" y="40"/>
                  </a:cubicBezTo>
                  <a:cubicBezTo>
                    <a:pt x="311" y="48"/>
                    <a:pt x="76" y="183"/>
                    <a:pt x="0" y="220"/>
                  </a:cubicBezTo>
                </a:path>
              </a:pathLst>
            </a:custGeom>
            <a:noFill/>
            <a:ln w="9525">
              <a:solidFill>
                <a:schemeClr val="hlink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79">
            <a:extLst>
              <a:ext uri="{FF2B5EF4-FFF2-40B4-BE49-F238E27FC236}">
                <a16:creationId xmlns:a16="http://schemas.microsoft.com/office/drawing/2014/main" id="{6D0571A5-A08B-044F-BFD9-B390DEBECAB3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4772025"/>
            <a:ext cx="2743200" cy="561975"/>
            <a:chOff x="336" y="3006"/>
            <a:chExt cx="1728" cy="354"/>
          </a:xfrm>
        </p:grpSpPr>
        <p:sp>
          <p:nvSpPr>
            <p:cNvPr id="35864" name="Rectangle 30">
              <a:extLst>
                <a:ext uri="{FF2B5EF4-FFF2-40B4-BE49-F238E27FC236}">
                  <a16:creationId xmlns:a16="http://schemas.microsoft.com/office/drawing/2014/main" id="{A68F778D-61F5-BB48-A07D-BF706500AD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3039"/>
              <a:ext cx="10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/>
                <a:t>Work =</a:t>
              </a:r>
              <a:endParaRPr lang="en-US" altLang="en-US" sz="2800" i="1"/>
            </a:p>
          </p:txBody>
        </p:sp>
        <p:grpSp>
          <p:nvGrpSpPr>
            <p:cNvPr id="35865" name="Group 78">
              <a:extLst>
                <a:ext uri="{FF2B5EF4-FFF2-40B4-BE49-F238E27FC236}">
                  <a16:creationId xmlns:a16="http://schemas.microsoft.com/office/drawing/2014/main" id="{02E4753C-166E-4B41-80E1-9DFA8197806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88" y="3039"/>
              <a:ext cx="576" cy="321"/>
              <a:chOff x="1488" y="3039"/>
              <a:chExt cx="576" cy="321"/>
            </a:xfrm>
          </p:grpSpPr>
          <p:sp>
            <p:nvSpPr>
              <p:cNvPr id="35870" name="Rectangle 66">
                <a:extLst>
                  <a:ext uri="{FF2B5EF4-FFF2-40B4-BE49-F238E27FC236}">
                    <a16:creationId xmlns:a16="http://schemas.microsoft.com/office/drawing/2014/main" id="{F637371B-B475-D946-8AD5-21B2B80114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8" y="3039"/>
                <a:ext cx="576" cy="3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FontTx/>
                  <a:buNone/>
                </a:pPr>
                <a:r>
                  <a:rPr lang="en-US" altLang="en-US" sz="2800" i="1"/>
                  <a:t>F</a:t>
                </a:r>
                <a:r>
                  <a:rPr lang="en-US" altLang="en-US" sz="2800"/>
                  <a:t>·</a:t>
                </a:r>
                <a:r>
                  <a:rPr lang="en-US" altLang="en-US" sz="2800" i="1"/>
                  <a:t>x </a:t>
                </a:r>
                <a:r>
                  <a:rPr lang="en-US" altLang="en-US" sz="2800"/>
                  <a:t>;</a:t>
                </a:r>
              </a:p>
            </p:txBody>
          </p:sp>
          <p:sp>
            <p:nvSpPr>
              <p:cNvPr id="35871" name="Line 31">
                <a:extLst>
                  <a:ext uri="{FF2B5EF4-FFF2-40B4-BE49-F238E27FC236}">
                    <a16:creationId xmlns:a16="http://schemas.microsoft.com/office/drawing/2014/main" id="{3E4ACD1C-5EF9-E046-983F-C48A4E6DFB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78" y="3071"/>
                <a:ext cx="1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72" name="Line 32">
                <a:extLst>
                  <a:ext uri="{FF2B5EF4-FFF2-40B4-BE49-F238E27FC236}">
                    <a16:creationId xmlns:a16="http://schemas.microsoft.com/office/drawing/2014/main" id="{F046768E-11FD-054C-9150-53EB6EE86E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65" y="3117"/>
                <a:ext cx="11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5866" name="Group 67">
              <a:extLst>
                <a:ext uri="{FF2B5EF4-FFF2-40B4-BE49-F238E27FC236}">
                  <a16:creationId xmlns:a16="http://schemas.microsoft.com/office/drawing/2014/main" id="{8B83931B-DC87-494E-9F47-B24AECCE665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44" y="3006"/>
              <a:ext cx="192" cy="354"/>
              <a:chOff x="2634" y="3552"/>
              <a:chExt cx="192" cy="354"/>
            </a:xfrm>
          </p:grpSpPr>
          <p:sp>
            <p:nvSpPr>
              <p:cNvPr id="35867" name="Text Box 68">
                <a:extLst>
                  <a:ext uri="{FF2B5EF4-FFF2-40B4-BE49-F238E27FC236}">
                    <a16:creationId xmlns:a16="http://schemas.microsoft.com/office/drawing/2014/main" id="{EFC07791-F9CF-DE41-839D-0EF8DCBF0C9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34" y="3552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000">
                    <a:solidFill>
                      <a:schemeClr val="tx1"/>
                    </a:solidFill>
                  </a:rPr>
                  <a:t>1</a:t>
                </a:r>
                <a:endParaRPr lang="en-US" altLang="en-US" sz="2400">
                  <a:solidFill>
                    <a:schemeClr val="tx1"/>
                  </a:solidFill>
                </a:endParaRPr>
              </a:p>
            </p:txBody>
          </p:sp>
          <p:sp>
            <p:nvSpPr>
              <p:cNvPr id="35868" name="Text Box 69">
                <a:extLst>
                  <a:ext uri="{FF2B5EF4-FFF2-40B4-BE49-F238E27FC236}">
                    <a16:creationId xmlns:a16="http://schemas.microsoft.com/office/drawing/2014/main" id="{82502C80-5B70-8F46-AC30-5BE63B7B148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34" y="3714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000">
                    <a:solidFill>
                      <a:schemeClr val="tx1"/>
                    </a:solidFill>
                  </a:rPr>
                  <a:t>2</a:t>
                </a:r>
                <a:endParaRPr lang="en-US" altLang="en-US" sz="2400">
                  <a:solidFill>
                    <a:schemeClr val="tx1"/>
                  </a:solidFill>
                </a:endParaRPr>
              </a:p>
            </p:txBody>
          </p:sp>
          <p:sp>
            <p:nvSpPr>
              <p:cNvPr id="35869" name="Line 70">
                <a:extLst>
                  <a:ext uri="{FF2B5EF4-FFF2-40B4-BE49-F238E27FC236}">
                    <a16:creationId xmlns:a16="http://schemas.microsoft.com/office/drawing/2014/main" id="{F88C9D76-20EC-1D45-9F72-7A5DD86BEE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66" y="3727"/>
                <a:ext cx="12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1" name="Group 94">
            <a:extLst>
              <a:ext uri="{FF2B5EF4-FFF2-40B4-BE49-F238E27FC236}">
                <a16:creationId xmlns:a16="http://schemas.microsoft.com/office/drawing/2014/main" id="{A0FB5BB5-C3E3-2649-BBCA-7FCA21C88432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1295400" cy="457200"/>
            <a:chOff x="2016" y="3024"/>
            <a:chExt cx="816" cy="288"/>
          </a:xfrm>
        </p:grpSpPr>
        <p:sp>
          <p:nvSpPr>
            <p:cNvPr id="35861" name="Rectangle 21">
              <a:extLst>
                <a:ext uri="{FF2B5EF4-FFF2-40B4-BE49-F238E27FC236}">
                  <a16:creationId xmlns:a16="http://schemas.microsoft.com/office/drawing/2014/main" id="{061C34B1-04F8-D846-8F39-75A66A0919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024"/>
              <a:ext cx="8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</a:pPr>
              <a:r>
                <a:rPr lang="en-US" altLang="en-US" sz="2800" i="1">
                  <a:solidFill>
                    <a:schemeClr val="accent2"/>
                  </a:solidFill>
                </a:rPr>
                <a:t>F</a:t>
              </a:r>
              <a:r>
                <a:rPr lang="en-US" altLang="en-US" sz="2800"/>
                <a:t> = </a:t>
              </a:r>
              <a:r>
                <a:rPr lang="en-US" altLang="en-US" sz="2800" i="1"/>
                <a:t>kx</a:t>
              </a:r>
              <a:endParaRPr lang="en-US" altLang="en-US" sz="2800"/>
            </a:p>
          </p:txBody>
        </p:sp>
        <p:sp>
          <p:nvSpPr>
            <p:cNvPr id="35862" name="Line 88">
              <a:extLst>
                <a:ext uri="{FF2B5EF4-FFF2-40B4-BE49-F238E27FC236}">
                  <a16:creationId xmlns:a16="http://schemas.microsoft.com/office/drawing/2014/main" id="{717A447A-C135-EF48-8A09-05AE033348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76" y="3108"/>
              <a:ext cx="1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63" name="Line 93">
              <a:extLst>
                <a:ext uri="{FF2B5EF4-FFF2-40B4-BE49-F238E27FC236}">
                  <a16:creationId xmlns:a16="http://schemas.microsoft.com/office/drawing/2014/main" id="{37B79426-B51A-3C4D-928D-2355FB58EB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84" y="3054"/>
              <a:ext cx="144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" name="Group 100">
            <a:extLst>
              <a:ext uri="{FF2B5EF4-FFF2-40B4-BE49-F238E27FC236}">
                <a16:creationId xmlns:a16="http://schemas.microsoft.com/office/drawing/2014/main" id="{1F53E37F-357F-1E40-B732-1EB217F2A828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5510213"/>
            <a:ext cx="2590800" cy="661987"/>
            <a:chOff x="432" y="3471"/>
            <a:chExt cx="1632" cy="417"/>
          </a:xfrm>
        </p:grpSpPr>
        <p:grpSp>
          <p:nvGrpSpPr>
            <p:cNvPr id="35852" name="Group 81">
              <a:extLst>
                <a:ext uri="{FF2B5EF4-FFF2-40B4-BE49-F238E27FC236}">
                  <a16:creationId xmlns:a16="http://schemas.microsoft.com/office/drawing/2014/main" id="{910A7734-1946-104D-9A5D-AB731B5DEC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2" y="3471"/>
              <a:ext cx="1632" cy="417"/>
              <a:chOff x="432" y="3471"/>
              <a:chExt cx="1632" cy="417"/>
            </a:xfrm>
          </p:grpSpPr>
          <p:sp>
            <p:nvSpPr>
              <p:cNvPr id="35855" name="Rectangle 34">
                <a:extLst>
                  <a:ext uri="{FF2B5EF4-FFF2-40B4-BE49-F238E27FC236}">
                    <a16:creationId xmlns:a16="http://schemas.microsoft.com/office/drawing/2014/main" id="{7BD1B027-3B0F-E749-8644-B5A8D7A2DF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" y="3504"/>
                <a:ext cx="1104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800"/>
                  <a:t>Work =</a:t>
                </a:r>
              </a:p>
            </p:txBody>
          </p:sp>
          <p:sp>
            <p:nvSpPr>
              <p:cNvPr id="35856" name="Rectangle 41">
                <a:extLst>
                  <a:ext uri="{FF2B5EF4-FFF2-40B4-BE49-F238E27FC236}">
                    <a16:creationId xmlns:a16="http://schemas.microsoft.com/office/drawing/2014/main" id="{9479D696-98DF-624C-BE71-E07723833A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2" y="3554"/>
                <a:ext cx="432" cy="2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2800" i="1"/>
                  <a:t>kx</a:t>
                </a:r>
                <a:r>
                  <a:rPr lang="en-US" altLang="en-US" sz="2800" i="1">
                    <a:cs typeface="Arial" panose="020B0604020202020204" pitchFamily="34" charset="0"/>
                  </a:rPr>
                  <a:t>·</a:t>
                </a:r>
                <a:r>
                  <a:rPr lang="en-US" altLang="en-US" sz="2800" i="1"/>
                  <a:t>x</a:t>
                </a:r>
                <a:endParaRPr lang="en-US" altLang="en-US" sz="2800"/>
              </a:p>
            </p:txBody>
          </p:sp>
          <p:grpSp>
            <p:nvGrpSpPr>
              <p:cNvPr id="35857" name="Group 42">
                <a:extLst>
                  <a:ext uri="{FF2B5EF4-FFF2-40B4-BE49-F238E27FC236}">
                    <a16:creationId xmlns:a16="http://schemas.microsoft.com/office/drawing/2014/main" id="{443F1F79-56C3-C345-A40D-3C4537CEB6B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88" y="3471"/>
                <a:ext cx="192" cy="354"/>
                <a:chOff x="2634" y="3552"/>
                <a:chExt cx="192" cy="354"/>
              </a:xfrm>
            </p:grpSpPr>
            <p:sp>
              <p:nvSpPr>
                <p:cNvPr id="35858" name="Text Box 43">
                  <a:extLst>
                    <a:ext uri="{FF2B5EF4-FFF2-40B4-BE49-F238E27FC236}">
                      <a16:creationId xmlns:a16="http://schemas.microsoft.com/office/drawing/2014/main" id="{7090A4C2-5A07-F242-8F9B-0768A9D1FE9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634" y="3552"/>
                  <a:ext cx="192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2000">
                      <a:solidFill>
                        <a:schemeClr val="tx1"/>
                      </a:solidFill>
                    </a:rPr>
                    <a:t>1</a:t>
                  </a:r>
                  <a:endParaRPr lang="en-US" altLang="en-US" sz="24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5859" name="Text Box 44">
                  <a:extLst>
                    <a:ext uri="{FF2B5EF4-FFF2-40B4-BE49-F238E27FC236}">
                      <a16:creationId xmlns:a16="http://schemas.microsoft.com/office/drawing/2014/main" id="{3FD49AAB-AAAA-B346-91E5-4F611C048C9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634" y="3714"/>
                  <a:ext cx="192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2000">
                      <a:solidFill>
                        <a:schemeClr val="tx1"/>
                      </a:solidFill>
                    </a:rPr>
                    <a:t>2</a:t>
                  </a:r>
                  <a:endParaRPr lang="en-US" altLang="en-US" sz="24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5860" name="Line 45">
                  <a:extLst>
                    <a:ext uri="{FF2B5EF4-FFF2-40B4-BE49-F238E27FC236}">
                      <a16:creationId xmlns:a16="http://schemas.microsoft.com/office/drawing/2014/main" id="{79B751BA-AB6F-F242-854B-9E79845C383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66" y="3727"/>
                  <a:ext cx="12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5853" name="Line 97">
              <a:extLst>
                <a:ext uri="{FF2B5EF4-FFF2-40B4-BE49-F238E27FC236}">
                  <a16:creationId xmlns:a16="http://schemas.microsoft.com/office/drawing/2014/main" id="{E2FEF393-C7E9-7A4F-A7C8-0A163BD060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72" y="3620"/>
              <a:ext cx="1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4" name="Line 99">
              <a:extLst>
                <a:ext uri="{FF2B5EF4-FFF2-40B4-BE49-F238E27FC236}">
                  <a16:creationId xmlns:a16="http://schemas.microsoft.com/office/drawing/2014/main" id="{1FDB991D-33AC-DB43-B2B2-BA11B96493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0" y="3620"/>
              <a:ext cx="1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1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91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24A32EA5-18B0-9D42-B3A4-E5C852D56D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Potential Energy of a Spring</a:t>
            </a:r>
          </a:p>
        </p:txBody>
      </p:sp>
      <p:sp>
        <p:nvSpPr>
          <p:cNvPr id="36866" name="Rectangle 3">
            <a:extLst>
              <a:ext uri="{FF2B5EF4-FFF2-40B4-BE49-F238E27FC236}">
                <a16:creationId xmlns:a16="http://schemas.microsoft.com/office/drawing/2014/main" id="{29BB7CDE-90C5-7143-87FF-E56FCA363B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7696200" cy="20574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/>
              <a:t>The </a:t>
            </a:r>
            <a:r>
              <a:rPr lang="en-US" altLang="en-US">
                <a:solidFill>
                  <a:srgbClr val="800000"/>
                </a:solidFill>
              </a:rPr>
              <a:t>potential energy</a:t>
            </a:r>
            <a:r>
              <a:rPr lang="en-US" altLang="en-US"/>
              <a:t> of a stretched or compressed spring is equal to the work needed to stretch or compress it from its rest length.</a:t>
            </a:r>
          </a:p>
        </p:txBody>
      </p:sp>
      <p:sp>
        <p:nvSpPr>
          <p:cNvPr id="347140" name="Rectangle 4">
            <a:extLst>
              <a:ext uri="{FF2B5EF4-FFF2-40B4-BE49-F238E27FC236}">
                <a16:creationId xmlns:a16="http://schemas.microsoft.com/office/drawing/2014/main" id="{93C673EB-795E-134E-8C45-072B75AACE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4038600"/>
            <a:ext cx="2819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i="1">
                <a:solidFill>
                  <a:srgbClr val="800000"/>
                </a:solidFill>
              </a:rPr>
              <a:t>U </a:t>
            </a:r>
            <a:r>
              <a:rPr lang="en-US" altLang="en-US"/>
              <a:t>= </a:t>
            </a:r>
            <a:r>
              <a:rPr lang="en-US" altLang="en-US">
                <a:solidFill>
                  <a:srgbClr val="800000"/>
                </a:solidFill>
              </a:rPr>
              <a:t>1/2</a:t>
            </a:r>
            <a:r>
              <a:rPr lang="en-US" altLang="en-US" i="1">
                <a:solidFill>
                  <a:srgbClr val="800000"/>
                </a:solidFill>
              </a:rPr>
              <a:t> kx</a:t>
            </a:r>
            <a:r>
              <a:rPr lang="en-US" altLang="en-US" baseline="30000">
                <a:solidFill>
                  <a:srgbClr val="800000"/>
                </a:solidFill>
              </a:rPr>
              <a:t>2</a:t>
            </a:r>
            <a:endParaRPr lang="en-US" altLang="en-US"/>
          </a:p>
        </p:txBody>
      </p:sp>
      <p:sp>
        <p:nvSpPr>
          <p:cNvPr id="347142" name="Rectangle 6">
            <a:extLst>
              <a:ext uri="{FF2B5EF4-FFF2-40B4-BE49-F238E27FC236}">
                <a16:creationId xmlns:a16="http://schemas.microsoft.com/office/drawing/2014/main" id="{CA2C4DFD-B9E8-7F4B-8A55-0F5BB8DDE3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4800600"/>
            <a:ext cx="82296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/>
              <a:t>The </a:t>
            </a:r>
            <a:r>
              <a:rPr lang="en-US" altLang="en-US" i="1">
                <a:solidFill>
                  <a:srgbClr val="800000"/>
                </a:solidFill>
              </a:rPr>
              <a:t>U</a:t>
            </a:r>
            <a:r>
              <a:rPr lang="en-US" altLang="en-US"/>
              <a:t> is </a:t>
            </a:r>
            <a:r>
              <a:rPr lang="en-US" altLang="en-US">
                <a:solidFill>
                  <a:srgbClr val="800000"/>
                </a:solidFill>
              </a:rPr>
              <a:t>positive</a:t>
            </a:r>
            <a:r>
              <a:rPr lang="en-US" altLang="en-US"/>
              <a:t> for both positive and negative </a:t>
            </a:r>
            <a:r>
              <a:rPr lang="en-US" altLang="en-US" i="1"/>
              <a:t>x</a:t>
            </a:r>
            <a:r>
              <a:rPr lang="en-US" altLang="en-US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7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7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40" grpId="0" autoUpdateAnimBg="0"/>
      <p:bldP spid="347142" grpId="0" build="p" autoUpdateAnimBg="0" advAuto="100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>
            <a:extLst>
              <a:ext uri="{FF2B5EF4-FFF2-40B4-BE49-F238E27FC236}">
                <a16:creationId xmlns:a16="http://schemas.microsoft.com/office/drawing/2014/main" id="{4CAEFC89-B6D2-B946-B0EA-F890B56102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Hooke’s Law Potential</a:t>
            </a:r>
          </a:p>
        </p:txBody>
      </p:sp>
      <p:pic>
        <p:nvPicPr>
          <p:cNvPr id="38914" name="Picture 3">
            <a:extLst>
              <a:ext uri="{FF2B5EF4-FFF2-40B4-BE49-F238E27FC236}">
                <a16:creationId xmlns:a16="http://schemas.microsoft.com/office/drawing/2014/main" id="{D3041730-0EC5-E540-85F7-2E72DEB39B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166813"/>
            <a:ext cx="5791200" cy="52197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915" name="Text Box 4">
            <a:extLst>
              <a:ext uri="{FF2B5EF4-FFF2-40B4-BE49-F238E27FC236}">
                <a16:creationId xmlns:a16="http://schemas.microsoft.com/office/drawing/2014/main" id="{D36FB003-0A4C-D44E-AE4B-0E1AADEC8B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6338888"/>
            <a:ext cx="4591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i="1">
                <a:solidFill>
                  <a:schemeClr val="tx1"/>
                </a:solidFill>
              </a:rPr>
              <a:t>Source:</a:t>
            </a:r>
            <a:r>
              <a:rPr lang="en-US" altLang="en-US" sz="1800">
                <a:solidFill>
                  <a:schemeClr val="tx1"/>
                </a:solidFill>
              </a:rPr>
              <a:t> Young and Freedman, Figure 7.14.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>
            <a:extLst>
              <a:ext uri="{FF2B5EF4-FFF2-40B4-BE49-F238E27FC236}">
                <a16:creationId xmlns:a16="http://schemas.microsoft.com/office/drawing/2014/main" id="{A4FC3C31-9ABA-6846-BDD1-CE8A7F115F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Group Work</a:t>
            </a:r>
          </a:p>
        </p:txBody>
      </p:sp>
      <p:sp>
        <p:nvSpPr>
          <p:cNvPr id="27650" name="Rectangle 3">
            <a:extLst>
              <a:ext uri="{FF2B5EF4-FFF2-40B4-BE49-F238E27FC236}">
                <a16:creationId xmlns:a16="http://schemas.microsoft.com/office/drawing/2014/main" id="{FC97BE5D-4E2A-2D44-A227-B562F29413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6096000" cy="3352800"/>
          </a:xfrm>
        </p:spPr>
        <p:txBody>
          <a:bodyPr/>
          <a:lstStyle/>
          <a:p>
            <a:pPr marL="0" indent="0" eaLnBrk="1" hangingPunct="1">
              <a:buFont typeface="Times" pitchFamily="2" charset="0"/>
              <a:buNone/>
            </a:pPr>
            <a:r>
              <a:rPr lang="en-US" altLang="en-US" sz="2800"/>
              <a:t>A spring stretches </a:t>
            </a:r>
            <a:r>
              <a:rPr lang="en-US" altLang="en-US" sz="2800">
                <a:solidFill>
                  <a:srgbClr val="760585"/>
                </a:solidFill>
              </a:rPr>
              <a:t>4.0 cm</a:t>
            </a:r>
            <a:r>
              <a:rPr lang="en-US" altLang="en-US" sz="2800"/>
              <a:t> when a load of </a:t>
            </a:r>
            <a:r>
              <a:rPr lang="en-US" altLang="en-US" sz="2800">
                <a:solidFill>
                  <a:srgbClr val="760585"/>
                </a:solidFill>
              </a:rPr>
              <a:t>12 N</a:t>
            </a:r>
            <a:r>
              <a:rPr lang="en-US" altLang="en-US" sz="2800"/>
              <a:t> is suspended from it.  </a:t>
            </a:r>
          </a:p>
          <a:p>
            <a:pPr marL="0" indent="0" eaLnBrk="1" hangingPunct="1">
              <a:buClr>
                <a:schemeClr val="tx2"/>
              </a:buClr>
              <a:buFontTx/>
              <a:buAutoNum type="arabicPeriod" startAt="10"/>
            </a:pPr>
            <a:r>
              <a:rPr lang="en-US" altLang="en-US" sz="2800"/>
              <a:t>What is the </a:t>
            </a:r>
            <a:r>
              <a:rPr lang="en-US" altLang="en-US" sz="2800">
                <a:solidFill>
                  <a:schemeClr val="accent2"/>
                </a:solidFill>
              </a:rPr>
              <a:t>potential energy </a:t>
            </a:r>
            <a:r>
              <a:rPr lang="en-US" altLang="en-US" sz="2800"/>
              <a:t>of the stretched spring?</a:t>
            </a:r>
          </a:p>
        </p:txBody>
      </p:sp>
      <p:pic>
        <p:nvPicPr>
          <p:cNvPr id="40963" name="Picture 4">
            <a:extLst>
              <a:ext uri="{FF2B5EF4-FFF2-40B4-BE49-F238E27FC236}">
                <a16:creationId xmlns:a16="http://schemas.microsoft.com/office/drawing/2014/main" id="{6672DC47-6E8F-3B46-A7C7-A19E8B4DB7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1752600"/>
            <a:ext cx="10795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2E503-BD00-B243-91B0-99F229325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984B3-2950-2A4F-96EB-40567F190E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276599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A boy sits at rest at the top of a frictionless slide, a height </a:t>
            </a:r>
            <a:r>
              <a:rPr lang="en-US" sz="2800" i="1" dirty="0">
                <a:solidFill>
                  <a:srgbClr val="7030A0"/>
                </a:solidFill>
              </a:rPr>
              <a:t>H</a:t>
            </a:r>
            <a:r>
              <a:rPr lang="en-US" sz="2800" dirty="0"/>
              <a:t> above the ground.  With a negligible push, he begins sliding downward.  The end of the slide is a height </a:t>
            </a:r>
            <a:r>
              <a:rPr lang="en-US" sz="2800" i="1" dirty="0">
                <a:solidFill>
                  <a:srgbClr val="7030A0"/>
                </a:solidFill>
              </a:rPr>
              <a:t>h</a:t>
            </a:r>
            <a:r>
              <a:rPr lang="en-US" sz="2800" dirty="0"/>
              <a:t> above the ground, and it launches the boy off the end horizontally.  What horizontal distance </a:t>
            </a:r>
            <a:r>
              <a:rPr lang="en-US" sz="2800" i="1" dirty="0">
                <a:solidFill>
                  <a:srgbClr val="7030A0"/>
                </a:solidFill>
              </a:rPr>
              <a:t>d</a:t>
            </a:r>
            <a:r>
              <a:rPr lang="en-US" sz="2800" dirty="0"/>
              <a:t> does the boy travel before landing on the ground?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470F27C-0052-B349-B120-BDB1CE3D70B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3754" y="4419600"/>
            <a:ext cx="3107431" cy="1691640"/>
          </a:xfrm>
          <a:prstGeom prst="rect">
            <a:avLst/>
          </a:prstGeom>
          <a:ln>
            <a:solidFill>
              <a:schemeClr val="tx2"/>
            </a:solidFill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F31FFC8-B300-7148-9C5A-2EDE9D8F7D1B}"/>
              </a:ext>
            </a:extLst>
          </p:cNvPr>
          <p:cNvSpPr txBox="1"/>
          <p:nvPr/>
        </p:nvSpPr>
        <p:spPr>
          <a:xfrm>
            <a:off x="685800" y="4801522"/>
            <a:ext cx="2438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srgbClr val="7030A0"/>
                </a:solidFill>
              </a:rPr>
              <a:t>H</a:t>
            </a:r>
            <a:r>
              <a:rPr lang="en-US" sz="2800" dirty="0"/>
              <a:t> = </a:t>
            </a:r>
            <a:r>
              <a:rPr lang="en-US" sz="2800" dirty="0">
                <a:solidFill>
                  <a:srgbClr val="7030A0"/>
                </a:solidFill>
              </a:rPr>
              <a:t>3.20 m</a:t>
            </a:r>
          </a:p>
          <a:p>
            <a:r>
              <a:rPr lang="en-US" sz="2800" i="1" dirty="0">
                <a:solidFill>
                  <a:srgbClr val="7030A0"/>
                </a:solidFill>
              </a:rPr>
              <a:t>h</a:t>
            </a:r>
            <a:r>
              <a:rPr lang="en-US" sz="2800" dirty="0"/>
              <a:t> = </a:t>
            </a:r>
            <a:r>
              <a:rPr lang="en-US" sz="2800" dirty="0">
                <a:solidFill>
                  <a:srgbClr val="7030A0"/>
                </a:solidFill>
              </a:rPr>
              <a:t>0.50 m</a:t>
            </a:r>
          </a:p>
          <a:p>
            <a:r>
              <a:rPr lang="en-US" sz="2800" i="1" dirty="0">
                <a:solidFill>
                  <a:srgbClr val="7030A0"/>
                </a:solidFill>
              </a:rPr>
              <a:t>m</a:t>
            </a:r>
            <a:r>
              <a:rPr lang="en-US" sz="2800" dirty="0"/>
              <a:t> = </a:t>
            </a:r>
            <a:r>
              <a:rPr lang="en-US" sz="2800" dirty="0">
                <a:solidFill>
                  <a:srgbClr val="7030A0"/>
                </a:solidFill>
              </a:rPr>
              <a:t>28 kg</a:t>
            </a:r>
          </a:p>
        </p:txBody>
      </p:sp>
    </p:spTree>
    <p:extLst>
      <p:ext uri="{BB962C8B-B14F-4D97-AF65-F5344CB8AC3E}">
        <p14:creationId xmlns:p14="http://schemas.microsoft.com/office/powerpoint/2010/main" val="200216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>
            <a:extLst>
              <a:ext uri="{FF2B5EF4-FFF2-40B4-BE49-F238E27FC236}">
                <a16:creationId xmlns:a16="http://schemas.microsoft.com/office/drawing/2014/main" id="{48FB9789-4272-374E-8265-F6ECC7DFDC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Group Work</a:t>
            </a:r>
          </a:p>
        </p:txBody>
      </p:sp>
      <p:sp>
        <p:nvSpPr>
          <p:cNvPr id="27650" name="Rectangle 3">
            <a:extLst>
              <a:ext uri="{FF2B5EF4-FFF2-40B4-BE49-F238E27FC236}">
                <a16:creationId xmlns:a16="http://schemas.microsoft.com/office/drawing/2014/main" id="{FC97BE5D-4E2A-2D44-A227-B562F29413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5334000" cy="3352800"/>
          </a:xfrm>
        </p:spPr>
        <p:txBody>
          <a:bodyPr/>
          <a:lstStyle/>
          <a:p>
            <a:pPr marL="0" indent="0" eaLnBrk="1" hangingPunct="1">
              <a:buFont typeface="Times" pitchFamily="2" charset="0"/>
              <a:buNone/>
            </a:pPr>
            <a:r>
              <a:rPr lang="en-US" altLang="en-US" sz="2800"/>
              <a:t>The </a:t>
            </a:r>
            <a:r>
              <a:rPr lang="en-US" altLang="en-US" sz="2800">
                <a:solidFill>
                  <a:srgbClr val="760585"/>
                </a:solidFill>
              </a:rPr>
              <a:t>12-N</a:t>
            </a:r>
            <a:r>
              <a:rPr lang="en-US" altLang="en-US" sz="2800"/>
              <a:t> weight is suspended from two such springs in </a:t>
            </a:r>
            <a:r>
              <a:rPr lang="en-US" altLang="en-US" sz="2800">
                <a:solidFill>
                  <a:schemeClr val="accent2"/>
                </a:solidFill>
              </a:rPr>
              <a:t>parallel</a:t>
            </a:r>
            <a:r>
              <a:rPr lang="en-US" altLang="en-US" sz="2800"/>
              <a:t>.</a:t>
            </a:r>
          </a:p>
          <a:p>
            <a:pPr marL="0" indent="0" eaLnBrk="1" hangingPunct="1">
              <a:buClr>
                <a:schemeClr val="tx2"/>
              </a:buClr>
              <a:buFontTx/>
              <a:buAutoNum type="arabicPeriod" startAt="11"/>
            </a:pPr>
            <a:r>
              <a:rPr lang="en-US" altLang="en-US" sz="2800"/>
              <a:t>What is the </a:t>
            </a:r>
            <a:r>
              <a:rPr lang="en-US" altLang="en-US" sz="2800">
                <a:solidFill>
                  <a:schemeClr val="accent2"/>
                </a:solidFill>
              </a:rPr>
              <a:t>potential energy </a:t>
            </a:r>
            <a:r>
              <a:rPr lang="en-US" altLang="en-US" sz="2800"/>
              <a:t>of the two stretched springs?</a:t>
            </a:r>
          </a:p>
        </p:txBody>
      </p:sp>
      <p:pic>
        <p:nvPicPr>
          <p:cNvPr id="41987" name="Picture 4">
            <a:extLst>
              <a:ext uri="{FF2B5EF4-FFF2-40B4-BE49-F238E27FC236}">
                <a16:creationId xmlns:a16="http://schemas.microsoft.com/office/drawing/2014/main" id="{0350104D-8574-A941-ABFF-9239AB7074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654175"/>
            <a:ext cx="2197100" cy="248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>
            <a:extLst>
              <a:ext uri="{FF2B5EF4-FFF2-40B4-BE49-F238E27FC236}">
                <a16:creationId xmlns:a16="http://schemas.microsoft.com/office/drawing/2014/main" id="{E93A55EF-8F9D-A84F-80FA-EB92B25089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Group Work</a:t>
            </a:r>
          </a:p>
        </p:txBody>
      </p:sp>
      <p:sp>
        <p:nvSpPr>
          <p:cNvPr id="27650" name="Rectangle 3">
            <a:extLst>
              <a:ext uri="{FF2B5EF4-FFF2-40B4-BE49-F238E27FC236}">
                <a16:creationId xmlns:a16="http://schemas.microsoft.com/office/drawing/2014/main" id="{FC97BE5D-4E2A-2D44-A227-B562F29413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6096000" cy="3352800"/>
          </a:xfrm>
        </p:spPr>
        <p:txBody>
          <a:bodyPr/>
          <a:lstStyle/>
          <a:p>
            <a:pPr marL="0" indent="0" eaLnBrk="1" hangingPunct="1">
              <a:buFont typeface="Times" pitchFamily="2" charset="0"/>
              <a:buNone/>
            </a:pPr>
            <a:r>
              <a:rPr lang="en-US" altLang="en-US" sz="2800"/>
              <a:t>The </a:t>
            </a:r>
            <a:r>
              <a:rPr lang="en-US" altLang="en-US" sz="2800">
                <a:solidFill>
                  <a:srgbClr val="760585"/>
                </a:solidFill>
              </a:rPr>
              <a:t>12-N</a:t>
            </a:r>
            <a:r>
              <a:rPr lang="en-US" altLang="en-US" sz="2800"/>
              <a:t> weight is suspended from two such springs in </a:t>
            </a:r>
            <a:r>
              <a:rPr lang="en-US" altLang="en-US" sz="2800">
                <a:solidFill>
                  <a:schemeClr val="accent2"/>
                </a:solidFill>
              </a:rPr>
              <a:t>tandem</a:t>
            </a:r>
            <a:r>
              <a:rPr lang="en-US" altLang="en-US" sz="2800"/>
              <a:t>.</a:t>
            </a:r>
          </a:p>
          <a:p>
            <a:pPr marL="0" indent="0" eaLnBrk="1" hangingPunct="1">
              <a:buClr>
                <a:schemeClr val="tx2"/>
              </a:buClr>
              <a:buFontTx/>
              <a:buAutoNum type="arabicPeriod" startAt="12"/>
            </a:pPr>
            <a:r>
              <a:rPr lang="en-US" altLang="en-US" sz="2800"/>
              <a:t>What is the </a:t>
            </a:r>
            <a:r>
              <a:rPr lang="en-US" altLang="en-US" sz="2800">
                <a:solidFill>
                  <a:schemeClr val="accent2"/>
                </a:solidFill>
              </a:rPr>
              <a:t>potential energy </a:t>
            </a:r>
            <a:r>
              <a:rPr lang="en-US" altLang="en-US" sz="2800"/>
              <a:t>of the two stretched springs?</a:t>
            </a:r>
          </a:p>
        </p:txBody>
      </p:sp>
      <p:pic>
        <p:nvPicPr>
          <p:cNvPr id="43011" name="Picture 5">
            <a:extLst>
              <a:ext uri="{FF2B5EF4-FFF2-40B4-BE49-F238E27FC236}">
                <a16:creationId xmlns:a16="http://schemas.microsoft.com/office/drawing/2014/main" id="{AF4DB88E-9C9C-634B-BB6C-37372A36FD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600200"/>
            <a:ext cx="1955800" cy="401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>
            <a:extLst>
              <a:ext uri="{FF2B5EF4-FFF2-40B4-BE49-F238E27FC236}">
                <a16:creationId xmlns:a16="http://schemas.microsoft.com/office/drawing/2014/main" id="{F08C2ADF-4231-8444-BF07-0C76DAB2FF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Notice What Happened</a:t>
            </a:r>
          </a:p>
        </p:txBody>
      </p:sp>
      <p:sp>
        <p:nvSpPr>
          <p:cNvPr id="44034" name="Rectangle 3">
            <a:extLst>
              <a:ext uri="{FF2B5EF4-FFF2-40B4-BE49-F238E27FC236}">
                <a16:creationId xmlns:a16="http://schemas.microsoft.com/office/drawing/2014/main" id="{DAAA9F02-4EA2-3342-AA9F-C5083EF37B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2860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/>
              <a:t>The tandem and parallel pairs of springs were both stretched to the same tension.  Which one had the most potential energy?</a:t>
            </a:r>
          </a:p>
        </p:txBody>
      </p:sp>
      <p:sp>
        <p:nvSpPr>
          <p:cNvPr id="44035" name="Rectangle 4">
            <a:extLst>
              <a:ext uri="{FF2B5EF4-FFF2-40B4-BE49-F238E27FC236}">
                <a16:creationId xmlns:a16="http://schemas.microsoft.com/office/drawing/2014/main" id="{6C25E424-59AB-E145-BF36-D1770E68E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038600"/>
            <a:ext cx="8229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/>
              <a:t>The stiffer spring (parallel).</a:t>
            </a:r>
          </a:p>
          <a:p>
            <a:pPr eaLnBrk="1" hangingPunct="1"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/>
              <a:t>The softer spring (tandem).</a:t>
            </a:r>
          </a:p>
          <a:p>
            <a:pPr eaLnBrk="1" hangingPunct="1"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/>
              <a:t>Equal for both.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>
            <a:extLst>
              <a:ext uri="{FF2B5EF4-FFF2-40B4-BE49-F238E27FC236}">
                <a16:creationId xmlns:a16="http://schemas.microsoft.com/office/drawing/2014/main" id="{FD27229A-A459-9040-AD27-478B224BB0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Work from Potential Energy</a:t>
            </a:r>
          </a:p>
        </p:txBody>
      </p:sp>
      <p:sp>
        <p:nvSpPr>
          <p:cNvPr id="433155" name="Rectangle 3">
            <a:extLst>
              <a:ext uri="{FF2B5EF4-FFF2-40B4-BE49-F238E27FC236}">
                <a16:creationId xmlns:a16="http://schemas.microsoft.com/office/drawing/2014/main" id="{4E254FB4-1900-2940-AE90-AEC07AEE74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When a potential does &gt;0 work on a body</a:t>
            </a:r>
          </a:p>
          <a:p>
            <a:pPr eaLnBrk="1" hangingPunct="1">
              <a:buFontTx/>
              <a:buNone/>
            </a:pPr>
            <a:r>
              <a:rPr lang="en-US" altLang="en-US"/>
              <a:t>(For a spring, this means moving toward the equilibrium length):</a:t>
            </a:r>
          </a:p>
          <a:p>
            <a:pPr eaLnBrk="1" hangingPunct="1"/>
            <a:r>
              <a:rPr lang="en-US" altLang="en-US"/>
              <a:t>The body’s potential energy </a:t>
            </a:r>
            <a:r>
              <a:rPr lang="en-US" altLang="en-US">
                <a:solidFill>
                  <a:schemeClr val="accent2"/>
                </a:solidFill>
              </a:rPr>
              <a:t>decreases</a:t>
            </a:r>
            <a:endParaRPr lang="en-US" altLang="en-US"/>
          </a:p>
          <a:p>
            <a:pPr eaLnBrk="1" hangingPunct="1"/>
            <a:r>
              <a:rPr lang="en-US" altLang="en-US"/>
              <a:t>The body’s kinetic energy </a:t>
            </a:r>
            <a:r>
              <a:rPr lang="en-US" altLang="en-US">
                <a:solidFill>
                  <a:schemeClr val="accent2"/>
                </a:solidFill>
              </a:rPr>
              <a:t>increases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3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3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3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3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3155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891B3D0D-2B75-5249-BA5E-41A99EB0A2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Conservative force</a:t>
            </a:r>
          </a:p>
        </p:txBody>
      </p:sp>
      <p:sp>
        <p:nvSpPr>
          <p:cNvPr id="48130" name="Content Placeholder 2">
            <a:extLst>
              <a:ext uri="{FF2B5EF4-FFF2-40B4-BE49-F238E27FC236}">
                <a16:creationId xmlns:a16="http://schemas.microsoft.com/office/drawing/2014/main" id="{D808789C-7B91-5A4D-9934-1E5A5E0A0D2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A Hooke’s law force conserves mechanical energy.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1BA57632-32C8-BE40-AC0A-361773371E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Example problem</a:t>
            </a:r>
          </a:p>
        </p:txBody>
      </p:sp>
      <p:sp>
        <p:nvSpPr>
          <p:cNvPr id="27650" name="Rectangle 3">
            <a:extLst>
              <a:ext uri="{FF2B5EF4-FFF2-40B4-BE49-F238E27FC236}">
                <a16:creationId xmlns:a16="http://schemas.microsoft.com/office/drawing/2014/main" id="{FC97BE5D-4E2A-2D44-A227-B562F29413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6096000" cy="3352800"/>
          </a:xfrm>
        </p:spPr>
        <p:txBody>
          <a:bodyPr/>
          <a:lstStyle/>
          <a:p>
            <a:pPr marL="0" indent="0" eaLnBrk="1" hangingPunct="1">
              <a:buFont typeface="Times" pitchFamily="2" charset="0"/>
              <a:buNone/>
            </a:pPr>
            <a:r>
              <a:rPr lang="en-US" altLang="en-US" sz="2800" dirty="0"/>
              <a:t>A </a:t>
            </a:r>
            <a:r>
              <a:rPr lang="en-US" altLang="en-US" sz="2800" dirty="0">
                <a:solidFill>
                  <a:srgbClr val="760585"/>
                </a:solidFill>
              </a:rPr>
              <a:t>12.0 N</a:t>
            </a:r>
            <a:r>
              <a:rPr lang="en-US" altLang="en-US" sz="2800" dirty="0">
                <a:solidFill>
                  <a:schemeClr val="tx2"/>
                </a:solidFill>
              </a:rPr>
              <a:t> weight</a:t>
            </a:r>
            <a:r>
              <a:rPr lang="en-US" altLang="en-US" sz="2800" dirty="0">
                <a:solidFill>
                  <a:srgbClr val="760585"/>
                </a:solidFill>
              </a:rPr>
              <a:t> </a:t>
            </a:r>
            <a:r>
              <a:rPr lang="en-US" altLang="en-US" sz="2800" dirty="0">
                <a:solidFill>
                  <a:schemeClr val="tx2"/>
                </a:solidFill>
              </a:rPr>
              <a:t>is hung from a relaxed </a:t>
            </a:r>
            <a:r>
              <a:rPr lang="en-US" altLang="en-US" sz="2800" dirty="0"/>
              <a:t>spring with a spring constant of </a:t>
            </a:r>
            <a:r>
              <a:rPr lang="en-US" altLang="en-US" sz="2800" dirty="0">
                <a:solidFill>
                  <a:srgbClr val="7030A0"/>
                </a:solidFill>
              </a:rPr>
              <a:t>3.0 N/cm</a:t>
            </a:r>
            <a:r>
              <a:rPr lang="en-US" altLang="en-US" sz="2800" dirty="0"/>
              <a:t> and released. </a:t>
            </a:r>
          </a:p>
          <a:p>
            <a:pPr marL="0" indent="0" eaLnBrk="1" hangingPunct="1">
              <a:buClr>
                <a:schemeClr val="tx2"/>
              </a:buClr>
              <a:buNone/>
            </a:pPr>
            <a:r>
              <a:rPr lang="en-US" altLang="en-US" sz="2800">
                <a:solidFill>
                  <a:schemeClr val="accent2"/>
                </a:solidFill>
              </a:rPr>
              <a:t>How </a:t>
            </a:r>
            <a:r>
              <a:rPr lang="en-US" altLang="en-US" sz="2800" dirty="0">
                <a:solidFill>
                  <a:schemeClr val="accent2"/>
                </a:solidFill>
              </a:rPr>
              <a:t>far</a:t>
            </a:r>
            <a:r>
              <a:rPr lang="en-US" altLang="en-US" sz="2800" dirty="0">
                <a:solidFill>
                  <a:schemeClr val="tx2"/>
                </a:solidFill>
              </a:rPr>
              <a:t> </a:t>
            </a:r>
            <a:r>
              <a:rPr lang="en-US" altLang="en-US" sz="2800" dirty="0"/>
              <a:t>does the weight drop before the spring stops it?</a:t>
            </a:r>
          </a:p>
        </p:txBody>
      </p:sp>
      <p:pic>
        <p:nvPicPr>
          <p:cNvPr id="26627" name="Picture 8">
            <a:extLst>
              <a:ext uri="{FF2B5EF4-FFF2-40B4-BE49-F238E27FC236}">
                <a16:creationId xmlns:a16="http://schemas.microsoft.com/office/drawing/2014/main" id="{78EA5FF4-4331-FE41-9BEB-BACA6A262A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1603375"/>
            <a:ext cx="10795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5710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F77960AA-8302-4943-B06F-E6A6C5EFC3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/>
              <a:t>With non-conservative forces</a:t>
            </a:r>
            <a:endParaRPr lang="en-US" altLang="en-US" dirty="0"/>
          </a:p>
        </p:txBody>
      </p:sp>
      <p:sp>
        <p:nvSpPr>
          <p:cNvPr id="439299" name="Rectangle 3">
            <a:extLst>
              <a:ext uri="{FF2B5EF4-FFF2-40B4-BE49-F238E27FC236}">
                <a16:creationId xmlns:a16="http://schemas.microsoft.com/office/drawing/2014/main" id="{8C9F97B5-5EEE-584A-84B0-870FBBCE48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Aft>
                <a:spcPct val="50000"/>
              </a:spcAft>
              <a:buNone/>
            </a:pPr>
            <a:r>
              <a:rPr lang="en-US" altLang="en-US" dirty="0"/>
              <a:t>Non-conservative </a:t>
            </a:r>
            <a:r>
              <a:rPr lang="en-US" altLang="en-US" dirty="0">
                <a:solidFill>
                  <a:schemeClr val="tx2"/>
                </a:solidFill>
              </a:rPr>
              <a:t>forces change the total mechanical energy. </a:t>
            </a:r>
            <a:endParaRPr lang="en-US" altLang="en-US" dirty="0"/>
          </a:p>
          <a:p>
            <a:pPr algn="ctr" eaLnBrk="1" hangingPunct="1">
              <a:buFontTx/>
              <a:buNone/>
            </a:pPr>
            <a:r>
              <a:rPr lang="en-US" altLang="en-US" i="1" dirty="0"/>
              <a:t>E</a:t>
            </a:r>
            <a:r>
              <a:rPr lang="en-US" altLang="en-US" baseline="-25000" dirty="0"/>
              <a:t>1</a:t>
            </a:r>
            <a:r>
              <a:rPr lang="en-US" altLang="en-US" dirty="0"/>
              <a:t> + </a:t>
            </a:r>
            <a:r>
              <a:rPr lang="en-US" altLang="en-US" i="1" dirty="0"/>
              <a:t>W</a:t>
            </a:r>
            <a:r>
              <a:rPr lang="en-US" altLang="en-US" baseline="-25000" dirty="0"/>
              <a:t>N</a:t>
            </a:r>
            <a:r>
              <a:rPr lang="en-US" altLang="en-US" dirty="0"/>
              <a:t> = </a:t>
            </a:r>
            <a:r>
              <a:rPr lang="en-US" altLang="en-US" i="1" dirty="0"/>
              <a:t>E</a:t>
            </a:r>
            <a:r>
              <a:rPr lang="en-US" altLang="en-US" baseline="-25000" dirty="0"/>
              <a:t>2</a:t>
            </a:r>
            <a:endParaRPr lang="en-US" altLang="en-US" dirty="0"/>
          </a:p>
          <a:p>
            <a:pPr algn="ctr" eaLnBrk="1" hangingPunct="1">
              <a:lnSpc>
                <a:spcPct val="110000"/>
              </a:lnSpc>
              <a:spcAft>
                <a:spcPct val="10000"/>
              </a:spcAft>
              <a:buFontTx/>
              <a:buNone/>
            </a:pPr>
            <a:r>
              <a:rPr lang="en-US" altLang="en-US" i="1" dirty="0"/>
              <a:t>K</a:t>
            </a:r>
            <a:r>
              <a:rPr lang="en-US" altLang="en-US" baseline="-25000" dirty="0"/>
              <a:t>1</a:t>
            </a:r>
            <a:r>
              <a:rPr lang="en-US" altLang="en-US" dirty="0"/>
              <a:t> + </a:t>
            </a:r>
            <a:r>
              <a:rPr lang="en-US" altLang="en-US" i="1" dirty="0"/>
              <a:t>U</a:t>
            </a:r>
            <a:r>
              <a:rPr lang="en-US" altLang="en-US" baseline="-25000" dirty="0"/>
              <a:t>1</a:t>
            </a:r>
            <a:r>
              <a:rPr lang="en-US" altLang="en-US" dirty="0"/>
              <a:t> + </a:t>
            </a:r>
            <a:r>
              <a:rPr lang="en-US" altLang="en-US" i="1" dirty="0"/>
              <a:t>W</a:t>
            </a:r>
            <a:r>
              <a:rPr lang="en-US" altLang="en-US" baseline="-25000" dirty="0"/>
              <a:t>N</a:t>
            </a:r>
            <a:r>
              <a:rPr lang="en-US" altLang="en-US" dirty="0"/>
              <a:t> = </a:t>
            </a:r>
            <a:r>
              <a:rPr lang="en-US" altLang="en-US" i="1" dirty="0"/>
              <a:t>K</a:t>
            </a:r>
            <a:r>
              <a:rPr lang="en-US" altLang="en-US" baseline="-25000" dirty="0"/>
              <a:t>2</a:t>
            </a:r>
            <a:r>
              <a:rPr lang="en-US" altLang="en-US" dirty="0"/>
              <a:t> + </a:t>
            </a:r>
            <a:r>
              <a:rPr lang="en-US" altLang="en-US" i="1" dirty="0"/>
              <a:t>U</a:t>
            </a:r>
            <a:r>
              <a:rPr lang="en-US" altLang="en-US" baseline="-25000" dirty="0"/>
              <a:t>2</a:t>
            </a:r>
            <a:endParaRPr lang="en-US" altLang="en-US" dirty="0"/>
          </a:p>
          <a:p>
            <a:pPr marL="0" indent="0" eaLnBrk="1" hangingPunct="1">
              <a:lnSpc>
                <a:spcPct val="110000"/>
              </a:lnSpc>
              <a:spcAft>
                <a:spcPct val="10000"/>
              </a:spcAft>
              <a:buNone/>
            </a:pPr>
            <a:r>
              <a:rPr lang="en-US" altLang="en-US" i="1" dirty="0">
                <a:solidFill>
                  <a:srgbClr val="1D661A"/>
                </a:solidFill>
              </a:rPr>
              <a:t>W</a:t>
            </a:r>
            <a:r>
              <a:rPr lang="en-US" altLang="en-US" baseline="-25000" dirty="0">
                <a:solidFill>
                  <a:srgbClr val="1D661A"/>
                </a:solidFill>
              </a:rPr>
              <a:t>N</a:t>
            </a:r>
            <a:r>
              <a:rPr lang="en-US" altLang="en-US" dirty="0">
                <a:solidFill>
                  <a:srgbClr val="1D661A"/>
                </a:solidFill>
              </a:rPr>
              <a:t> = non-conservative work</a:t>
            </a:r>
          </a:p>
        </p:txBody>
      </p:sp>
    </p:spTree>
    <p:extLst>
      <p:ext uri="{BB962C8B-B14F-4D97-AF65-F5344CB8AC3E}">
        <p14:creationId xmlns:p14="http://schemas.microsoft.com/office/powerpoint/2010/main" val="398143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929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2E503-BD00-B243-91B0-99F229325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984B3-2950-2A4F-96EB-40567F190E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276599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A boy sits at rest at the top of a </a:t>
            </a:r>
            <a:r>
              <a:rPr lang="en-US" sz="2800" dirty="0">
                <a:solidFill>
                  <a:schemeClr val="accent2"/>
                </a:solidFill>
              </a:rPr>
              <a:t>frictional</a:t>
            </a:r>
            <a:r>
              <a:rPr lang="en-US" sz="2800" dirty="0"/>
              <a:t> slide, a height </a:t>
            </a:r>
            <a:r>
              <a:rPr lang="en-US" sz="2800" i="1" dirty="0">
                <a:solidFill>
                  <a:srgbClr val="7030A0"/>
                </a:solidFill>
              </a:rPr>
              <a:t>H</a:t>
            </a:r>
            <a:r>
              <a:rPr lang="en-US" sz="2800" dirty="0"/>
              <a:t> above the ground.  With a negligible push, he begins sliding downward. Friction with the slide does </a:t>
            </a:r>
            <a:r>
              <a:rPr lang="en-US" sz="2800" i="1" dirty="0">
                <a:solidFill>
                  <a:srgbClr val="7030A0"/>
                </a:solidFill>
              </a:rPr>
              <a:t>W</a:t>
            </a:r>
            <a:r>
              <a:rPr lang="en-US" sz="2800" baseline="-25000" dirty="0">
                <a:solidFill>
                  <a:srgbClr val="7030A0"/>
                </a:solidFill>
              </a:rPr>
              <a:t>N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/>
              <a:t>of work on him. What horizontal distance </a:t>
            </a:r>
            <a:r>
              <a:rPr lang="en-US" sz="2800" i="1" dirty="0">
                <a:solidFill>
                  <a:srgbClr val="7030A0"/>
                </a:solidFill>
              </a:rPr>
              <a:t>d</a:t>
            </a:r>
            <a:r>
              <a:rPr lang="en-US" sz="2800" dirty="0"/>
              <a:t> does the boy travel before landing on the ground?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470F27C-0052-B349-B120-BDB1CE3D70B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3754" y="4419600"/>
            <a:ext cx="3107431" cy="1691640"/>
          </a:xfrm>
          <a:prstGeom prst="rect">
            <a:avLst/>
          </a:prstGeom>
          <a:ln>
            <a:solidFill>
              <a:schemeClr val="tx2"/>
            </a:solidFill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BDD0397-E44A-384F-B9B0-4630A245F64F}"/>
              </a:ext>
            </a:extLst>
          </p:cNvPr>
          <p:cNvSpPr txBox="1"/>
          <p:nvPr/>
        </p:nvSpPr>
        <p:spPr>
          <a:xfrm>
            <a:off x="685800" y="4801522"/>
            <a:ext cx="2438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srgbClr val="7030A0"/>
                </a:solidFill>
              </a:rPr>
              <a:t>H</a:t>
            </a:r>
            <a:r>
              <a:rPr lang="en-US" sz="2800" dirty="0"/>
              <a:t> = </a:t>
            </a:r>
            <a:r>
              <a:rPr lang="en-US" sz="2800" dirty="0">
                <a:solidFill>
                  <a:srgbClr val="7030A0"/>
                </a:solidFill>
              </a:rPr>
              <a:t>3.20 m</a:t>
            </a:r>
          </a:p>
          <a:p>
            <a:r>
              <a:rPr lang="en-US" sz="2800" i="1" dirty="0">
                <a:solidFill>
                  <a:srgbClr val="7030A0"/>
                </a:solidFill>
              </a:rPr>
              <a:t>h</a:t>
            </a:r>
            <a:r>
              <a:rPr lang="en-US" sz="2800" dirty="0"/>
              <a:t> = </a:t>
            </a:r>
            <a:r>
              <a:rPr lang="en-US" sz="2800" dirty="0">
                <a:solidFill>
                  <a:srgbClr val="7030A0"/>
                </a:solidFill>
              </a:rPr>
              <a:t>0.50 m</a:t>
            </a:r>
          </a:p>
          <a:p>
            <a:r>
              <a:rPr lang="en-US" sz="2800" i="1" dirty="0">
                <a:solidFill>
                  <a:srgbClr val="7030A0"/>
                </a:solidFill>
              </a:rPr>
              <a:t>m</a:t>
            </a:r>
            <a:r>
              <a:rPr lang="en-US" sz="2800" dirty="0"/>
              <a:t> = </a:t>
            </a:r>
            <a:r>
              <a:rPr lang="en-US" sz="2800" dirty="0">
                <a:solidFill>
                  <a:srgbClr val="7030A0"/>
                </a:solidFill>
              </a:rPr>
              <a:t>28 kg</a:t>
            </a:r>
          </a:p>
          <a:p>
            <a:r>
              <a:rPr lang="en-US" sz="2800" i="1" dirty="0">
                <a:solidFill>
                  <a:srgbClr val="7030A0"/>
                </a:solidFill>
              </a:rPr>
              <a:t>W</a:t>
            </a:r>
            <a:r>
              <a:rPr lang="en-US" sz="2800" baseline="-25000" dirty="0">
                <a:solidFill>
                  <a:srgbClr val="7030A0"/>
                </a:solidFill>
              </a:rPr>
              <a:t>N</a:t>
            </a:r>
            <a:r>
              <a:rPr lang="en-US" sz="2800" dirty="0">
                <a:solidFill>
                  <a:schemeClr val="tx2"/>
                </a:solidFill>
              </a:rPr>
              <a:t> = </a:t>
            </a:r>
            <a:r>
              <a:rPr lang="en-US" sz="2800" dirty="0">
                <a:solidFill>
                  <a:srgbClr val="7030A0"/>
                </a:solidFill>
              </a:rPr>
              <a:t>200 J</a:t>
            </a:r>
          </a:p>
        </p:txBody>
      </p:sp>
    </p:spTree>
    <p:extLst>
      <p:ext uri="{BB962C8B-B14F-4D97-AF65-F5344CB8AC3E}">
        <p14:creationId xmlns:p14="http://schemas.microsoft.com/office/powerpoint/2010/main" val="1037496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3CB47E78-98AB-CA46-BCE7-C0072DF4784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Hooke’s law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5A9D9035-335F-794A-B089-91DB62E3D5F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295400"/>
          </a:xfrm>
        </p:spPr>
        <p:txBody>
          <a:bodyPr/>
          <a:lstStyle/>
          <a:p>
            <a:pPr eaLnBrk="1" hangingPunct="1"/>
            <a:r>
              <a:rPr lang="en-US" altLang="en-US"/>
              <a:t>A simple model of elasticity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D984AD8-FE8F-864B-8D52-D92BF381FF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334000"/>
            <a:ext cx="2133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§ 10.1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FFC568F8-13D4-9F46-BE48-3DF540CB25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Objectives</a:t>
            </a: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6ED4083A-600C-2648-A2DC-E852A80C24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3962400"/>
          </a:xfrm>
        </p:spPr>
        <p:txBody>
          <a:bodyPr/>
          <a:lstStyle/>
          <a:p>
            <a:pPr eaLnBrk="1" hangingPunct="1"/>
            <a:r>
              <a:rPr lang="en-US" altLang="en-US"/>
              <a:t>Describe the </a:t>
            </a:r>
            <a:r>
              <a:rPr lang="en-US" altLang="en-US">
                <a:solidFill>
                  <a:schemeClr val="accent2"/>
                </a:solidFill>
              </a:rPr>
              <a:t>deformation</a:t>
            </a:r>
            <a:r>
              <a:rPr lang="en-US" altLang="en-US"/>
              <a:t> of a solid in response to a tension or compression.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C8E59592-6866-7140-95E9-B6FF261B61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What’s the point?</a:t>
            </a:r>
          </a:p>
        </p:txBody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5A000521-CA9C-6D47-B9C8-650D41B136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How do solids react when deformed?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87C8ECE4-26FC-0E44-BA0C-02732A1CEB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Elasticity of Solids</a:t>
            </a:r>
          </a:p>
        </p:txBody>
      </p:sp>
      <p:sp>
        <p:nvSpPr>
          <p:cNvPr id="22530" name="Rectangle 3">
            <a:extLst>
              <a:ext uri="{FF2B5EF4-FFF2-40B4-BE49-F238E27FC236}">
                <a16:creationId xmlns:a16="http://schemas.microsoft.com/office/drawing/2014/main" id="{3AB4E4AC-7E7A-3A44-B000-8B40C14EFB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68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Small deformations are proportional to force</a:t>
            </a:r>
          </a:p>
        </p:txBody>
      </p:sp>
      <p:grpSp>
        <p:nvGrpSpPr>
          <p:cNvPr id="2" name="Group 29">
            <a:extLst>
              <a:ext uri="{FF2B5EF4-FFF2-40B4-BE49-F238E27FC236}">
                <a16:creationId xmlns:a16="http://schemas.microsoft.com/office/drawing/2014/main" id="{84DAEC4E-07D8-1641-B9BD-8D97A73E788F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2819400"/>
            <a:ext cx="2209800" cy="671513"/>
            <a:chOff x="816" y="1776"/>
            <a:chExt cx="1392" cy="423"/>
          </a:xfrm>
        </p:grpSpPr>
        <p:grpSp>
          <p:nvGrpSpPr>
            <p:cNvPr id="22545" name="Group 23">
              <a:extLst>
                <a:ext uri="{FF2B5EF4-FFF2-40B4-BE49-F238E27FC236}">
                  <a16:creationId xmlns:a16="http://schemas.microsoft.com/office/drawing/2014/main" id="{87F0A13D-4152-8244-B1DE-4D56EE8460B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6" y="1776"/>
              <a:ext cx="1392" cy="144"/>
              <a:chOff x="960" y="1776"/>
              <a:chExt cx="1392" cy="144"/>
            </a:xfrm>
          </p:grpSpPr>
          <p:sp>
            <p:nvSpPr>
              <p:cNvPr id="22547" name="Line 6">
                <a:extLst>
                  <a:ext uri="{FF2B5EF4-FFF2-40B4-BE49-F238E27FC236}">
                    <a16:creationId xmlns:a16="http://schemas.microsoft.com/office/drawing/2014/main" id="{879DD722-00E4-9042-B4C8-1C0E6FA1AC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00" y="1848"/>
                <a:ext cx="384" cy="0"/>
              </a:xfrm>
              <a:prstGeom prst="line">
                <a:avLst/>
              </a:prstGeom>
              <a:noFill/>
              <a:ln w="19050">
                <a:solidFill>
                  <a:srgbClr val="8000F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8" name="Line 7">
                <a:extLst>
                  <a:ext uri="{FF2B5EF4-FFF2-40B4-BE49-F238E27FC236}">
                    <a16:creationId xmlns:a16="http://schemas.microsoft.com/office/drawing/2014/main" id="{00F92A50-DB2A-FF4D-9FC1-3A35015880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2" y="1848"/>
                <a:ext cx="480" cy="0"/>
              </a:xfrm>
              <a:prstGeom prst="line">
                <a:avLst/>
              </a:prstGeom>
              <a:noFill/>
              <a:ln w="19050">
                <a:solidFill>
                  <a:srgbClr val="8000F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9" name="Oval 8">
                <a:extLst>
                  <a:ext uri="{FF2B5EF4-FFF2-40B4-BE49-F238E27FC236}">
                    <a16:creationId xmlns:a16="http://schemas.microsoft.com/office/drawing/2014/main" id="{A8A5A8C9-44B1-D745-8CEF-1633FD0A73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0" y="1776"/>
                <a:ext cx="144" cy="144"/>
              </a:xfrm>
              <a:prstGeom prst="ellipse">
                <a:avLst/>
              </a:prstGeom>
              <a:solidFill>
                <a:srgbClr val="E53C05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550" name="Oval 9">
                <a:extLst>
                  <a:ext uri="{FF2B5EF4-FFF2-40B4-BE49-F238E27FC236}">
                    <a16:creationId xmlns:a16="http://schemas.microsoft.com/office/drawing/2014/main" id="{200061F0-6760-6943-B56D-AE30A373EC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1776"/>
                <a:ext cx="144" cy="144"/>
              </a:xfrm>
              <a:prstGeom prst="ellipse">
                <a:avLst/>
              </a:prstGeom>
              <a:solidFill>
                <a:srgbClr val="E53C05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551" name="Oval 10">
                <a:extLst>
                  <a:ext uri="{FF2B5EF4-FFF2-40B4-BE49-F238E27FC236}">
                    <a16:creationId xmlns:a16="http://schemas.microsoft.com/office/drawing/2014/main" id="{10689A58-D51F-9F43-B639-4BD1D42073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8" y="1776"/>
                <a:ext cx="144" cy="144"/>
              </a:xfrm>
              <a:prstGeom prst="ellipse">
                <a:avLst/>
              </a:prstGeom>
              <a:solidFill>
                <a:srgbClr val="E53C05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2552" name="Line 12">
                <a:extLst>
                  <a:ext uri="{FF2B5EF4-FFF2-40B4-BE49-F238E27FC236}">
                    <a16:creationId xmlns:a16="http://schemas.microsoft.com/office/drawing/2014/main" id="{08C3AD72-19AC-8840-9D93-274535C1CA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60" y="1848"/>
                <a:ext cx="192" cy="0"/>
              </a:xfrm>
              <a:prstGeom prst="line">
                <a:avLst/>
              </a:prstGeom>
              <a:noFill/>
              <a:ln w="57150">
                <a:solidFill>
                  <a:srgbClr val="006600"/>
                </a:solidFill>
                <a:round/>
                <a:headEnd/>
                <a:tailEnd type="triangle" w="med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53" name="Line 21">
                <a:extLst>
                  <a:ext uri="{FF2B5EF4-FFF2-40B4-BE49-F238E27FC236}">
                    <a16:creationId xmlns:a16="http://schemas.microsoft.com/office/drawing/2014/main" id="{798E6C63-ED25-E945-A923-1AE01BE24D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960" y="1848"/>
                <a:ext cx="192" cy="0"/>
              </a:xfrm>
              <a:prstGeom prst="line">
                <a:avLst/>
              </a:prstGeom>
              <a:noFill/>
              <a:ln w="57150">
                <a:solidFill>
                  <a:srgbClr val="006600"/>
                </a:solidFill>
                <a:round/>
                <a:headEnd/>
                <a:tailEnd type="triangle" w="med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546" name="Text Box 24">
              <a:extLst>
                <a:ext uri="{FF2B5EF4-FFF2-40B4-BE49-F238E27FC236}">
                  <a16:creationId xmlns:a16="http://schemas.microsoft.com/office/drawing/2014/main" id="{BCD8D9AB-BEFA-3645-9A81-D0F5A8BB64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0" y="1968"/>
              <a:ext cx="9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</a:rPr>
                <a:t>small stretch</a:t>
              </a:r>
            </a:p>
          </p:txBody>
        </p:sp>
      </p:grpSp>
      <p:grpSp>
        <p:nvGrpSpPr>
          <p:cNvPr id="4" name="Group 30">
            <a:extLst>
              <a:ext uri="{FF2B5EF4-FFF2-40B4-BE49-F238E27FC236}">
                <a16:creationId xmlns:a16="http://schemas.microsoft.com/office/drawing/2014/main" id="{027C22C4-2DC9-5147-8B3D-0C3E18C682C1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2819400"/>
            <a:ext cx="2819400" cy="671513"/>
            <a:chOff x="2928" y="1776"/>
            <a:chExt cx="1776" cy="423"/>
          </a:xfrm>
        </p:grpSpPr>
        <p:grpSp>
          <p:nvGrpSpPr>
            <p:cNvPr id="22535" name="Group 22">
              <a:extLst>
                <a:ext uri="{FF2B5EF4-FFF2-40B4-BE49-F238E27FC236}">
                  <a16:creationId xmlns:a16="http://schemas.microsoft.com/office/drawing/2014/main" id="{29627843-D60D-F042-9B7C-4D65CF4E075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28" y="1776"/>
              <a:ext cx="1776" cy="144"/>
              <a:chOff x="1008" y="2160"/>
              <a:chExt cx="1776" cy="144"/>
            </a:xfrm>
          </p:grpSpPr>
          <p:grpSp>
            <p:nvGrpSpPr>
              <p:cNvPr id="22537" name="Group 13">
                <a:extLst>
                  <a:ext uri="{FF2B5EF4-FFF2-40B4-BE49-F238E27FC236}">
                    <a16:creationId xmlns:a16="http://schemas.microsoft.com/office/drawing/2014/main" id="{31530013-E519-BD40-A2C4-EB0DFC67EB2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44" y="2160"/>
                <a:ext cx="1104" cy="144"/>
                <a:chOff x="3984" y="2880"/>
                <a:chExt cx="1104" cy="144"/>
              </a:xfrm>
            </p:grpSpPr>
            <p:sp>
              <p:nvSpPr>
                <p:cNvPr id="22540" name="Line 14">
                  <a:extLst>
                    <a:ext uri="{FF2B5EF4-FFF2-40B4-BE49-F238E27FC236}">
                      <a16:creationId xmlns:a16="http://schemas.microsoft.com/office/drawing/2014/main" id="{7C108FF2-9461-B246-A613-CF2C7AFAB0C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80" y="2952"/>
                  <a:ext cx="384" cy="0"/>
                </a:xfrm>
                <a:prstGeom prst="line">
                  <a:avLst/>
                </a:prstGeom>
                <a:noFill/>
                <a:ln w="19050">
                  <a:solidFill>
                    <a:srgbClr val="8000FE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541" name="Line 15">
                  <a:extLst>
                    <a:ext uri="{FF2B5EF4-FFF2-40B4-BE49-F238E27FC236}">
                      <a16:creationId xmlns:a16="http://schemas.microsoft.com/office/drawing/2014/main" id="{47AFA801-6F04-A146-9F2B-3D9A622D37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12" y="2952"/>
                  <a:ext cx="480" cy="0"/>
                </a:xfrm>
                <a:prstGeom prst="line">
                  <a:avLst/>
                </a:prstGeom>
                <a:noFill/>
                <a:ln w="19050">
                  <a:solidFill>
                    <a:srgbClr val="8000FE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542" name="Oval 16">
                  <a:extLst>
                    <a:ext uri="{FF2B5EF4-FFF2-40B4-BE49-F238E27FC236}">
                      <a16:creationId xmlns:a16="http://schemas.microsoft.com/office/drawing/2014/main" id="{27802673-1BE7-CC47-B68C-0DBAF497091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84" y="2880"/>
                  <a:ext cx="144" cy="144"/>
                </a:xfrm>
                <a:prstGeom prst="ellipse">
                  <a:avLst/>
                </a:prstGeom>
                <a:solidFill>
                  <a:srgbClr val="E53C05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2543" name="Oval 17">
                  <a:extLst>
                    <a:ext uri="{FF2B5EF4-FFF2-40B4-BE49-F238E27FC236}">
                      <a16:creationId xmlns:a16="http://schemas.microsoft.com/office/drawing/2014/main" id="{C5760B21-F863-C64F-8B8B-70FEFDDEE44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64" y="2880"/>
                  <a:ext cx="144" cy="144"/>
                </a:xfrm>
                <a:prstGeom prst="ellipse">
                  <a:avLst/>
                </a:prstGeom>
                <a:solidFill>
                  <a:srgbClr val="E53C05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2544" name="Oval 18">
                  <a:extLst>
                    <a:ext uri="{FF2B5EF4-FFF2-40B4-BE49-F238E27FC236}">
                      <a16:creationId xmlns:a16="http://schemas.microsoft.com/office/drawing/2014/main" id="{DA2B16AB-7690-4842-80D6-491A5A1DF0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4" y="2880"/>
                  <a:ext cx="144" cy="144"/>
                </a:xfrm>
                <a:prstGeom prst="ellipse">
                  <a:avLst/>
                </a:prstGeom>
                <a:solidFill>
                  <a:srgbClr val="E53C05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2538" name="Line 19">
                <a:extLst>
                  <a:ext uri="{FF2B5EF4-FFF2-40B4-BE49-F238E27FC236}">
                    <a16:creationId xmlns:a16="http://schemas.microsoft.com/office/drawing/2014/main" id="{F4F7C58F-99B1-F84A-83CC-6C7AB4206B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08" y="2232"/>
                <a:ext cx="288" cy="0"/>
              </a:xfrm>
              <a:prstGeom prst="line">
                <a:avLst/>
              </a:prstGeom>
              <a:noFill/>
              <a:ln w="57150">
                <a:solidFill>
                  <a:srgbClr val="006600"/>
                </a:solidFill>
                <a:round/>
                <a:headEnd/>
                <a:tailEnd type="triangle" w="med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9" name="Line 20">
                <a:extLst>
                  <a:ext uri="{FF2B5EF4-FFF2-40B4-BE49-F238E27FC236}">
                    <a16:creationId xmlns:a16="http://schemas.microsoft.com/office/drawing/2014/main" id="{DDE2611E-3BD5-E74B-B040-3CE08662CE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6" y="2232"/>
                <a:ext cx="288" cy="0"/>
              </a:xfrm>
              <a:prstGeom prst="line">
                <a:avLst/>
              </a:prstGeom>
              <a:noFill/>
              <a:ln w="57150">
                <a:solidFill>
                  <a:srgbClr val="006600"/>
                </a:solidFill>
                <a:round/>
                <a:headEnd/>
                <a:tailEnd type="triangle" w="med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536" name="Text Box 25">
              <a:extLst>
                <a:ext uri="{FF2B5EF4-FFF2-40B4-BE49-F238E27FC236}">
                  <a16:creationId xmlns:a16="http://schemas.microsoft.com/office/drawing/2014/main" id="{94BEBFE7-42EF-C644-85FD-09CCE4D816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8" y="1968"/>
              <a:ext cx="95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</a:rPr>
                <a:t>larger stretch</a:t>
              </a:r>
            </a:p>
          </p:txBody>
        </p:sp>
      </p:grpSp>
      <p:sp>
        <p:nvSpPr>
          <p:cNvPr id="335898" name="Rectangle 26">
            <a:extLst>
              <a:ext uri="{FF2B5EF4-FFF2-40B4-BE49-F238E27FC236}">
                <a16:creationId xmlns:a16="http://schemas.microsoft.com/office/drawing/2014/main" id="{3A7BDBFA-9599-734C-B48A-20F06A00C2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886200"/>
            <a:ext cx="8153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>
                <a:solidFill>
                  <a:srgbClr val="800000"/>
                </a:solidFill>
              </a:rPr>
              <a:t>Hooke’s Law</a:t>
            </a:r>
            <a:r>
              <a:rPr lang="en-US" altLang="en-US"/>
              <a:t>: </a:t>
            </a:r>
            <a:r>
              <a:rPr lang="en-US" altLang="en-US" i="1">
                <a:solidFill>
                  <a:schemeClr val="accent2"/>
                </a:solidFill>
              </a:rPr>
              <a:t>ut tensio, sic vis</a:t>
            </a:r>
            <a:r>
              <a:rPr lang="en-US" altLang="en-US"/>
              <a:t> (as the pull, so the stretch)</a:t>
            </a:r>
          </a:p>
        </p:txBody>
      </p:sp>
      <p:sp>
        <p:nvSpPr>
          <p:cNvPr id="335900" name="Text Box 28">
            <a:extLst>
              <a:ext uri="{FF2B5EF4-FFF2-40B4-BE49-F238E27FC236}">
                <a16:creationId xmlns:a16="http://schemas.microsoft.com/office/drawing/2014/main" id="{A1121EBC-DC09-734C-8DEA-CEAEE853FD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5181600"/>
            <a:ext cx="3162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tx1"/>
                </a:solidFill>
              </a:rPr>
              <a:t>Robert Hooke, 1635–1703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97168" presetClass="entr" presetSubtype="306773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entr" presetSubtype="3067826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5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35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98" grpId="0" autoUpdateAnimBg="0"/>
      <p:bldP spid="33590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CEFB3C54-7912-9A44-8FA7-11F269E38C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Hooke’s Law Graph</a:t>
            </a:r>
          </a:p>
        </p:txBody>
      </p:sp>
      <p:sp>
        <p:nvSpPr>
          <p:cNvPr id="23554" name="Text Box 3">
            <a:extLst>
              <a:ext uri="{FF2B5EF4-FFF2-40B4-BE49-F238E27FC236}">
                <a16:creationId xmlns:a16="http://schemas.microsoft.com/office/drawing/2014/main" id="{5D656BCF-C492-8B45-82D3-17055975A7B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952500" y="3119438"/>
            <a:ext cx="403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tx1"/>
                </a:solidFill>
              </a:rPr>
              <a:t>Force exerted </a:t>
            </a:r>
            <a:r>
              <a:rPr lang="en-US" altLang="en-US" sz="2400">
                <a:solidFill>
                  <a:schemeClr val="accent2"/>
                </a:solidFill>
              </a:rPr>
              <a:t>by</a:t>
            </a:r>
            <a:r>
              <a:rPr lang="en-US" altLang="en-US" sz="2400">
                <a:solidFill>
                  <a:schemeClr val="tx1"/>
                </a:solidFill>
              </a:rPr>
              <a:t> the spring</a:t>
            </a:r>
          </a:p>
        </p:txBody>
      </p:sp>
      <p:sp>
        <p:nvSpPr>
          <p:cNvPr id="23555" name="Text Box 4">
            <a:extLst>
              <a:ext uri="{FF2B5EF4-FFF2-40B4-BE49-F238E27FC236}">
                <a16:creationId xmlns:a16="http://schemas.microsoft.com/office/drawing/2014/main" id="{A95A50E2-C8C7-334F-BF9A-60BD975A66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9625" y="5943600"/>
            <a:ext cx="548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tx1"/>
                </a:solidFill>
              </a:rPr>
              <a:t>Displacement from equilibrium position</a:t>
            </a:r>
          </a:p>
        </p:txBody>
      </p:sp>
      <p:sp>
        <p:nvSpPr>
          <p:cNvPr id="23556" name="Line 6">
            <a:extLst>
              <a:ext uri="{FF2B5EF4-FFF2-40B4-BE49-F238E27FC236}">
                <a16:creationId xmlns:a16="http://schemas.microsoft.com/office/drawing/2014/main" id="{3258C1EE-0566-264B-9204-4824FC64914A}"/>
              </a:ext>
            </a:extLst>
          </p:cNvPr>
          <p:cNvSpPr>
            <a:spLocks noChangeShapeType="1"/>
          </p:cNvSpPr>
          <p:nvPr/>
        </p:nvSpPr>
        <p:spPr bwMode="auto">
          <a:xfrm>
            <a:off x="2079625" y="3429000"/>
            <a:ext cx="5715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7">
            <a:extLst>
              <a:ext uri="{FF2B5EF4-FFF2-40B4-BE49-F238E27FC236}">
                <a16:creationId xmlns:a16="http://schemas.microsoft.com/office/drawing/2014/main" id="{46D1FCB1-1D3C-4443-8221-A92C4CE77CAA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2825" y="1600200"/>
            <a:ext cx="0" cy="3733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Line 8">
            <a:extLst>
              <a:ext uri="{FF2B5EF4-FFF2-40B4-BE49-F238E27FC236}">
                <a16:creationId xmlns:a16="http://schemas.microsoft.com/office/drawing/2014/main" id="{5EA78A93-4D3B-4040-8C7A-8BEA8874A056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5825" y="1981200"/>
            <a:ext cx="5486400" cy="297180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Rectangle 12">
            <a:extLst>
              <a:ext uri="{FF2B5EF4-FFF2-40B4-BE49-F238E27FC236}">
                <a16:creationId xmlns:a16="http://schemas.microsoft.com/office/drawing/2014/main" id="{311A6519-F088-5C4B-99B6-C8B303F9C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9625" y="1600200"/>
            <a:ext cx="5715000" cy="37338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3560" name="Text Box 13">
            <a:extLst>
              <a:ext uri="{FF2B5EF4-FFF2-40B4-BE49-F238E27FC236}">
                <a16:creationId xmlns:a16="http://schemas.microsoft.com/office/drawing/2014/main" id="{327666A5-44A4-CB44-A728-3D4AEB50A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2004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chemeClr val="tx1"/>
                </a:solidFill>
              </a:rPr>
              <a:t>0</a:t>
            </a: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3561" name="Text Box 14">
            <a:extLst>
              <a:ext uri="{FF2B5EF4-FFF2-40B4-BE49-F238E27FC236}">
                <a16:creationId xmlns:a16="http://schemas.microsoft.com/office/drawing/2014/main" id="{50902DF3-526E-4E42-A714-10AA0AEE90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0425" y="54102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chemeClr val="tx1"/>
                </a:solidFill>
              </a:rPr>
              <a:t>0</a:t>
            </a:r>
            <a:endParaRPr lang="en-US" altLang="en-US" sz="1800">
              <a:solidFill>
                <a:schemeClr val="tx1"/>
              </a:solidFill>
            </a:endParaRPr>
          </a:p>
        </p:txBody>
      </p:sp>
      <p:grpSp>
        <p:nvGrpSpPr>
          <p:cNvPr id="2" name="Group 15">
            <a:extLst>
              <a:ext uri="{FF2B5EF4-FFF2-40B4-BE49-F238E27FC236}">
                <a16:creationId xmlns:a16="http://schemas.microsoft.com/office/drawing/2014/main" id="{A2F54EFD-91AA-0140-9A04-8417C63AC5BD}"/>
              </a:ext>
            </a:extLst>
          </p:cNvPr>
          <p:cNvGrpSpPr>
            <a:grpSpLocks/>
          </p:cNvGrpSpPr>
          <p:nvPr/>
        </p:nvGrpSpPr>
        <p:grpSpPr bwMode="auto">
          <a:xfrm>
            <a:off x="6194425" y="1981200"/>
            <a:ext cx="2492375" cy="2133600"/>
            <a:chOff x="3744" y="1248"/>
            <a:chExt cx="1570" cy="1344"/>
          </a:xfrm>
        </p:grpSpPr>
        <p:sp>
          <p:nvSpPr>
            <p:cNvPr id="23575" name="Freeform 10">
              <a:extLst>
                <a:ext uri="{FF2B5EF4-FFF2-40B4-BE49-F238E27FC236}">
                  <a16:creationId xmlns:a16="http://schemas.microsoft.com/office/drawing/2014/main" id="{93FD4A7E-84AD-4647-BC6A-AD2B7B82AEA9}"/>
                </a:ext>
              </a:extLst>
            </p:cNvPr>
            <p:cNvSpPr>
              <a:spLocks/>
            </p:cNvSpPr>
            <p:nvPr/>
          </p:nvSpPr>
          <p:spPr bwMode="auto">
            <a:xfrm rot="1819457">
              <a:off x="3744" y="1392"/>
              <a:ext cx="384" cy="1200"/>
            </a:xfrm>
            <a:custGeom>
              <a:avLst/>
              <a:gdLst>
                <a:gd name="T0" fmla="*/ 2160 w 288"/>
                <a:gd name="T1" fmla="*/ 0 h 1008"/>
                <a:gd name="T2" fmla="*/ 0 w 288"/>
                <a:gd name="T3" fmla="*/ 1955 h 1008"/>
                <a:gd name="T4" fmla="*/ 2160 w 288"/>
                <a:gd name="T5" fmla="*/ 1627 h 1008"/>
                <a:gd name="T6" fmla="*/ 0 w 288"/>
                <a:gd name="T7" fmla="*/ 3417 h 10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8"/>
                <a:gd name="T13" fmla="*/ 0 h 1008"/>
                <a:gd name="T14" fmla="*/ 288 w 288"/>
                <a:gd name="T15" fmla="*/ 1008 h 10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8" h="1008">
                  <a:moveTo>
                    <a:pt x="288" y="0"/>
                  </a:moveTo>
                  <a:cubicBezTo>
                    <a:pt x="144" y="248"/>
                    <a:pt x="0" y="496"/>
                    <a:pt x="0" y="576"/>
                  </a:cubicBezTo>
                  <a:cubicBezTo>
                    <a:pt x="0" y="656"/>
                    <a:pt x="288" y="408"/>
                    <a:pt x="288" y="480"/>
                  </a:cubicBezTo>
                  <a:cubicBezTo>
                    <a:pt x="288" y="552"/>
                    <a:pt x="144" y="780"/>
                    <a:pt x="0" y="1008"/>
                  </a:cubicBezTo>
                </a:path>
              </a:pathLst>
            </a:custGeom>
            <a:noFill/>
            <a:ln w="28575" cmpd="sng">
              <a:solidFill>
                <a:schemeClr val="hlink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6" name="Text Box 9">
              <a:extLst>
                <a:ext uri="{FF2B5EF4-FFF2-40B4-BE49-F238E27FC236}">
                  <a16:creationId xmlns:a16="http://schemas.microsoft.com/office/drawing/2014/main" id="{8BAA730D-5675-294C-9EB3-3DD9E49FAF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1248"/>
              <a:ext cx="1090" cy="306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solidFill>
                    <a:schemeClr val="tx2"/>
                  </a:solidFill>
                </a:rPr>
                <a:t>slope </a:t>
              </a:r>
              <a:r>
                <a:rPr lang="en-US" altLang="en-US" sz="2400">
                  <a:solidFill>
                    <a:schemeClr val="accent2"/>
                  </a:solidFill>
                </a:rPr>
                <a:t>&lt; 0</a:t>
              </a:r>
              <a:endParaRPr lang="en-US" altLang="en-US" sz="1800">
                <a:solidFill>
                  <a:schemeClr val="accent2"/>
                </a:solidFill>
              </a:endParaRPr>
            </a:p>
          </p:txBody>
        </p:sp>
      </p:grpSp>
      <p:grpSp>
        <p:nvGrpSpPr>
          <p:cNvPr id="3" name="Group 21">
            <a:extLst>
              <a:ext uri="{FF2B5EF4-FFF2-40B4-BE49-F238E27FC236}">
                <a16:creationId xmlns:a16="http://schemas.microsoft.com/office/drawing/2014/main" id="{243E298B-91F1-C44F-8515-E6D48507FF03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1600200"/>
            <a:ext cx="609600" cy="1828800"/>
            <a:chOff x="960" y="1008"/>
            <a:chExt cx="384" cy="1152"/>
          </a:xfrm>
        </p:grpSpPr>
        <p:sp>
          <p:nvSpPr>
            <p:cNvPr id="23573" name="Text Box 16">
              <a:extLst>
                <a:ext uri="{FF2B5EF4-FFF2-40B4-BE49-F238E27FC236}">
                  <a16:creationId xmlns:a16="http://schemas.microsoft.com/office/drawing/2014/main" id="{CDB53277-2144-6A4F-843F-EF5E905FBC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765" y="1443"/>
              <a:ext cx="62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3239F4"/>
                  </a:solidFill>
                </a:rPr>
                <a:t>forward</a:t>
              </a:r>
            </a:p>
          </p:txBody>
        </p:sp>
        <p:sp>
          <p:nvSpPr>
            <p:cNvPr id="23574" name="AutoShape 19">
              <a:extLst>
                <a:ext uri="{FF2B5EF4-FFF2-40B4-BE49-F238E27FC236}">
                  <a16:creationId xmlns:a16="http://schemas.microsoft.com/office/drawing/2014/main" id="{69FEFED1-7D7F-284F-B4C5-C0319EB749D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8" y="1008"/>
              <a:ext cx="96" cy="1152"/>
            </a:xfrm>
            <a:prstGeom prst="leftBrace">
              <a:avLst>
                <a:gd name="adj1" fmla="val 100000"/>
                <a:gd name="adj2" fmla="val 50000"/>
              </a:avLst>
            </a:prstGeom>
            <a:noFill/>
            <a:ln w="28575">
              <a:solidFill>
                <a:srgbClr val="3239F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oup 22">
            <a:extLst>
              <a:ext uri="{FF2B5EF4-FFF2-40B4-BE49-F238E27FC236}">
                <a16:creationId xmlns:a16="http://schemas.microsoft.com/office/drawing/2014/main" id="{D9C24DDD-2FDE-F14C-AFA9-DE9EB373F76A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3429000"/>
            <a:ext cx="609600" cy="1905000"/>
            <a:chOff x="960" y="2160"/>
            <a:chExt cx="384" cy="1200"/>
          </a:xfrm>
        </p:grpSpPr>
        <p:sp>
          <p:nvSpPr>
            <p:cNvPr id="23571" name="Text Box 18">
              <a:extLst>
                <a:ext uri="{FF2B5EF4-FFF2-40B4-BE49-F238E27FC236}">
                  <a16:creationId xmlns:a16="http://schemas.microsoft.com/office/drawing/2014/main" id="{381C0978-7514-B644-85DC-AAF1C0A3BA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691" y="2669"/>
              <a:ext cx="76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006600"/>
                  </a:solidFill>
                </a:rPr>
                <a:t>backward</a:t>
              </a:r>
              <a:endParaRPr lang="en-US" altLang="en-US" sz="1800">
                <a:solidFill>
                  <a:srgbClr val="3239F4"/>
                </a:solidFill>
              </a:endParaRPr>
            </a:p>
          </p:txBody>
        </p:sp>
        <p:sp>
          <p:nvSpPr>
            <p:cNvPr id="23572" name="AutoShape 20">
              <a:extLst>
                <a:ext uri="{FF2B5EF4-FFF2-40B4-BE49-F238E27FC236}">
                  <a16:creationId xmlns:a16="http://schemas.microsoft.com/office/drawing/2014/main" id="{DD282612-A270-9640-9BDF-E43F9AEE288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8" y="2160"/>
              <a:ext cx="96" cy="1200"/>
            </a:xfrm>
            <a:prstGeom prst="leftBrace">
              <a:avLst>
                <a:gd name="adj1" fmla="val 104167"/>
                <a:gd name="adj2" fmla="val 50000"/>
              </a:avLst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Group 30">
            <a:extLst>
              <a:ext uri="{FF2B5EF4-FFF2-40B4-BE49-F238E27FC236}">
                <a16:creationId xmlns:a16="http://schemas.microsoft.com/office/drawing/2014/main" id="{3EC71652-5E21-924E-9C68-8ECF0AFD2881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5410200"/>
            <a:ext cx="2895600" cy="519113"/>
            <a:chOff x="3072" y="3408"/>
            <a:chExt cx="1824" cy="327"/>
          </a:xfrm>
        </p:grpSpPr>
        <p:sp>
          <p:nvSpPr>
            <p:cNvPr id="23569" name="Text Box 24">
              <a:extLst>
                <a:ext uri="{FF2B5EF4-FFF2-40B4-BE49-F238E27FC236}">
                  <a16:creationId xmlns:a16="http://schemas.microsoft.com/office/drawing/2014/main" id="{26682F1C-4043-D94C-8BE7-95B7E26930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8" y="3504"/>
              <a:ext cx="62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3239F4"/>
                  </a:solidFill>
                </a:rPr>
                <a:t>forward</a:t>
              </a:r>
            </a:p>
          </p:txBody>
        </p:sp>
        <p:sp>
          <p:nvSpPr>
            <p:cNvPr id="23570" name="AutoShape 25">
              <a:extLst>
                <a:ext uri="{FF2B5EF4-FFF2-40B4-BE49-F238E27FC236}">
                  <a16:creationId xmlns:a16="http://schemas.microsoft.com/office/drawing/2014/main" id="{658B3927-0573-5B48-AD30-78A53F664F1C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3936" y="2544"/>
              <a:ext cx="96" cy="1824"/>
            </a:xfrm>
            <a:prstGeom prst="leftBrace">
              <a:avLst>
                <a:gd name="adj1" fmla="val 158333"/>
                <a:gd name="adj2" fmla="val 50000"/>
              </a:avLst>
            </a:prstGeom>
            <a:noFill/>
            <a:ln w="28575">
              <a:solidFill>
                <a:srgbClr val="3239F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Group 29">
            <a:extLst>
              <a:ext uri="{FF2B5EF4-FFF2-40B4-BE49-F238E27FC236}">
                <a16:creationId xmlns:a16="http://schemas.microsoft.com/office/drawing/2014/main" id="{FE35381B-1085-C147-B479-512179D48CDB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5410200"/>
            <a:ext cx="2743200" cy="519113"/>
            <a:chOff x="1296" y="3408"/>
            <a:chExt cx="1728" cy="327"/>
          </a:xfrm>
        </p:grpSpPr>
        <p:sp>
          <p:nvSpPr>
            <p:cNvPr id="23567" name="Text Box 27">
              <a:extLst>
                <a:ext uri="{FF2B5EF4-FFF2-40B4-BE49-F238E27FC236}">
                  <a16:creationId xmlns:a16="http://schemas.microsoft.com/office/drawing/2014/main" id="{600AF1A4-A3E7-114D-87CD-F9C0E74794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5" y="3504"/>
              <a:ext cx="76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006600"/>
                  </a:solidFill>
                </a:rPr>
                <a:t>backward</a:t>
              </a:r>
              <a:endParaRPr lang="en-US" altLang="en-US" sz="1800">
                <a:solidFill>
                  <a:srgbClr val="3239F4"/>
                </a:solidFill>
              </a:endParaRPr>
            </a:p>
          </p:txBody>
        </p:sp>
        <p:sp>
          <p:nvSpPr>
            <p:cNvPr id="23568" name="AutoShape 28">
              <a:extLst>
                <a:ext uri="{FF2B5EF4-FFF2-40B4-BE49-F238E27FC236}">
                  <a16:creationId xmlns:a16="http://schemas.microsoft.com/office/drawing/2014/main" id="{AF5EA2DA-1B51-5646-9988-7D3B8F8420EE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2112" y="2592"/>
              <a:ext cx="96" cy="1728"/>
            </a:xfrm>
            <a:prstGeom prst="leftBrace">
              <a:avLst>
                <a:gd name="adj1" fmla="val 150000"/>
                <a:gd name="adj2" fmla="val 50000"/>
              </a:avLst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4">
      <a:dk1>
        <a:srgbClr val="003366"/>
      </a:dk1>
      <a:lt1>
        <a:srgbClr val="FFFFFF"/>
      </a:lt1>
      <a:dk2>
        <a:srgbClr val="003366"/>
      </a:dk2>
      <a:lt2>
        <a:srgbClr val="808080"/>
      </a:lt2>
      <a:accent1>
        <a:srgbClr val="BBE0E3"/>
      </a:accent1>
      <a:accent2>
        <a:srgbClr val="0066CC"/>
      </a:accent2>
      <a:accent3>
        <a:srgbClr val="FFFFFF"/>
      </a:accent3>
      <a:accent4>
        <a:srgbClr val="002A56"/>
      </a:accent4>
      <a:accent5>
        <a:srgbClr val="DAEDEF"/>
      </a:accent5>
      <a:accent6>
        <a:srgbClr val="005CB9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0053FF"/>
        </a:accent2>
        <a:accent3>
          <a:srgbClr val="FFFFFF"/>
        </a:accent3>
        <a:accent4>
          <a:srgbClr val="002A56"/>
        </a:accent4>
        <a:accent5>
          <a:srgbClr val="DAEDEF"/>
        </a:accent5>
        <a:accent6>
          <a:srgbClr val="004AE7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0066CC"/>
        </a:accent2>
        <a:accent3>
          <a:srgbClr val="FFFFFF"/>
        </a:accent3>
        <a:accent4>
          <a:srgbClr val="002A56"/>
        </a:accent4>
        <a:accent5>
          <a:srgbClr val="DAEDEF"/>
        </a:accent5>
        <a:accent6>
          <a:srgbClr val="005CB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3271</TotalTime>
  <Words>896</Words>
  <Application>Microsoft Macintosh PowerPoint</Application>
  <PresentationFormat>On-screen Show (4:3)</PresentationFormat>
  <Paragraphs>139</Paragraphs>
  <Slides>25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ＭＳ Ｐゴシック</vt:lpstr>
      <vt:lpstr>Arial</vt:lpstr>
      <vt:lpstr>Times</vt:lpstr>
      <vt:lpstr>Default Design</vt:lpstr>
      <vt:lpstr>Conservation of Mechanical Energy</vt:lpstr>
      <vt:lpstr>Example problem</vt:lpstr>
      <vt:lpstr>With non-conservative forces</vt:lpstr>
      <vt:lpstr>Example problem</vt:lpstr>
      <vt:lpstr>Hooke’s law</vt:lpstr>
      <vt:lpstr>Objectives</vt:lpstr>
      <vt:lpstr>What’s the point?</vt:lpstr>
      <vt:lpstr>Elasticity of Solids</vt:lpstr>
      <vt:lpstr>Hooke’s Law Graph</vt:lpstr>
      <vt:lpstr>Hooke’s Law Formula</vt:lpstr>
      <vt:lpstr>Group Work</vt:lpstr>
      <vt:lpstr>Group Work</vt:lpstr>
      <vt:lpstr>Group Work</vt:lpstr>
      <vt:lpstr>Effect of Gravity</vt:lpstr>
      <vt:lpstr>Elastic Potential Energy</vt:lpstr>
      <vt:lpstr>Work to Deform a Spring</vt:lpstr>
      <vt:lpstr>Potential Energy of a Spring</vt:lpstr>
      <vt:lpstr>Hooke’s Law Potential</vt:lpstr>
      <vt:lpstr>Group Work</vt:lpstr>
      <vt:lpstr>Group Work</vt:lpstr>
      <vt:lpstr>Group Work</vt:lpstr>
      <vt:lpstr>Notice What Happened</vt:lpstr>
      <vt:lpstr>Work from Potential Energy</vt:lpstr>
      <vt:lpstr>Conservative force</vt:lpstr>
      <vt:lpstr>Example problem</vt:lpstr>
    </vt:vector>
  </TitlesOfParts>
  <Company>뿿콰뿿컐뿿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Solids</dc:title>
  <dc:subject>Hooke's law</dc:subject>
  <dc:creator>Richard Barrans</dc:creator>
  <cp:lastModifiedBy>Richard Barrans</cp:lastModifiedBy>
  <cp:revision>160</cp:revision>
  <cp:lastPrinted>2024-10-06T14:57:09Z</cp:lastPrinted>
  <dcterms:created xsi:type="dcterms:W3CDTF">2005-04-04T04:39:47Z</dcterms:created>
  <dcterms:modified xsi:type="dcterms:W3CDTF">2025-10-03T12:24:26Z</dcterms:modified>
</cp:coreProperties>
</file>