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74" r:id="rId2"/>
    <p:sldId id="509" r:id="rId3"/>
    <p:sldId id="510" r:id="rId4"/>
    <p:sldId id="512" r:id="rId5"/>
    <p:sldId id="513" r:id="rId6"/>
    <p:sldId id="518" r:id="rId7"/>
    <p:sldId id="519" r:id="rId8"/>
    <p:sldId id="520" r:id="rId9"/>
    <p:sldId id="534" r:id="rId10"/>
    <p:sldId id="521" r:id="rId11"/>
    <p:sldId id="522" r:id="rId12"/>
    <p:sldId id="523" r:id="rId13"/>
    <p:sldId id="531" r:id="rId14"/>
    <p:sldId id="524" r:id="rId15"/>
    <p:sldId id="535" r:id="rId16"/>
    <p:sldId id="579" r:id="rId17"/>
    <p:sldId id="582" r:id="rId18"/>
    <p:sldId id="583" r:id="rId19"/>
    <p:sldId id="585" r:id="rId20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 userDrawn="1">
          <p15:clr>
            <a:srgbClr val="A4A3A4"/>
          </p15:clr>
        </p15:guide>
        <p15:guide id="2" pos="29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4"/>
    <p:restoredTop sz="90957"/>
  </p:normalViewPr>
  <p:slideViewPr>
    <p:cSldViewPr>
      <p:cViewPr varScale="1">
        <p:scale>
          <a:sx n="74" d="100"/>
          <a:sy n="74" d="100"/>
        </p:scale>
        <p:origin x="60" y="78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984" y="102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D59392F4-1D0F-8E44-B81E-3E07D3047D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40541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P1110 L12 Work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8F374E5A-2A48-3B4E-9214-52D8579EA65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097" y="0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E3496F39-52A5-BA41-A347-F70763883B4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57188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7D6E4F26-8225-A347-B41C-3143687554F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097" y="6657188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60F03E99-EDF3-364B-8B4B-71527292A2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3C288531-0029-F94E-B6A3-97EEE61CC2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P1110 L12 Work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7B1EB5A7-A3CB-1B41-BC2A-21E4AA4F81C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3671" y="0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59F50697-5F9E-1A42-A9E7-6EE7538038B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54E890D4-F1F9-A248-ACA8-2A2EF0B1166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267" y="3329386"/>
            <a:ext cx="6773542" cy="3155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C8130701-8EB9-9B46-92F1-519023A7797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60356"/>
            <a:ext cx="4002404" cy="35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55332F4B-AB4D-E646-B723-972F92BDDA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671" y="6660356"/>
            <a:ext cx="4002404" cy="35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B0F3981C-8871-EE48-B171-952073F095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2C410510-B042-C04D-9369-3F830669D5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A791972A-4F08-A042-B156-85541D018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DDD422D5-69A8-474F-84AB-D23DC3CF99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715" indent="-28412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485" indent="-227297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1079" indent="-227297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5673" indent="-227297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267" indent="-22729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4861" indent="-22729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9455" indent="-22729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4049" indent="-22729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295C21-4474-9D43-A09F-D8C56D3B23BE}" type="slidenum">
              <a:rPr lang="en-US" altLang="en-US" b="0"/>
              <a:pPr/>
              <a:t>1</a:t>
            </a:fld>
            <a:endParaRPr lang="en-US" altLang="en-US" b="0"/>
          </a:p>
        </p:txBody>
      </p:sp>
      <p:sp>
        <p:nvSpPr>
          <p:cNvPr id="19461" name="Header Placeholder 4">
            <a:extLst>
              <a:ext uri="{FF2B5EF4-FFF2-40B4-BE49-F238E27FC236}">
                <a16:creationId xmlns:a16="http://schemas.microsoft.com/office/drawing/2014/main" id="{6D11CBA2-FD6A-1940-B715-6DF2AAB907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715" indent="-28412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485" indent="-227297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1079" indent="-227297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5673" indent="-227297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0267" indent="-22729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4861" indent="-22729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9455" indent="-22729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4049" indent="-22729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L12 Work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>
            <a:extLst>
              <a:ext uri="{FF2B5EF4-FFF2-40B4-BE49-F238E27FC236}">
                <a16:creationId xmlns:a16="http://schemas.microsoft.com/office/drawing/2014/main" id="{39FD61C7-441D-FF4D-92F4-F701F1DC31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Notes Placeholder 2">
            <a:extLst>
              <a:ext uri="{FF2B5EF4-FFF2-40B4-BE49-F238E27FC236}">
                <a16:creationId xmlns:a16="http://schemas.microsoft.com/office/drawing/2014/main" id="{928CCBFF-4C81-1B42-87F2-397BBD863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2227" name="Slide Number Placeholder 3">
            <a:extLst>
              <a:ext uri="{FF2B5EF4-FFF2-40B4-BE49-F238E27FC236}">
                <a16:creationId xmlns:a16="http://schemas.microsoft.com/office/drawing/2014/main" id="{5905CB10-6F02-ED4D-A1E7-506DAF325B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0294" indent="-282543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642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5815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1987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6581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1175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5769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0362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33795E-60AA-7E4B-9AA6-4294899212EB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52228" name="Header Placeholder 1">
            <a:extLst>
              <a:ext uri="{FF2B5EF4-FFF2-40B4-BE49-F238E27FC236}">
                <a16:creationId xmlns:a16="http://schemas.microsoft.com/office/drawing/2014/main" id="{A268A891-CBDD-9349-A994-9A351A4AEC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980" indent="-280964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8593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1608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045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7639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2233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96827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1421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L13 Work</a:t>
            </a:r>
          </a:p>
        </p:txBody>
      </p:sp>
    </p:spTree>
    <p:extLst>
      <p:ext uri="{BB962C8B-B14F-4D97-AF65-F5344CB8AC3E}">
        <p14:creationId xmlns:p14="http://schemas.microsoft.com/office/powerpoint/2010/main" val="245277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>
            <a:extLst>
              <a:ext uri="{FF2B5EF4-FFF2-40B4-BE49-F238E27FC236}">
                <a16:creationId xmlns:a16="http://schemas.microsoft.com/office/drawing/2014/main" id="{066E9B9E-9C66-D341-84D6-696C84B129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4" name="Notes Placeholder 2">
            <a:extLst>
              <a:ext uri="{FF2B5EF4-FFF2-40B4-BE49-F238E27FC236}">
                <a16:creationId xmlns:a16="http://schemas.microsoft.com/office/drawing/2014/main" id="{4B2BD4F9-0412-BE40-975A-70A002EA7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4275" name="Slide Number Placeholder 3">
            <a:extLst>
              <a:ext uri="{FF2B5EF4-FFF2-40B4-BE49-F238E27FC236}">
                <a16:creationId xmlns:a16="http://schemas.microsoft.com/office/drawing/2014/main" id="{B1ABBA84-DC75-C440-B528-A65E247ACE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0294" indent="-282543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642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5815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1987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6581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1175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5769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0362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B6A5F0-6788-4142-889A-B38DA75CEEE9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54276" name="Header Placeholder 1">
            <a:extLst>
              <a:ext uri="{FF2B5EF4-FFF2-40B4-BE49-F238E27FC236}">
                <a16:creationId xmlns:a16="http://schemas.microsoft.com/office/drawing/2014/main" id="{E2014BE3-2E1B-8043-9253-7293008192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980" indent="-280964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8593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1608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045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7639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2233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96827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1421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L13 Work</a:t>
            </a:r>
          </a:p>
        </p:txBody>
      </p:sp>
    </p:spTree>
    <p:extLst>
      <p:ext uri="{BB962C8B-B14F-4D97-AF65-F5344CB8AC3E}">
        <p14:creationId xmlns:p14="http://schemas.microsoft.com/office/powerpoint/2010/main" val="209801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>
            <a:extLst>
              <a:ext uri="{FF2B5EF4-FFF2-40B4-BE49-F238E27FC236}">
                <a16:creationId xmlns:a16="http://schemas.microsoft.com/office/drawing/2014/main" id="{96940268-418B-AB45-9545-8BE8E323EB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Notes Placeholder 2">
            <a:extLst>
              <a:ext uri="{FF2B5EF4-FFF2-40B4-BE49-F238E27FC236}">
                <a16:creationId xmlns:a16="http://schemas.microsoft.com/office/drawing/2014/main" id="{5A9C964E-2B65-4942-B8BD-574F4AEBC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6323" name="Slide Number Placeholder 3">
            <a:extLst>
              <a:ext uri="{FF2B5EF4-FFF2-40B4-BE49-F238E27FC236}">
                <a16:creationId xmlns:a16="http://schemas.microsoft.com/office/drawing/2014/main" id="{8375F338-8C51-2C45-844B-CA23BF50A7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0294" indent="-282543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642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5815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1987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6581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1175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5769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0362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D9263B1-4DF8-9B4F-9BFF-59B0196A5CF6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56324" name="Header Placeholder 1">
            <a:extLst>
              <a:ext uri="{FF2B5EF4-FFF2-40B4-BE49-F238E27FC236}">
                <a16:creationId xmlns:a16="http://schemas.microsoft.com/office/drawing/2014/main" id="{AAD0D550-E921-FD41-BE8A-83867BEBA5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980" indent="-280964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8593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1608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045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7639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2233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96827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1421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L13 Work</a:t>
            </a:r>
          </a:p>
        </p:txBody>
      </p:sp>
    </p:spTree>
    <p:extLst>
      <p:ext uri="{BB962C8B-B14F-4D97-AF65-F5344CB8AC3E}">
        <p14:creationId xmlns:p14="http://schemas.microsoft.com/office/powerpoint/2010/main" val="1107686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>
            <a:extLst>
              <a:ext uri="{FF2B5EF4-FFF2-40B4-BE49-F238E27FC236}">
                <a16:creationId xmlns:a16="http://schemas.microsoft.com/office/drawing/2014/main" id="{524B5596-D4B9-1443-83D1-7E929976EE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8" name="Notes Placeholder 2">
            <a:extLst>
              <a:ext uri="{FF2B5EF4-FFF2-40B4-BE49-F238E27FC236}">
                <a16:creationId xmlns:a16="http://schemas.microsoft.com/office/drawing/2014/main" id="{2126D2A2-F10E-D24B-BCF3-7DF39DA67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0419" name="Slide Number Placeholder 3">
            <a:extLst>
              <a:ext uri="{FF2B5EF4-FFF2-40B4-BE49-F238E27FC236}">
                <a16:creationId xmlns:a16="http://schemas.microsoft.com/office/drawing/2014/main" id="{68899FB5-59F9-D04C-8598-46867C00E6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0294" indent="-282543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642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5815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1987" indent="-227297" defTabSz="91708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6581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1175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5769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0362" indent="-227297" defTabSz="9170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151820-DC5F-6248-A0A9-8E7CB7E53014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60420" name="Header Placeholder 1">
            <a:extLst>
              <a:ext uri="{FF2B5EF4-FFF2-40B4-BE49-F238E27FC236}">
                <a16:creationId xmlns:a16="http://schemas.microsoft.com/office/drawing/2014/main" id="{32B07A24-7B80-C642-B675-7DAD8C1441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980" indent="-280964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8593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1608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045" indent="-225719" defTabSz="917081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7639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2233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96827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1421" indent="-225719" defTabSz="91708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L13 Work</a:t>
            </a:r>
          </a:p>
        </p:txBody>
      </p:sp>
    </p:spTree>
    <p:extLst>
      <p:ext uri="{BB962C8B-B14F-4D97-AF65-F5344CB8AC3E}">
        <p14:creationId xmlns:p14="http://schemas.microsoft.com/office/powerpoint/2010/main" val="217039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5451F9-0007-EF4B-8C8B-B673436DD8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48DFE5-636C-DC47-BBDA-ACFEDEB5F9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7DDF2E-C209-F847-9C18-D4C3AF707C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EA9172-2662-694D-97D7-F66D013FC8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20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0725C3-B8B2-0649-9ED1-17B045746A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266F76-255C-E543-B6EA-3BDACE637A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FA05FC-B2F0-014F-83F1-994D6D6106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2E7E3D-B900-464E-AAB2-CECDA8ECBE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734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59ABD3-B1E9-0E47-B1D6-0DD51F8CE3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A9EE04-5C6B-A541-B8A9-873B217B8E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184295-743F-6A4A-B05D-2D4A145FA0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5DAE22-BC21-E84F-9BE7-721712E045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46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DB6CE1-EE54-4043-A47C-FA28AC86B1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94E28F-458E-9144-8F57-B7109491D0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3D886A-88B9-E84A-898C-53AFE490AA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6E7A7C-9023-A849-AF86-20B0E02948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935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403CC6-E027-D44F-89C9-4B4A539A5C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0BD522-8642-624A-B77C-411F5FAF32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7D0AB5-8362-6B48-8567-E7F2DD2CBC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38632F-C59E-F349-8B1E-2650D3B4C0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2035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5A861E-2271-3847-B366-A7EF6210A7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7A04E-68A0-3D43-B60A-990930E9FB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59DECB-7B1E-7E44-BBF4-52782C0BE9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D75621-0C92-B048-AC63-DBD5AC6DE7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203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900AA11-9842-B246-B481-4791A33571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077C1B5-32EA-064C-9CAC-BA2B422E6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CE3CF84-16EF-5340-AA84-1990802F1D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75D571-7B9B-5842-BF75-C45FCEF9FB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6227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71F3CA-93AF-9347-8055-61D56A1BA2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88A6F43-752C-8D4C-B459-67F48C3296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3FED893-02B8-F741-9640-E8643CC2E8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CB1942-7EB1-A34E-A988-AFF3272479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965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4478B1A-9764-674B-BD66-AD0DB69D51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E12F736-16C5-1A4C-AAC0-469D35D265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16A28D-BE18-2E41-AE01-DBA5FFB691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859F14-7818-2B47-88A1-7E95D91803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79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39804F-5F8F-4649-A4B6-2784849C0A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A4AE58-E8A9-6D43-B83C-F83860FA65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BFE1B5-C1D0-9F42-96A1-90FC116D86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947387-FE70-5141-A698-08C59FFFF8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510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6DEF1A-3AE4-4D4A-9F36-E460869AE6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246AB7-723A-6C44-A03F-D041926BB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D090D5-D9C5-8B4D-9AF6-A7696622C2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057191-C583-D84B-A74C-DA50B519E0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383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787B9A0-5888-EF4D-A4D3-6A884897D3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C85BA46-7AB0-704A-B8C1-4A22D71338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B9C880C-BF17-9142-BAAB-AD0B69D860C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3607A4F-C20A-4940-AF0C-4226777CDA2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263C85C-C8C8-8E40-AE8F-25ADFC7AE9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A23786AC-8470-CB4D-9B97-E59ED2D222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1941470-6F77-864F-B631-50C1274F7B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Work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D45FD9-1076-8547-B940-A41C46DD6FD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09600"/>
          </a:xfrm>
        </p:spPr>
        <p:txBody>
          <a:bodyPr/>
          <a:lstStyle/>
          <a:p>
            <a:pPr eaLnBrk="1" hangingPunct="1"/>
            <a:r>
              <a:rPr lang="en-US" altLang="en-US"/>
              <a:t>force is not all that matters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BA0D4F28-C343-E44B-9965-F8AF5C387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1905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 dirty="0"/>
              <a:t>§ 5.1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4A6A718-8C55-EB4E-832E-99871E9B0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 Properties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F9E2BC3E-EB8E-714C-B0BE-263D4F7DB2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4114800" cy="609600"/>
          </a:xfrm>
        </p:spPr>
        <p:txBody>
          <a:bodyPr/>
          <a:lstStyle/>
          <a:p>
            <a:pPr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>
                <a:solidFill>
                  <a:schemeClr val="hlink"/>
                </a:solidFill>
              </a:rPr>
              <a:t>Positive</a:t>
            </a:r>
            <a:r>
              <a:rPr lang="en-US" altLang="en-US"/>
              <a:t> if  |</a:t>
            </a:r>
            <a:r>
              <a:rPr lang="en-US" altLang="en-US" i="1">
                <a:latin typeface="Symbol" pitchFamily="2" charset="2"/>
              </a:rPr>
              <a:t>f</a:t>
            </a:r>
            <a:r>
              <a:rPr lang="en-US" altLang="en-US"/>
              <a:t>| &lt; </a:t>
            </a:r>
            <a:r>
              <a:rPr lang="en-US" altLang="en-US" i="1">
                <a:latin typeface="Symbol" pitchFamily="2" charset="2"/>
              </a:rPr>
              <a:t>p</a:t>
            </a:r>
            <a:r>
              <a:rPr lang="en-US" altLang="en-US"/>
              <a:t>/2</a:t>
            </a:r>
          </a:p>
        </p:txBody>
      </p:sp>
      <p:sp>
        <p:nvSpPr>
          <p:cNvPr id="76808" name="Rectangle 8">
            <a:extLst>
              <a:ext uri="{FF2B5EF4-FFF2-40B4-BE49-F238E27FC236}">
                <a16:creationId xmlns:a16="http://schemas.microsoft.com/office/drawing/2014/main" id="{545C9061-4A42-D742-8499-BDB7F769A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60600"/>
            <a:ext cx="42672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 b="0">
                <a:solidFill>
                  <a:srgbClr val="FF0000"/>
                </a:solidFill>
              </a:rPr>
              <a:t>Negative</a:t>
            </a:r>
            <a:r>
              <a:rPr lang="en-US" altLang="en-US" b="0"/>
              <a:t> if |</a:t>
            </a:r>
            <a:r>
              <a:rPr lang="en-US" altLang="en-US" b="0" i="1">
                <a:latin typeface="Symbol" pitchFamily="2" charset="2"/>
              </a:rPr>
              <a:t>f</a:t>
            </a:r>
            <a:r>
              <a:rPr lang="en-US" altLang="en-US" b="0"/>
              <a:t>| &gt; </a:t>
            </a:r>
            <a:r>
              <a:rPr lang="en-US" altLang="en-US" b="0" i="1">
                <a:latin typeface="Symbol" pitchFamily="2" charset="2"/>
              </a:rPr>
              <a:t>p</a:t>
            </a:r>
            <a:r>
              <a:rPr lang="en-US" altLang="en-US" b="0"/>
              <a:t>/2</a:t>
            </a:r>
          </a:p>
        </p:txBody>
      </p:sp>
      <p:sp>
        <p:nvSpPr>
          <p:cNvPr id="76809" name="Rectangle 9">
            <a:extLst>
              <a:ext uri="{FF2B5EF4-FFF2-40B4-BE49-F238E27FC236}">
                <a16:creationId xmlns:a16="http://schemas.microsoft.com/office/drawing/2014/main" id="{1AC95EDD-9282-9A46-B718-3721628D9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95600"/>
            <a:ext cx="8229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 b="0">
                <a:solidFill>
                  <a:schemeClr val="accent2"/>
                </a:solidFill>
              </a:rPr>
              <a:t>Zero</a:t>
            </a:r>
            <a:r>
              <a:rPr lang="en-US" altLang="en-US" b="0"/>
              <a:t> if vectors perpendicular (|</a:t>
            </a:r>
            <a:r>
              <a:rPr lang="en-US" altLang="en-US" b="0" i="1">
                <a:latin typeface="Symbol" pitchFamily="2" charset="2"/>
              </a:rPr>
              <a:t>f</a:t>
            </a:r>
            <a:r>
              <a:rPr lang="en-US" altLang="en-US" b="0"/>
              <a:t>| = </a:t>
            </a:r>
            <a:r>
              <a:rPr lang="en-US" altLang="en-US" b="0" i="1">
                <a:latin typeface="Symbol" pitchFamily="2" charset="2"/>
              </a:rPr>
              <a:t>p</a:t>
            </a:r>
            <a:r>
              <a:rPr lang="en-US" altLang="en-US" b="0"/>
              <a:t>/2)</a:t>
            </a:r>
          </a:p>
          <a:p>
            <a:pPr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 b="0">
                <a:solidFill>
                  <a:schemeClr val="accent2"/>
                </a:solidFill>
              </a:rPr>
              <a:t>Maximum</a:t>
            </a:r>
            <a:r>
              <a:rPr lang="en-US" altLang="en-US" b="0"/>
              <a:t> absolute value if parallel or anti-parallel</a:t>
            </a:r>
          </a:p>
        </p:txBody>
      </p:sp>
      <p:grpSp>
        <p:nvGrpSpPr>
          <p:cNvPr id="2" name="Group 12">
            <a:extLst>
              <a:ext uri="{FF2B5EF4-FFF2-40B4-BE49-F238E27FC236}">
                <a16:creationId xmlns:a16="http://schemas.microsoft.com/office/drawing/2014/main" id="{9BB21856-10B0-384D-97BF-3733A35AC33F}"/>
              </a:ext>
            </a:extLst>
          </p:cNvPr>
          <p:cNvGrpSpPr>
            <a:grpSpLocks/>
          </p:cNvGrpSpPr>
          <p:nvPr/>
        </p:nvGrpSpPr>
        <p:grpSpPr bwMode="auto">
          <a:xfrm>
            <a:off x="6856413" y="1754188"/>
            <a:ext cx="533400" cy="1065212"/>
            <a:chOff x="4319" y="1105"/>
            <a:chExt cx="336" cy="671"/>
          </a:xfrm>
        </p:grpSpPr>
        <p:sp>
          <p:nvSpPr>
            <p:cNvPr id="12299" name="Arc 4">
              <a:extLst>
                <a:ext uri="{FF2B5EF4-FFF2-40B4-BE49-F238E27FC236}">
                  <a16:creationId xmlns:a16="http://schemas.microsoft.com/office/drawing/2014/main" id="{3FDAAC0F-2754-EB46-89DE-B35833A24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" y="1105"/>
              <a:ext cx="336" cy="671"/>
            </a:xfrm>
            <a:custGeom>
              <a:avLst/>
              <a:gdLst>
                <a:gd name="T0" fmla="*/ 0 w 21600"/>
                <a:gd name="T1" fmla="*/ 0 h 43198"/>
                <a:gd name="T2" fmla="*/ 0 w 21600"/>
                <a:gd name="T3" fmla="*/ 0 h 43198"/>
                <a:gd name="T4" fmla="*/ 0 w 21600"/>
                <a:gd name="T5" fmla="*/ 0 h 43198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198"/>
                <a:gd name="T11" fmla="*/ 21600 w 21600"/>
                <a:gd name="T12" fmla="*/ 43198 h 431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198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4"/>
                    <a:pt x="12077" y="43064"/>
                    <a:pt x="244" y="43198"/>
                  </a:cubicBezTo>
                </a:path>
                <a:path w="21600" h="43198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434"/>
                    <a:pt x="12077" y="43064"/>
                    <a:pt x="244" y="4319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Text Box 10">
              <a:extLst>
                <a:ext uri="{FF2B5EF4-FFF2-40B4-BE49-F238E27FC236}">
                  <a16:creationId xmlns:a16="http://schemas.microsoft.com/office/drawing/2014/main" id="{78497A4F-5E3F-4B48-BCD7-CD0A02704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152"/>
              <a:ext cx="2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>
                  <a:solidFill>
                    <a:schemeClr val="accent2"/>
                  </a:solidFill>
                </a:rPr>
                <a:t>+</a:t>
              </a:r>
            </a:p>
          </p:txBody>
        </p:sp>
      </p:grpSp>
      <p:grpSp>
        <p:nvGrpSpPr>
          <p:cNvPr id="3" name="Group 13">
            <a:extLst>
              <a:ext uri="{FF2B5EF4-FFF2-40B4-BE49-F238E27FC236}">
                <a16:creationId xmlns:a16="http://schemas.microsoft.com/office/drawing/2014/main" id="{77F69513-0F46-B645-9C6D-7D3E8641C838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754188"/>
            <a:ext cx="533400" cy="1065212"/>
            <a:chOff x="3984" y="1105"/>
            <a:chExt cx="336" cy="671"/>
          </a:xfrm>
        </p:grpSpPr>
        <p:sp>
          <p:nvSpPr>
            <p:cNvPr id="12297" name="Arc 5">
              <a:extLst>
                <a:ext uri="{FF2B5EF4-FFF2-40B4-BE49-F238E27FC236}">
                  <a16:creationId xmlns:a16="http://schemas.microsoft.com/office/drawing/2014/main" id="{0BC34C94-C576-2B46-AB6F-B538E827DF3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984" y="1105"/>
              <a:ext cx="336" cy="671"/>
            </a:xfrm>
            <a:custGeom>
              <a:avLst/>
              <a:gdLst>
                <a:gd name="T0" fmla="*/ 0 w 21600"/>
                <a:gd name="T1" fmla="*/ 0 h 43199"/>
                <a:gd name="T2" fmla="*/ 0 w 21600"/>
                <a:gd name="T3" fmla="*/ 0 h 43199"/>
                <a:gd name="T4" fmla="*/ 0 w 21600"/>
                <a:gd name="T5" fmla="*/ 0 h 431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199"/>
                <a:gd name="T11" fmla="*/ 21600 w 21600"/>
                <a:gd name="T12" fmla="*/ 43199 h 431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19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10"/>
                    <a:pt x="11957" y="43174"/>
                    <a:pt x="47" y="43199"/>
                  </a:cubicBezTo>
                </a:path>
                <a:path w="21600" h="4319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10"/>
                    <a:pt x="11957" y="43174"/>
                    <a:pt x="47" y="43199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Text Box 11">
              <a:extLst>
                <a:ext uri="{FF2B5EF4-FFF2-40B4-BE49-F238E27FC236}">
                  <a16:creationId xmlns:a16="http://schemas.microsoft.com/office/drawing/2014/main" id="{FEA884AC-36AC-0C4B-A770-F6B1D4CF85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296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>
                  <a:solidFill>
                    <a:schemeClr val="accent2"/>
                  </a:solidFill>
                </a:rPr>
                <a:t>–</a:t>
              </a:r>
            </a:p>
          </p:txBody>
        </p:sp>
      </p:grpSp>
      <p:sp>
        <p:nvSpPr>
          <p:cNvPr id="76807" name="Line 7">
            <a:extLst>
              <a:ext uri="{FF2B5EF4-FFF2-40B4-BE49-F238E27FC236}">
                <a16:creationId xmlns:a16="http://schemas.microsoft.com/office/drawing/2014/main" id="{7D366B1B-AA3A-4543-A9E1-6D9B1BC0B2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286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  <p:bldP spid="76808" grpId="0" autoUpdateAnimBg="0"/>
      <p:bldP spid="7680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886030C-8F97-2349-A2E8-12D65E83D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2B3A33A-0867-484A-867A-AB26686488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pPr marL="0" indent="0">
              <a:buFont typeface="Times" pitchFamily="2" charset="0"/>
              <a:buNone/>
            </a:pPr>
            <a:r>
              <a:rPr lang="en-US" altLang="en-US"/>
              <a:t>The piglet has a choice of three frictionless slides to descend.  </a:t>
            </a:r>
            <a:r>
              <a:rPr lang="en-US" altLang="en-US">
                <a:solidFill>
                  <a:schemeClr val="tx1"/>
                </a:solidFill>
              </a:rPr>
              <a:t>Along which slide is the </a:t>
            </a:r>
            <a:r>
              <a:rPr lang="en-US" altLang="en-US">
                <a:solidFill>
                  <a:schemeClr val="accent2"/>
                </a:solidFill>
              </a:rPr>
              <a:t>greatest net force</a:t>
            </a:r>
            <a:r>
              <a:rPr lang="en-US" altLang="en-US">
                <a:solidFill>
                  <a:schemeClr val="tx1"/>
                </a:solidFill>
              </a:rPr>
              <a:t> exerted on the piglet?</a:t>
            </a:r>
          </a:p>
        </p:txBody>
      </p:sp>
      <p:pic>
        <p:nvPicPr>
          <p:cNvPr id="13316" name="Picture 4" descr="pigslide.gif                                                   0002656CPowermac                       C2C522CE:">
            <a:extLst>
              <a:ext uri="{FF2B5EF4-FFF2-40B4-BE49-F238E27FC236}">
                <a16:creationId xmlns:a16="http://schemas.microsoft.com/office/drawing/2014/main" id="{737BDB62-6BC0-1144-8394-BA1D30403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62300"/>
            <a:ext cx="601980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5">
            <a:extLst>
              <a:ext uri="{FF2B5EF4-FFF2-40B4-BE49-F238E27FC236}">
                <a16:creationId xmlns:a16="http://schemas.microsoft.com/office/drawing/2014/main" id="{73C0D5CE-1CA9-8041-9AE3-E44349CB5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424488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A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0D0692AD-362F-0544-AA3F-B62F71F9D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424488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B</a:t>
            </a:r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FA0578F9-FFFB-4B45-B149-30DF8AF44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5424488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C</a:t>
            </a:r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DFD7FE85-021D-9544-B2D4-6AEA17D11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096000"/>
            <a:ext cx="640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90563" indent="-690563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Times" pitchFamily="2" charset="0"/>
              <a:buAutoNum type="alphaUcPeriod" startAt="4"/>
            </a:pPr>
            <a:r>
              <a:rPr lang="en-US" altLang="en-US" sz="2800" b="0">
                <a:solidFill>
                  <a:schemeClr val="tx1"/>
                </a:solidFill>
              </a:rPr>
              <a:t>The net force is the same for all.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0FBDD91-FB13-7B4D-9C4D-9A9A662CFF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2718D25-01CF-654A-B028-820A369355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pPr marL="0" indent="0">
              <a:buFont typeface="Times" pitchFamily="2" charset="0"/>
              <a:buNone/>
            </a:pPr>
            <a:r>
              <a:rPr lang="en-US" altLang="en-US"/>
              <a:t>The piglet has a choice of three frictionless slides to descend.  </a:t>
            </a:r>
            <a:r>
              <a:rPr lang="en-US" altLang="en-US">
                <a:solidFill>
                  <a:schemeClr val="tx1"/>
                </a:solidFill>
              </a:rPr>
              <a:t>Along which slide would the piglet slide the </a:t>
            </a:r>
            <a:r>
              <a:rPr lang="en-US" altLang="en-US">
                <a:solidFill>
                  <a:schemeClr val="accent2"/>
                </a:solidFill>
              </a:rPr>
              <a:t>longest distance</a:t>
            </a:r>
            <a:r>
              <a:rPr lang="en-US" altLang="en-US">
                <a:solidFill>
                  <a:schemeClr val="tx1"/>
                </a:solidFill>
              </a:rPr>
              <a:t>?</a:t>
            </a:r>
          </a:p>
        </p:txBody>
      </p:sp>
      <p:pic>
        <p:nvPicPr>
          <p:cNvPr id="14340" name="Picture 4" descr="pigslide.gif                                                   0002656CPowermac                       C2C522CE:">
            <a:extLst>
              <a:ext uri="{FF2B5EF4-FFF2-40B4-BE49-F238E27FC236}">
                <a16:creationId xmlns:a16="http://schemas.microsoft.com/office/drawing/2014/main" id="{3EAFD966-F077-D444-816A-1DA36E981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62300"/>
            <a:ext cx="601980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5">
            <a:extLst>
              <a:ext uri="{FF2B5EF4-FFF2-40B4-BE49-F238E27FC236}">
                <a16:creationId xmlns:a16="http://schemas.microsoft.com/office/drawing/2014/main" id="{68C13029-BB41-674F-B869-481772E85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424488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A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D558C7DA-5C8C-CD42-9F82-DEA099510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424488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B</a:t>
            </a:r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53AA84EB-6E06-D04F-B2FB-D325665B8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5424488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C</a:t>
            </a:r>
          </a:p>
        </p:txBody>
      </p:sp>
      <p:sp>
        <p:nvSpPr>
          <p:cNvPr id="14344" name="Text Box 8">
            <a:extLst>
              <a:ext uri="{FF2B5EF4-FFF2-40B4-BE49-F238E27FC236}">
                <a16:creationId xmlns:a16="http://schemas.microsoft.com/office/drawing/2014/main" id="{C9AE2502-9A60-7F43-9840-2BA2F1092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096000"/>
            <a:ext cx="640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90563" indent="-690563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Times" pitchFamily="2" charset="0"/>
              <a:buAutoNum type="alphaUcPeriod" startAt="4"/>
            </a:pPr>
            <a:r>
              <a:rPr lang="en-US" altLang="en-US" sz="2800" b="0">
                <a:solidFill>
                  <a:schemeClr val="tx1"/>
                </a:solidFill>
              </a:rPr>
              <a:t>The distance is the same for all.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17">
            <a:extLst>
              <a:ext uri="{FF2B5EF4-FFF2-40B4-BE49-F238E27FC236}">
                <a16:creationId xmlns:a16="http://schemas.microsoft.com/office/drawing/2014/main" id="{D7DF0379-7D63-3942-AE32-AF1A55A6F91D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2590800"/>
            <a:ext cx="1676400" cy="1371600"/>
            <a:chOff x="2496" y="1632"/>
            <a:chExt cx="1056" cy="864"/>
          </a:xfrm>
        </p:grpSpPr>
        <p:sp>
          <p:nvSpPr>
            <p:cNvPr id="16413" name="Rectangle 5">
              <a:extLst>
                <a:ext uri="{FF2B5EF4-FFF2-40B4-BE49-F238E27FC236}">
                  <a16:creationId xmlns:a16="http://schemas.microsoft.com/office/drawing/2014/main" id="{F6C6209F-37AC-D641-82AC-976ABE4F5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016"/>
              <a:ext cx="768" cy="480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414" name="AutoShape 11">
              <a:extLst>
                <a:ext uri="{FF2B5EF4-FFF2-40B4-BE49-F238E27FC236}">
                  <a16:creationId xmlns:a16="http://schemas.microsoft.com/office/drawing/2014/main" id="{6F617378-44E8-E343-8717-E2B125BBC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1872"/>
              <a:ext cx="672" cy="96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FF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415" name="Text Box 12">
              <a:extLst>
                <a:ext uri="{FF2B5EF4-FFF2-40B4-BE49-F238E27FC236}">
                  <a16:creationId xmlns:a16="http://schemas.microsoft.com/office/drawing/2014/main" id="{A3981E85-524D-B440-B45C-C224CE9C23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0" y="1632"/>
              <a:ext cx="2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2"/>
                  </a:solidFill>
                </a:rPr>
                <a:t>s</a:t>
              </a:r>
              <a:endParaRPr lang="en-US" altLang="en-US" sz="1800">
                <a:solidFill>
                  <a:schemeClr val="tx2"/>
                </a:solidFill>
              </a:endParaRPr>
            </a:p>
          </p:txBody>
        </p:sp>
      </p:grpSp>
      <p:sp>
        <p:nvSpPr>
          <p:cNvPr id="16387" name="Rectangle 2">
            <a:extLst>
              <a:ext uri="{FF2B5EF4-FFF2-40B4-BE49-F238E27FC236}">
                <a16:creationId xmlns:a16="http://schemas.microsoft.com/office/drawing/2014/main" id="{6A4E7DF6-049B-0743-AA56-F254155324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Total (Net) Work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A038C879-0712-4842-A04A-2E01095175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If several forces act on a moving object:</a:t>
            </a:r>
          </a:p>
        </p:txBody>
      </p:sp>
      <p:grpSp>
        <p:nvGrpSpPr>
          <p:cNvPr id="3" name="Group 18">
            <a:extLst>
              <a:ext uri="{FF2B5EF4-FFF2-40B4-BE49-F238E27FC236}">
                <a16:creationId xmlns:a16="http://schemas.microsoft.com/office/drawing/2014/main" id="{CC7F404B-7E74-414F-81AE-B5280BC0AFB8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3200400"/>
            <a:ext cx="1905000" cy="396875"/>
            <a:chOff x="2880" y="2016"/>
            <a:chExt cx="1200" cy="250"/>
          </a:xfrm>
        </p:grpSpPr>
        <p:sp>
          <p:nvSpPr>
            <p:cNvPr id="16411" name="Line 7">
              <a:extLst>
                <a:ext uri="{FF2B5EF4-FFF2-40B4-BE49-F238E27FC236}">
                  <a16:creationId xmlns:a16="http://schemas.microsoft.com/office/drawing/2014/main" id="{E952F893-371E-424F-8C66-967471ED6E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256"/>
              <a:ext cx="12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2" name="Text Box 13">
              <a:extLst>
                <a:ext uri="{FF2B5EF4-FFF2-40B4-BE49-F238E27FC236}">
                  <a16:creationId xmlns:a16="http://schemas.microsoft.com/office/drawing/2014/main" id="{463E4C69-BA9B-6442-A4EF-9F56C933B3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2016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 i="1">
                  <a:solidFill>
                    <a:srgbClr val="006600"/>
                  </a:solidFill>
                </a:rPr>
                <a:t>F</a:t>
              </a:r>
              <a:r>
                <a:rPr lang="en-US" altLang="en-US" sz="2000" b="0" baseline="-25000">
                  <a:solidFill>
                    <a:srgbClr val="006600"/>
                  </a:solidFill>
                </a:rPr>
                <a:t>1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:a16="http://schemas.microsoft.com/office/drawing/2014/main" id="{90E1013D-FFF8-0642-87BF-5E33D1890FA2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3581400"/>
            <a:ext cx="1219200" cy="396875"/>
            <a:chOff x="2880" y="2256"/>
            <a:chExt cx="768" cy="250"/>
          </a:xfrm>
        </p:grpSpPr>
        <p:sp>
          <p:nvSpPr>
            <p:cNvPr id="16409" name="Line 9">
              <a:extLst>
                <a:ext uri="{FF2B5EF4-FFF2-40B4-BE49-F238E27FC236}">
                  <a16:creationId xmlns:a16="http://schemas.microsoft.com/office/drawing/2014/main" id="{F86F6D3D-C8D5-D748-9708-C106DCABA7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256"/>
              <a:ext cx="576" cy="240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0" name="Text Box 14">
              <a:extLst>
                <a:ext uri="{FF2B5EF4-FFF2-40B4-BE49-F238E27FC236}">
                  <a16:creationId xmlns:a16="http://schemas.microsoft.com/office/drawing/2014/main" id="{BCF3B26B-D992-5644-BD59-97121DF6C3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2256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 i="1">
                  <a:solidFill>
                    <a:srgbClr val="FF6600"/>
                  </a:solidFill>
                </a:rPr>
                <a:t>F</a:t>
              </a:r>
              <a:r>
                <a:rPr lang="en-US" altLang="en-US" sz="2000" b="0" baseline="-25000">
                  <a:solidFill>
                    <a:srgbClr val="FF6600"/>
                  </a:solidFill>
                </a:rPr>
                <a:t>2</a:t>
              </a:r>
              <a:endParaRPr lang="en-US" altLang="en-US" sz="1800">
                <a:solidFill>
                  <a:srgbClr val="FF6600"/>
                </a:solidFill>
              </a:endParaRPr>
            </a:p>
          </p:txBody>
        </p:sp>
      </p:grpSp>
      <p:grpSp>
        <p:nvGrpSpPr>
          <p:cNvPr id="5" name="Group 20">
            <a:extLst>
              <a:ext uri="{FF2B5EF4-FFF2-40B4-BE49-F238E27FC236}">
                <a16:creationId xmlns:a16="http://schemas.microsoft.com/office/drawing/2014/main" id="{796F4A42-BA13-C24B-9CF9-56EBC16187A1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3581400"/>
            <a:ext cx="457200" cy="762000"/>
            <a:chOff x="2880" y="2256"/>
            <a:chExt cx="288" cy="480"/>
          </a:xfrm>
        </p:grpSpPr>
        <p:sp>
          <p:nvSpPr>
            <p:cNvPr id="16407" name="Line 8">
              <a:extLst>
                <a:ext uri="{FF2B5EF4-FFF2-40B4-BE49-F238E27FC236}">
                  <a16:creationId xmlns:a16="http://schemas.microsoft.com/office/drawing/2014/main" id="{CC1D9B8C-8F75-B743-AF68-54FE4C131B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80" y="2256"/>
              <a:ext cx="0" cy="48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8" name="Text Box 15">
              <a:extLst>
                <a:ext uri="{FF2B5EF4-FFF2-40B4-BE49-F238E27FC236}">
                  <a16:creationId xmlns:a16="http://schemas.microsoft.com/office/drawing/2014/main" id="{21B0CBB0-7D35-394C-B6B8-F91BAE40F4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2486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 i="1">
                  <a:solidFill>
                    <a:schemeClr val="tx2"/>
                  </a:solidFill>
                </a:rPr>
                <a:t>F</a:t>
              </a:r>
              <a:r>
                <a:rPr lang="en-US" altLang="en-US" sz="2000" b="0" baseline="-25000">
                  <a:solidFill>
                    <a:schemeClr val="tx2"/>
                  </a:solidFill>
                </a:rPr>
                <a:t>3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21">
            <a:extLst>
              <a:ext uri="{FF2B5EF4-FFF2-40B4-BE49-F238E27FC236}">
                <a16:creationId xmlns:a16="http://schemas.microsoft.com/office/drawing/2014/main" id="{B6C3ACCA-EF20-8349-9359-AFD80ACE731F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3184525"/>
            <a:ext cx="1676400" cy="396875"/>
            <a:chOff x="1824" y="2006"/>
            <a:chExt cx="1056" cy="250"/>
          </a:xfrm>
        </p:grpSpPr>
        <p:sp>
          <p:nvSpPr>
            <p:cNvPr id="16405" name="Line 6">
              <a:extLst>
                <a:ext uri="{FF2B5EF4-FFF2-40B4-BE49-F238E27FC236}">
                  <a16:creationId xmlns:a16="http://schemas.microsoft.com/office/drawing/2014/main" id="{99CFA185-2056-194C-8FEF-7B75BFD8EE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24" y="2256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6" name="Text Box 16">
              <a:extLst>
                <a:ext uri="{FF2B5EF4-FFF2-40B4-BE49-F238E27FC236}">
                  <a16:creationId xmlns:a16="http://schemas.microsoft.com/office/drawing/2014/main" id="{F70AC6C4-DD2A-4B45-9834-BBED3820D4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2006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 i="1">
                  <a:solidFill>
                    <a:schemeClr val="tx1"/>
                  </a:solidFill>
                </a:rPr>
                <a:t>F</a:t>
              </a:r>
              <a:r>
                <a:rPr lang="en-US" altLang="en-US" sz="2000" b="0" baseline="-25000">
                  <a:solidFill>
                    <a:schemeClr val="tx1"/>
                  </a:solidFill>
                </a:rPr>
                <a:t>4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87063" name="Rectangle 23">
            <a:extLst>
              <a:ext uri="{FF2B5EF4-FFF2-40B4-BE49-F238E27FC236}">
                <a16:creationId xmlns:a16="http://schemas.microsoft.com/office/drawing/2014/main" id="{18024804-9296-D745-A75B-68525863D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76800"/>
            <a:ext cx="2971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b="0"/>
              <a:t>or</a:t>
            </a:r>
          </a:p>
        </p:txBody>
      </p:sp>
      <p:grpSp>
        <p:nvGrpSpPr>
          <p:cNvPr id="7" name="Group 29">
            <a:extLst>
              <a:ext uri="{FF2B5EF4-FFF2-40B4-BE49-F238E27FC236}">
                <a16:creationId xmlns:a16="http://schemas.microsoft.com/office/drawing/2014/main" id="{ED9248E9-0195-284C-9619-A67B293DF9F3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191000"/>
            <a:ext cx="2971800" cy="762000"/>
            <a:chOff x="288" y="2640"/>
            <a:chExt cx="1872" cy="480"/>
          </a:xfrm>
        </p:grpSpPr>
        <p:sp>
          <p:nvSpPr>
            <p:cNvPr id="16402" name="Rectangle 4">
              <a:extLst>
                <a:ext uri="{FF2B5EF4-FFF2-40B4-BE49-F238E27FC236}">
                  <a16:creationId xmlns:a16="http://schemas.microsoft.com/office/drawing/2014/main" id="{296A0930-182D-1C41-B53A-2ADD4BC209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640"/>
              <a:ext cx="1872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W</a:t>
              </a:r>
              <a:r>
                <a:rPr lang="en-US" altLang="en-US" b="0"/>
                <a:t> = (</a:t>
              </a:r>
              <a:r>
                <a:rPr lang="en-US" altLang="en-US" sz="4000" b="0">
                  <a:solidFill>
                    <a:schemeClr val="accent2"/>
                  </a:solidFill>
                  <a:latin typeface="Symbol" pitchFamily="2" charset="2"/>
                </a:rPr>
                <a:t>S</a:t>
              </a:r>
              <a:r>
                <a:rPr lang="en-US" altLang="en-US" b="0" i="1">
                  <a:solidFill>
                    <a:schemeClr val="accent2"/>
                  </a:solidFill>
                </a:rPr>
                <a:t>F</a:t>
              </a:r>
              <a:r>
                <a:rPr lang="en-US" altLang="en-US" b="0"/>
                <a:t>)·</a:t>
              </a:r>
              <a:r>
                <a:rPr lang="en-US" altLang="en-US" b="0" i="1"/>
                <a:t>s</a:t>
              </a:r>
              <a:endParaRPr lang="en-US" altLang="en-US" b="0"/>
            </a:p>
          </p:txBody>
        </p:sp>
        <p:sp>
          <p:nvSpPr>
            <p:cNvPr id="16403" name="Line 24">
              <a:extLst>
                <a:ext uri="{FF2B5EF4-FFF2-40B4-BE49-F238E27FC236}">
                  <a16:creationId xmlns:a16="http://schemas.microsoft.com/office/drawing/2014/main" id="{E487F8D0-BB2B-274E-85C7-F1FE19478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13" y="2701"/>
              <a:ext cx="14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4" name="Line 25">
              <a:extLst>
                <a:ext uri="{FF2B5EF4-FFF2-40B4-BE49-F238E27FC236}">
                  <a16:creationId xmlns:a16="http://schemas.microsoft.com/office/drawing/2014/main" id="{C831E084-A542-8444-9BBD-9BD3507F57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4" y="2771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30">
            <a:extLst>
              <a:ext uri="{FF2B5EF4-FFF2-40B4-BE49-F238E27FC236}">
                <a16:creationId xmlns:a16="http://schemas.microsoft.com/office/drawing/2014/main" id="{27FA7926-A090-944C-BF71-DFE01557B23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5486400"/>
            <a:ext cx="2971800" cy="609600"/>
            <a:chOff x="288" y="3456"/>
            <a:chExt cx="1872" cy="384"/>
          </a:xfrm>
        </p:grpSpPr>
        <p:sp>
          <p:nvSpPr>
            <p:cNvPr id="16399" name="Rectangle 22">
              <a:extLst>
                <a:ext uri="{FF2B5EF4-FFF2-40B4-BE49-F238E27FC236}">
                  <a16:creationId xmlns:a16="http://schemas.microsoft.com/office/drawing/2014/main" id="{49EB9BFB-B283-234D-B9C3-A0B029CAB1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456"/>
              <a:ext cx="187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W</a:t>
              </a:r>
              <a:r>
                <a:rPr lang="en-US" altLang="en-US" b="0"/>
                <a:t> = </a:t>
              </a:r>
              <a:r>
                <a:rPr lang="en-US" altLang="en-US" sz="4000" b="0">
                  <a:latin typeface="Symbol" pitchFamily="2" charset="2"/>
                </a:rPr>
                <a:t>S</a:t>
              </a:r>
              <a:r>
                <a:rPr lang="en-US" altLang="en-US" b="0"/>
                <a:t>(</a:t>
              </a:r>
              <a:r>
                <a:rPr lang="en-US" altLang="en-US" b="0" i="1">
                  <a:solidFill>
                    <a:schemeClr val="accent2"/>
                  </a:solidFill>
                </a:rPr>
                <a:t>F</a:t>
              </a:r>
              <a:r>
                <a:rPr lang="en-US" altLang="en-US" b="0">
                  <a:solidFill>
                    <a:schemeClr val="accent2"/>
                  </a:solidFill>
                </a:rPr>
                <a:t>·</a:t>
              </a:r>
              <a:r>
                <a:rPr lang="en-US" altLang="en-US" b="0" i="1">
                  <a:solidFill>
                    <a:schemeClr val="accent2"/>
                  </a:solidFill>
                </a:rPr>
                <a:t>s</a:t>
              </a:r>
              <a:r>
                <a:rPr lang="en-US" altLang="en-US" b="0"/>
                <a:t>)</a:t>
              </a:r>
            </a:p>
          </p:txBody>
        </p:sp>
        <p:sp>
          <p:nvSpPr>
            <p:cNvPr id="16400" name="Line 27">
              <a:extLst>
                <a:ext uri="{FF2B5EF4-FFF2-40B4-BE49-F238E27FC236}">
                  <a16:creationId xmlns:a16="http://schemas.microsoft.com/office/drawing/2014/main" id="{A1916662-D86C-D54B-A155-31129E429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5" y="3522"/>
              <a:ext cx="14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1" name="Line 28">
              <a:extLst>
                <a:ext uri="{FF2B5EF4-FFF2-40B4-BE49-F238E27FC236}">
                  <a16:creationId xmlns:a16="http://schemas.microsoft.com/office/drawing/2014/main" id="{93D80E8B-ABAA-F14D-A0FB-6392BB5EEB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2" y="3582"/>
              <a:ext cx="14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FBF8626-C615-1A48-A1BB-F9FD1360C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98963"/>
            <a:ext cx="3103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rgbClr val="008F00"/>
                </a:solidFill>
              </a:rPr>
              <a:t>Work by the net force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75B0D38-B900-0C43-89EA-06ACD2915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438" y="5638800"/>
            <a:ext cx="4513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rgbClr val="008F00"/>
                </a:solidFill>
              </a:rPr>
              <a:t>Sum of work by separate forces</a:t>
            </a:r>
          </a:p>
        </p:txBody>
      </p:sp>
      <p:sp>
        <p:nvSpPr>
          <p:cNvPr id="31" name="Rectangle 23">
            <a:extLst>
              <a:ext uri="{FF2B5EF4-FFF2-40B4-BE49-F238E27FC236}">
                <a16:creationId xmlns:a16="http://schemas.microsoft.com/office/drawing/2014/main" id="{5749D678-1983-A54D-A73F-67FEB22A1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4876800"/>
            <a:ext cx="2971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b="0"/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63" grpId="0" autoUpdateAnimBg="0"/>
      <p:bldP spid="2" grpId="0"/>
      <p:bldP spid="30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3A2E4D8-EFB0-DE4D-81C2-AB787DFC8A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31FC9F6-E4D5-4D4F-9A0F-9B25A8C604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pPr marL="0" indent="0">
              <a:buFont typeface="Times" pitchFamily="2" charset="0"/>
              <a:buNone/>
            </a:pPr>
            <a:r>
              <a:rPr lang="en-US" altLang="en-US" dirty="0"/>
              <a:t>The piglet has a choice of three frictionless slides to descend.  </a:t>
            </a:r>
            <a:r>
              <a:rPr lang="en-US" altLang="en-US" dirty="0">
                <a:solidFill>
                  <a:schemeClr val="accent2"/>
                </a:solidFill>
              </a:rPr>
              <a:t>Along which slide</a:t>
            </a:r>
            <a:r>
              <a:rPr lang="en-US" altLang="en-US" dirty="0"/>
              <a:t> would gravity do the </a:t>
            </a:r>
            <a:r>
              <a:rPr lang="en-US" altLang="en-US" dirty="0">
                <a:solidFill>
                  <a:schemeClr val="accent2"/>
                </a:solidFill>
              </a:rPr>
              <a:t>most work</a:t>
            </a:r>
            <a:r>
              <a:rPr lang="en-US" altLang="en-US" dirty="0"/>
              <a:t> on the piglet?</a:t>
            </a:r>
          </a:p>
        </p:txBody>
      </p:sp>
      <p:pic>
        <p:nvPicPr>
          <p:cNvPr id="15364" name="Picture 4" descr="pigslide.gif                                                   0002656CPowermac                       C2C522CE:">
            <a:extLst>
              <a:ext uri="{FF2B5EF4-FFF2-40B4-BE49-F238E27FC236}">
                <a16:creationId xmlns:a16="http://schemas.microsoft.com/office/drawing/2014/main" id="{7AFFD1AE-4941-8542-A42C-3458BB219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24200"/>
            <a:ext cx="601980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5">
            <a:extLst>
              <a:ext uri="{FF2B5EF4-FFF2-40B4-BE49-F238E27FC236}">
                <a16:creationId xmlns:a16="http://schemas.microsoft.com/office/drawing/2014/main" id="{07074555-FDE4-244E-BC02-6255F45AE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424488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A</a:t>
            </a:r>
          </a:p>
        </p:txBody>
      </p:sp>
      <p:sp>
        <p:nvSpPr>
          <p:cNvPr id="15366" name="Text Box 6">
            <a:extLst>
              <a:ext uri="{FF2B5EF4-FFF2-40B4-BE49-F238E27FC236}">
                <a16:creationId xmlns:a16="http://schemas.microsoft.com/office/drawing/2014/main" id="{5BEF785C-630E-5941-BF6D-8E478B9F6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424488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B</a:t>
            </a:r>
          </a:p>
        </p:txBody>
      </p:sp>
      <p:sp>
        <p:nvSpPr>
          <p:cNvPr id="15367" name="Text Box 7">
            <a:extLst>
              <a:ext uri="{FF2B5EF4-FFF2-40B4-BE49-F238E27FC236}">
                <a16:creationId xmlns:a16="http://schemas.microsoft.com/office/drawing/2014/main" id="{840A42B0-FCB6-6B49-A0B7-593B7E095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5424488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C</a:t>
            </a:r>
          </a:p>
        </p:txBody>
      </p:sp>
      <p:sp>
        <p:nvSpPr>
          <p:cNvPr id="15368" name="Text Box 8">
            <a:extLst>
              <a:ext uri="{FF2B5EF4-FFF2-40B4-BE49-F238E27FC236}">
                <a16:creationId xmlns:a16="http://schemas.microsoft.com/office/drawing/2014/main" id="{F00C584E-4834-C44D-BE9B-96BD81167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919788"/>
            <a:ext cx="3619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D</a:t>
            </a:r>
            <a:r>
              <a:rPr lang="en-US" altLang="en-US" sz="2800" b="0">
                <a:solidFill>
                  <a:schemeClr val="tx1"/>
                </a:solidFill>
              </a:rPr>
              <a:t>.  Same work for all.</a:t>
            </a:r>
            <a:endParaRPr lang="en-US" altLang="en-US" sz="2800" b="0">
              <a:solidFill>
                <a:schemeClr val="accent2"/>
              </a:solidFill>
            </a:endParaRPr>
          </a:p>
        </p:txBody>
      </p:sp>
      <p:sp>
        <p:nvSpPr>
          <p:cNvPr id="15369" name="Text Box 9">
            <a:extLst>
              <a:ext uri="{FF2B5EF4-FFF2-40B4-BE49-F238E27FC236}">
                <a16:creationId xmlns:a16="http://schemas.microsoft.com/office/drawing/2014/main" id="{33D6ED15-4AC3-C947-9767-89B921613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0" y="5919788"/>
            <a:ext cx="4686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E</a:t>
            </a:r>
            <a:r>
              <a:rPr lang="en-US" altLang="en-US" sz="2800" b="0">
                <a:solidFill>
                  <a:schemeClr val="tx1"/>
                </a:solidFill>
              </a:rPr>
              <a:t>.  Need more information.</a:t>
            </a:r>
            <a:endParaRPr lang="en-US" altLang="en-US" sz="2800" b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F6E3B957-3C70-4448-BF18-846172E4F5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Problem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9AFDB02-75B2-CA44-B588-58A2DBC1C9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667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 dirty="0"/>
              <a:t>A luggage handler at the Laramie Airport pulls a 20-kg suitcase from rest up a ramp inclined at 25° above the horizontal with a force of 140 N parallel to the ramp.  The coefficient of kinetic friction between the ramp and the box is </a:t>
            </a:r>
            <a:r>
              <a:rPr lang="en-US" altLang="en-US" sz="2800" i="1" dirty="0" err="1">
                <a:latin typeface="Symbol" pitchFamily="2" charset="2"/>
              </a:rPr>
              <a:t>m</a:t>
            </a:r>
            <a:r>
              <a:rPr lang="en-US" altLang="en-US" sz="2800" baseline="-25000" dirty="0" err="1"/>
              <a:t>k</a:t>
            </a:r>
            <a:r>
              <a:rPr lang="en-US" altLang="en-US" sz="2800" dirty="0"/>
              <a:t> = 0.30.  The suitcase travels 3.80 m along the ramp.  Find</a:t>
            </a:r>
          </a:p>
        </p:txBody>
      </p:sp>
      <p:sp>
        <p:nvSpPr>
          <p:cNvPr id="57348" name="Text Box 4">
            <a:extLst>
              <a:ext uri="{FF2B5EF4-FFF2-40B4-BE49-F238E27FC236}">
                <a16:creationId xmlns:a16="http://schemas.microsoft.com/office/drawing/2014/main" id="{706D251E-1A0E-9C4F-98DB-61710B9D9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8" y="4267200"/>
            <a:ext cx="7272337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Times" pitchFamily="2" charset="0"/>
              <a:buAutoNum type="alphaLcPeriod"/>
            </a:pPr>
            <a:r>
              <a:rPr lang="en-US" altLang="en-US" sz="2400" b="0">
                <a:solidFill>
                  <a:schemeClr val="tx1"/>
                </a:solidFill>
              </a:rPr>
              <a:t>the </a:t>
            </a:r>
            <a:r>
              <a:rPr lang="en-US" altLang="en-US" sz="2400" b="0">
                <a:solidFill>
                  <a:schemeClr val="accent2"/>
                </a:solidFill>
              </a:rPr>
              <a:t>work done</a:t>
            </a:r>
            <a:r>
              <a:rPr lang="en-US" altLang="en-US" sz="2400" b="0">
                <a:solidFill>
                  <a:schemeClr val="tx1"/>
                </a:solidFill>
              </a:rPr>
              <a:t> on the suitcase by the </a:t>
            </a:r>
            <a:r>
              <a:rPr lang="en-US" altLang="en-US" sz="2400" b="0">
                <a:solidFill>
                  <a:schemeClr val="accent2"/>
                </a:solidFill>
              </a:rPr>
              <a:t>handler</a:t>
            </a:r>
            <a:endParaRPr lang="en-US" altLang="en-US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 typeface="Times" pitchFamily="2" charset="0"/>
              <a:buAutoNum type="alphaLcPeriod"/>
            </a:pPr>
            <a:r>
              <a:rPr lang="en-US" altLang="en-US" sz="2400" b="0">
                <a:solidFill>
                  <a:schemeClr val="tx1"/>
                </a:solidFill>
              </a:rPr>
              <a:t>the </a:t>
            </a:r>
            <a:r>
              <a:rPr lang="en-US" altLang="en-US" sz="2400" b="0">
                <a:solidFill>
                  <a:schemeClr val="accent2"/>
                </a:solidFill>
              </a:rPr>
              <a:t>work done</a:t>
            </a:r>
            <a:r>
              <a:rPr lang="en-US" altLang="en-US" sz="2400" b="0">
                <a:solidFill>
                  <a:schemeClr val="tx1"/>
                </a:solidFill>
              </a:rPr>
              <a:t> on the suitcase by </a:t>
            </a:r>
            <a:r>
              <a:rPr lang="en-US" altLang="en-US" sz="2400" b="0">
                <a:solidFill>
                  <a:schemeClr val="accent2"/>
                </a:solidFill>
              </a:rPr>
              <a:t>gravity</a:t>
            </a:r>
            <a:endParaRPr lang="en-US" altLang="en-US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 typeface="Times" pitchFamily="2" charset="0"/>
              <a:buAutoNum type="alphaLcPeriod"/>
            </a:pPr>
            <a:r>
              <a:rPr lang="en-US" altLang="en-US" sz="2400" b="0">
                <a:solidFill>
                  <a:schemeClr val="tx1"/>
                </a:solidFill>
              </a:rPr>
              <a:t>the </a:t>
            </a:r>
            <a:r>
              <a:rPr lang="en-US" altLang="en-US" sz="2400" b="0">
                <a:solidFill>
                  <a:schemeClr val="accent2"/>
                </a:solidFill>
              </a:rPr>
              <a:t>work done</a:t>
            </a:r>
            <a:r>
              <a:rPr lang="en-US" altLang="en-US" sz="2400" b="0">
                <a:solidFill>
                  <a:schemeClr val="tx1"/>
                </a:solidFill>
              </a:rPr>
              <a:t> on the suitcase by the </a:t>
            </a:r>
            <a:r>
              <a:rPr lang="en-US" altLang="en-US" sz="2400" b="0">
                <a:solidFill>
                  <a:schemeClr val="accent2"/>
                </a:solidFill>
              </a:rPr>
              <a:t>normal force</a:t>
            </a:r>
            <a:endParaRPr lang="en-US" altLang="en-US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 typeface="Times" pitchFamily="2" charset="0"/>
              <a:buAutoNum type="alphaLcPeriod"/>
            </a:pPr>
            <a:r>
              <a:rPr lang="en-US" altLang="en-US" sz="2400" b="0">
                <a:solidFill>
                  <a:schemeClr val="tx1"/>
                </a:solidFill>
              </a:rPr>
              <a:t>the </a:t>
            </a:r>
            <a:r>
              <a:rPr lang="en-US" altLang="en-US" sz="2400" b="0">
                <a:solidFill>
                  <a:schemeClr val="accent2"/>
                </a:solidFill>
              </a:rPr>
              <a:t>work done</a:t>
            </a:r>
            <a:r>
              <a:rPr lang="en-US" altLang="en-US" sz="2400" b="0">
                <a:solidFill>
                  <a:schemeClr val="tx1"/>
                </a:solidFill>
              </a:rPr>
              <a:t> on the suitcase by </a:t>
            </a:r>
            <a:r>
              <a:rPr lang="en-US" altLang="en-US" sz="2400" b="0">
                <a:solidFill>
                  <a:schemeClr val="accent2"/>
                </a:solidFill>
              </a:rPr>
              <a:t>friction</a:t>
            </a:r>
            <a:endParaRPr lang="en-US" altLang="en-US" sz="2400" b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 typeface="Times" pitchFamily="2" charset="0"/>
              <a:buAutoNum type="alphaLcPeriod"/>
            </a:pPr>
            <a:r>
              <a:rPr lang="en-US" altLang="en-US" sz="2400" b="0">
                <a:solidFill>
                  <a:schemeClr val="tx1"/>
                </a:solidFill>
              </a:rPr>
              <a:t>the </a:t>
            </a:r>
            <a:r>
              <a:rPr lang="en-US" altLang="en-US" sz="2400" b="0">
                <a:solidFill>
                  <a:schemeClr val="accent2"/>
                </a:solidFill>
              </a:rPr>
              <a:t>total work done</a:t>
            </a:r>
            <a:r>
              <a:rPr lang="en-US" altLang="en-US" sz="2400" b="0">
                <a:solidFill>
                  <a:schemeClr val="tx1"/>
                </a:solidFill>
              </a:rPr>
              <a:t> on the suitcase</a:t>
            </a:r>
          </a:p>
          <a:p>
            <a:pPr eaLnBrk="1" hangingPunct="1">
              <a:spcBef>
                <a:spcPct val="0"/>
              </a:spcBef>
              <a:buFont typeface="Times" pitchFamily="2" charset="0"/>
              <a:buAutoNum type="alphaLcPeriod"/>
            </a:pPr>
            <a:r>
              <a:rPr lang="en-US" altLang="en-US" sz="2400" b="0">
                <a:solidFill>
                  <a:schemeClr val="tx1"/>
                </a:solidFill>
              </a:rPr>
              <a:t>the </a:t>
            </a:r>
            <a:r>
              <a:rPr lang="en-US" altLang="en-US" sz="2400" b="0">
                <a:solidFill>
                  <a:schemeClr val="accent2"/>
                </a:solidFill>
              </a:rPr>
              <a:t>final speed</a:t>
            </a:r>
            <a:r>
              <a:rPr lang="en-US" altLang="en-US" sz="2400" b="0">
                <a:solidFill>
                  <a:schemeClr val="tx1"/>
                </a:solidFill>
              </a:rPr>
              <a:t> of the suitcase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CAAF9C88-10C2-E74C-8E34-45A78FC23D1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Power</a:t>
            </a:r>
          </a:p>
        </p:txBody>
      </p:sp>
      <p:sp>
        <p:nvSpPr>
          <p:cNvPr id="51202" name="Rectangle 3">
            <a:extLst>
              <a:ext uri="{FF2B5EF4-FFF2-40B4-BE49-F238E27FC236}">
                <a16:creationId xmlns:a16="http://schemas.microsoft.com/office/drawing/2014/main" id="{C3FBAFDD-99A9-7647-9EBD-3CAA2BB81DD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295400" y="3886200"/>
            <a:ext cx="6400800" cy="609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/>
              <a:t>How long does work take?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99ECCAD8-B54E-AB41-9146-6F892C7E4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1905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 dirty="0"/>
              <a:t>§ 6.4</a:t>
            </a:r>
          </a:p>
        </p:txBody>
      </p:sp>
    </p:spTree>
    <p:extLst>
      <p:ext uri="{BB962C8B-B14F-4D97-AF65-F5344CB8AC3E}">
        <p14:creationId xmlns:p14="http://schemas.microsoft.com/office/powerpoint/2010/main" val="3485466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53030525-8E7D-9C4E-8AD6-8F8096542F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Power</a:t>
            </a:r>
          </a:p>
        </p:txBody>
      </p:sp>
      <p:sp>
        <p:nvSpPr>
          <p:cNvPr id="53250" name="Rectangle 3">
            <a:extLst>
              <a:ext uri="{FF2B5EF4-FFF2-40B4-BE49-F238E27FC236}">
                <a16:creationId xmlns:a16="http://schemas.microsoft.com/office/drawing/2014/main" id="{4C9942F2-FEBE-B94C-A5F4-7A17EC3FB8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609600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Rate of doing work</a:t>
            </a:r>
          </a:p>
        </p:txBody>
      </p:sp>
      <p:sp>
        <p:nvSpPr>
          <p:cNvPr id="428036" name="Rectangle 4">
            <a:extLst>
              <a:ext uri="{FF2B5EF4-FFF2-40B4-BE49-F238E27FC236}">
                <a16:creationId xmlns:a16="http://schemas.microsoft.com/office/drawing/2014/main" id="{C7CADA9B-AE38-CC4D-97F3-CB06E03FA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495800"/>
            <a:ext cx="6477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 dirty="0">
                <a:solidFill>
                  <a:srgbClr val="800000"/>
                </a:solidFill>
              </a:rPr>
              <a:t>∆</a:t>
            </a:r>
            <a:r>
              <a:rPr lang="en-US" altLang="en-US" b="0" i="1" dirty="0">
                <a:solidFill>
                  <a:srgbClr val="800000"/>
                </a:solidFill>
              </a:rPr>
              <a:t>E</a:t>
            </a:r>
            <a:r>
              <a:rPr lang="en-US" altLang="en-US" b="0" dirty="0">
                <a:solidFill>
                  <a:srgbClr val="9A3344"/>
                </a:solidFill>
              </a:rPr>
              <a:t> </a:t>
            </a:r>
            <a:r>
              <a:rPr lang="en-US" altLang="en-US" b="0" dirty="0"/>
              <a:t>=</a:t>
            </a:r>
            <a:r>
              <a:rPr lang="en-US" altLang="en-US" b="0" dirty="0">
                <a:solidFill>
                  <a:srgbClr val="9A3344"/>
                </a:solidFill>
              </a:rPr>
              <a:t> </a:t>
            </a:r>
            <a:r>
              <a:rPr lang="en-US" altLang="en-US" b="0" dirty="0">
                <a:solidFill>
                  <a:schemeClr val="accent2"/>
                </a:solidFill>
              </a:rPr>
              <a:t>change in energy</a:t>
            </a:r>
            <a:r>
              <a:rPr lang="en-US" altLang="en-US" b="0" dirty="0">
                <a:solidFill>
                  <a:srgbClr val="800000"/>
                </a:solidFill>
              </a:rPr>
              <a:t> </a:t>
            </a:r>
            <a:r>
              <a:rPr lang="en-US" altLang="en-US" b="0" dirty="0">
                <a:solidFill>
                  <a:schemeClr val="tx1"/>
                </a:solidFill>
              </a:rPr>
              <a:t>( = work)</a:t>
            </a:r>
            <a:endParaRPr lang="en-US" altLang="en-US" b="0" dirty="0">
              <a:solidFill>
                <a:srgbClr val="9A3344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b="0" dirty="0">
                <a:solidFill>
                  <a:srgbClr val="800000"/>
                </a:solidFill>
              </a:rPr>
              <a:t>∆</a:t>
            </a:r>
            <a:r>
              <a:rPr lang="en-US" altLang="en-US" b="0" i="1" dirty="0">
                <a:solidFill>
                  <a:srgbClr val="800000"/>
                </a:solidFill>
              </a:rPr>
              <a:t>t</a:t>
            </a:r>
            <a:r>
              <a:rPr lang="en-US" altLang="en-US" b="0" dirty="0">
                <a:solidFill>
                  <a:srgbClr val="9A3344"/>
                </a:solidFill>
              </a:rPr>
              <a:t> </a:t>
            </a:r>
            <a:r>
              <a:rPr lang="en-US" altLang="en-US" b="0" dirty="0"/>
              <a:t>=</a:t>
            </a:r>
            <a:r>
              <a:rPr lang="en-US" altLang="en-US" b="0" dirty="0">
                <a:solidFill>
                  <a:srgbClr val="9A3344"/>
                </a:solidFill>
              </a:rPr>
              <a:t> </a:t>
            </a:r>
            <a:r>
              <a:rPr lang="en-US" altLang="en-US" b="0" dirty="0">
                <a:solidFill>
                  <a:schemeClr val="accent2"/>
                </a:solidFill>
              </a:rPr>
              <a:t>time interval</a:t>
            </a:r>
            <a:endParaRPr lang="en-US" altLang="en-US" b="0" dirty="0">
              <a:solidFill>
                <a:srgbClr val="800000"/>
              </a:solidFill>
            </a:endParaRP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954827BC-8DC8-A447-98F7-29D2A9C0B324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2667000"/>
            <a:ext cx="2628900" cy="1295400"/>
            <a:chOff x="1944" y="1680"/>
            <a:chExt cx="1656" cy="816"/>
          </a:xfrm>
        </p:grpSpPr>
        <p:sp>
          <p:nvSpPr>
            <p:cNvPr id="53258" name="Rectangle 6">
              <a:extLst>
                <a:ext uri="{FF2B5EF4-FFF2-40B4-BE49-F238E27FC236}">
                  <a16:creationId xmlns:a16="http://schemas.microsoft.com/office/drawing/2014/main" id="{95BE4E3B-4AD3-1045-A5BF-62EF3244B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4" y="1920"/>
              <a:ext cx="115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 dirty="0">
                  <a:solidFill>
                    <a:srgbClr val="800000"/>
                  </a:solidFill>
                </a:rPr>
                <a:t>Power</a:t>
              </a:r>
              <a:r>
                <a:rPr lang="en-US" altLang="en-US" i="1" dirty="0"/>
                <a:t> =</a:t>
              </a:r>
            </a:p>
          </p:txBody>
        </p:sp>
        <p:sp>
          <p:nvSpPr>
            <p:cNvPr id="19467" name="Rectangle 7">
              <a:extLst>
                <a:ext uri="{FF2B5EF4-FFF2-40B4-BE49-F238E27FC236}">
                  <a16:creationId xmlns:a16="http://schemas.microsoft.com/office/drawing/2014/main" id="{10828C6C-1304-DF44-B691-30635BFDB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1680"/>
              <a:ext cx="480" cy="384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9pPr>
            </a:lstStyle>
            <a:p>
              <a:pPr algn="ctr" eaLnBrk="1" hangingPunct="1">
                <a:buFontTx/>
                <a:buNone/>
                <a:defRPr/>
              </a:pPr>
              <a:r>
                <a:rPr lang="en-US" altLang="en-US" b="0" i="1" dirty="0">
                  <a:solidFill>
                    <a:srgbClr val="800000"/>
                  </a:solidFill>
                  <a:latin typeface="+mn-lt"/>
                </a:rPr>
                <a:t>∆</a:t>
              </a:r>
              <a:r>
                <a:rPr lang="en-US" altLang="en-US" b="0" i="1" dirty="0">
                  <a:solidFill>
                    <a:srgbClr val="800000"/>
                  </a:solidFill>
                </a:rPr>
                <a:t>E</a:t>
              </a:r>
            </a:p>
          </p:txBody>
        </p:sp>
        <p:sp>
          <p:nvSpPr>
            <p:cNvPr id="19468" name="Rectangle 8">
              <a:extLst>
                <a:ext uri="{FF2B5EF4-FFF2-40B4-BE49-F238E27FC236}">
                  <a16:creationId xmlns:a16="http://schemas.microsoft.com/office/drawing/2014/main" id="{F1014BA7-33BD-3E43-83CF-35C5A5102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112"/>
              <a:ext cx="480" cy="384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9pPr>
            </a:lstStyle>
            <a:p>
              <a:pPr algn="just" eaLnBrk="1" hangingPunct="1">
                <a:buFontTx/>
                <a:buNone/>
                <a:defRPr/>
              </a:pPr>
              <a:r>
                <a:rPr lang="en-US" altLang="en-US" b="0" dirty="0">
                  <a:solidFill>
                    <a:srgbClr val="800000"/>
                  </a:solidFill>
                  <a:latin typeface="+mn-lt"/>
                </a:rPr>
                <a:t>∆</a:t>
              </a:r>
              <a:r>
                <a:rPr lang="en-US" altLang="en-US" b="0" i="1" dirty="0">
                  <a:solidFill>
                    <a:srgbClr val="800000"/>
                  </a:solidFill>
                </a:rPr>
                <a:t>t</a:t>
              </a:r>
            </a:p>
          </p:txBody>
        </p:sp>
        <p:sp>
          <p:nvSpPr>
            <p:cNvPr id="53261" name="Line 9">
              <a:extLst>
                <a:ext uri="{FF2B5EF4-FFF2-40B4-BE49-F238E27FC236}">
                  <a16:creationId xmlns:a16="http://schemas.microsoft.com/office/drawing/2014/main" id="{4372417A-9D1A-1E4D-BEC2-77B72A653E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112"/>
              <a:ext cx="480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">
            <a:extLst>
              <a:ext uri="{FF2B5EF4-FFF2-40B4-BE49-F238E27FC236}">
                <a16:creationId xmlns:a16="http://schemas.microsoft.com/office/drawing/2014/main" id="{573EDAF7-5A1C-6244-87EA-6DB48082460A}"/>
              </a:ext>
            </a:extLst>
          </p:cNvPr>
          <p:cNvGrpSpPr>
            <a:grpSpLocks/>
          </p:cNvGrpSpPr>
          <p:nvPr/>
        </p:nvGrpSpPr>
        <p:grpSpPr bwMode="auto">
          <a:xfrm>
            <a:off x="4991100" y="2667000"/>
            <a:ext cx="1257300" cy="1295400"/>
            <a:chOff x="4320" y="672"/>
            <a:chExt cx="792" cy="816"/>
          </a:xfrm>
        </p:grpSpPr>
        <p:sp>
          <p:nvSpPr>
            <p:cNvPr id="53254" name="Rectangle 11">
              <a:extLst>
                <a:ext uri="{FF2B5EF4-FFF2-40B4-BE49-F238E27FC236}">
                  <a16:creationId xmlns:a16="http://schemas.microsoft.com/office/drawing/2014/main" id="{88B72289-9BF8-E640-AC03-3AD3257D7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912"/>
              <a:ext cx="288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</a:pPr>
              <a:r>
                <a:rPr lang="en-US" altLang="en-US" i="1"/>
                <a:t>=</a:t>
              </a:r>
            </a:p>
          </p:txBody>
        </p:sp>
        <p:sp>
          <p:nvSpPr>
            <p:cNvPr id="53255" name="Rectangle 12">
              <a:extLst>
                <a:ext uri="{FF2B5EF4-FFF2-40B4-BE49-F238E27FC236}">
                  <a16:creationId xmlns:a16="http://schemas.microsoft.com/office/drawing/2014/main" id="{9E12E642-2705-2946-B6E9-759A90898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6" y="672"/>
              <a:ext cx="57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b="0" dirty="0">
                  <a:solidFill>
                    <a:srgbClr val="800000"/>
                  </a:solidFill>
                </a:rPr>
                <a:t>∆</a:t>
              </a:r>
              <a:r>
                <a:rPr lang="en-US" altLang="en-US" b="0" i="1" dirty="0">
                  <a:solidFill>
                    <a:srgbClr val="800000"/>
                  </a:solidFill>
                </a:rPr>
                <a:t>W</a:t>
              </a:r>
            </a:p>
          </p:txBody>
        </p:sp>
        <p:sp>
          <p:nvSpPr>
            <p:cNvPr id="53256" name="Rectangle 13">
              <a:extLst>
                <a:ext uri="{FF2B5EF4-FFF2-40B4-BE49-F238E27FC236}">
                  <a16:creationId xmlns:a16="http://schemas.microsoft.com/office/drawing/2014/main" id="{D5300508-CB7C-1148-89F6-D9C419DB4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2" y="1104"/>
              <a:ext cx="48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b="0" dirty="0">
                  <a:solidFill>
                    <a:srgbClr val="800000"/>
                  </a:solidFill>
                </a:rPr>
                <a:t>∆</a:t>
              </a:r>
              <a:r>
                <a:rPr lang="en-US" altLang="en-US" b="0" i="1" dirty="0">
                  <a:solidFill>
                    <a:srgbClr val="800000"/>
                  </a:solidFill>
                </a:rPr>
                <a:t>t</a:t>
              </a:r>
            </a:p>
          </p:txBody>
        </p:sp>
        <p:sp>
          <p:nvSpPr>
            <p:cNvPr id="53257" name="Line 14">
              <a:extLst>
                <a:ext uri="{FF2B5EF4-FFF2-40B4-BE49-F238E27FC236}">
                  <a16:creationId xmlns:a16="http://schemas.microsoft.com/office/drawing/2014/main" id="{BDD46FE0-DF3E-FA47-8B71-6706CFFCA4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32" y="1104"/>
              <a:ext cx="480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928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28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28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6" grpId="0" build="p" autoUpdateAnimBg="0" advAuto="200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7C856F88-2171-8145-B577-551EFA475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Units of Power</a:t>
            </a:r>
          </a:p>
        </p:txBody>
      </p:sp>
      <p:sp>
        <p:nvSpPr>
          <p:cNvPr id="429059" name="Text Box 3">
            <a:extLst>
              <a:ext uri="{FF2B5EF4-FFF2-40B4-BE49-F238E27FC236}">
                <a16:creationId xmlns:a16="http://schemas.microsoft.com/office/drawing/2014/main" id="{AF1F6C91-8FA2-834D-BDD4-81C27D75B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200400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0" dirty="0"/>
              <a:t> = J/s</a:t>
            </a:r>
          </a:p>
        </p:txBody>
      </p:sp>
      <p:sp>
        <p:nvSpPr>
          <p:cNvPr id="429060" name="Text Box 4">
            <a:extLst>
              <a:ext uri="{FF2B5EF4-FFF2-40B4-BE49-F238E27FC236}">
                <a16:creationId xmlns:a16="http://schemas.microsoft.com/office/drawing/2014/main" id="{183D1A1F-6E5D-8246-ADB5-C1772A766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2004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0" dirty="0"/>
              <a:t>= W = </a:t>
            </a:r>
            <a:r>
              <a:rPr lang="en-US" altLang="en-US" b="0" dirty="0">
                <a:solidFill>
                  <a:srgbClr val="3519CA"/>
                </a:solidFill>
              </a:rPr>
              <a:t>watt</a:t>
            </a:r>
          </a:p>
        </p:txBody>
      </p:sp>
      <p:grpSp>
        <p:nvGrpSpPr>
          <p:cNvPr id="55300" name="Group 5">
            <a:extLst>
              <a:ext uri="{FF2B5EF4-FFF2-40B4-BE49-F238E27FC236}">
                <a16:creationId xmlns:a16="http://schemas.microsoft.com/office/drawing/2014/main" id="{7C415A29-B979-294A-BB6C-9817769FE9D5}"/>
              </a:ext>
            </a:extLst>
          </p:cNvPr>
          <p:cNvGrpSpPr>
            <a:grpSpLocks/>
          </p:cNvGrpSpPr>
          <p:nvPr/>
        </p:nvGrpSpPr>
        <p:grpSpPr bwMode="auto">
          <a:xfrm>
            <a:off x="2552700" y="1524000"/>
            <a:ext cx="2628900" cy="1295400"/>
            <a:chOff x="1608" y="960"/>
            <a:chExt cx="1656" cy="816"/>
          </a:xfrm>
        </p:grpSpPr>
        <p:sp>
          <p:nvSpPr>
            <p:cNvPr id="55316" name="Rectangle 6">
              <a:extLst>
                <a:ext uri="{FF2B5EF4-FFF2-40B4-BE49-F238E27FC236}">
                  <a16:creationId xmlns:a16="http://schemas.microsoft.com/office/drawing/2014/main" id="{05C08D0B-DEC1-5143-9346-281894D806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" y="1200"/>
              <a:ext cx="115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 dirty="0">
                  <a:solidFill>
                    <a:srgbClr val="800000"/>
                  </a:solidFill>
                </a:rPr>
                <a:t>Power</a:t>
              </a:r>
              <a:r>
                <a:rPr lang="en-US" altLang="en-US" i="1" dirty="0"/>
                <a:t> =</a:t>
              </a:r>
            </a:p>
          </p:txBody>
        </p:sp>
        <p:sp>
          <p:nvSpPr>
            <p:cNvPr id="21525" name="Rectangle 7">
              <a:extLst>
                <a:ext uri="{FF2B5EF4-FFF2-40B4-BE49-F238E27FC236}">
                  <a16:creationId xmlns:a16="http://schemas.microsoft.com/office/drawing/2014/main" id="{0BE79EE4-BAF2-F248-82D9-0DEAB78A2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960"/>
              <a:ext cx="480" cy="384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9pPr>
            </a:lstStyle>
            <a:p>
              <a:pPr algn="ctr" eaLnBrk="1" hangingPunct="1">
                <a:buFontTx/>
                <a:buNone/>
                <a:defRPr/>
              </a:pPr>
              <a:r>
                <a:rPr lang="en-US" altLang="en-US" b="0" dirty="0">
                  <a:solidFill>
                    <a:srgbClr val="800000"/>
                  </a:solidFill>
                  <a:latin typeface="+mn-lt"/>
                </a:rPr>
                <a:t>∆</a:t>
              </a:r>
              <a:r>
                <a:rPr lang="en-US" altLang="en-US" b="0" i="1" dirty="0">
                  <a:solidFill>
                    <a:srgbClr val="800000"/>
                  </a:solidFill>
                </a:rPr>
                <a:t>E</a:t>
              </a:r>
            </a:p>
          </p:txBody>
        </p:sp>
        <p:sp>
          <p:nvSpPr>
            <p:cNvPr id="21526" name="Rectangle 8">
              <a:extLst>
                <a:ext uri="{FF2B5EF4-FFF2-40B4-BE49-F238E27FC236}">
                  <a16:creationId xmlns:a16="http://schemas.microsoft.com/office/drawing/2014/main" id="{FD59947F-296F-9146-B1E9-9C5AF9D205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392"/>
              <a:ext cx="480" cy="384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9pPr>
            </a:lstStyle>
            <a:p>
              <a:pPr algn="ctr" eaLnBrk="1" hangingPunct="1">
                <a:buFontTx/>
                <a:buNone/>
                <a:defRPr/>
              </a:pPr>
              <a:r>
                <a:rPr lang="en-US" altLang="en-US" b="0" dirty="0">
                  <a:solidFill>
                    <a:srgbClr val="800000"/>
                  </a:solidFill>
                  <a:latin typeface="+mn-lt"/>
                </a:rPr>
                <a:t>∆</a:t>
              </a:r>
              <a:r>
                <a:rPr lang="en-US" altLang="en-US" b="0" i="1" dirty="0">
                  <a:solidFill>
                    <a:srgbClr val="800000"/>
                  </a:solidFill>
                </a:rPr>
                <a:t>t</a:t>
              </a:r>
            </a:p>
          </p:txBody>
        </p:sp>
        <p:sp>
          <p:nvSpPr>
            <p:cNvPr id="55319" name="Line 9">
              <a:extLst>
                <a:ext uri="{FF2B5EF4-FFF2-40B4-BE49-F238E27FC236}">
                  <a16:creationId xmlns:a16="http://schemas.microsoft.com/office/drawing/2014/main" id="{ABB40377-FFE3-D344-AC72-A295E8B4AB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392"/>
              <a:ext cx="480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" name="Group 10">
            <a:extLst>
              <a:ext uri="{FF2B5EF4-FFF2-40B4-BE49-F238E27FC236}">
                <a16:creationId xmlns:a16="http://schemas.microsoft.com/office/drawing/2014/main" id="{E060B07B-13EF-DF43-9E02-A6E89D5A5D1D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4419600"/>
            <a:ext cx="3962400" cy="1189038"/>
            <a:chOff x="1200" y="2640"/>
            <a:chExt cx="2496" cy="749"/>
          </a:xfrm>
        </p:grpSpPr>
        <p:sp>
          <p:nvSpPr>
            <p:cNvPr id="55306" name="Text Box 11">
              <a:extLst>
                <a:ext uri="{FF2B5EF4-FFF2-40B4-BE49-F238E27FC236}">
                  <a16:creationId xmlns:a16="http://schemas.microsoft.com/office/drawing/2014/main" id="{FA358DAD-D3E0-E347-8873-938095D829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832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 dirty="0"/>
                <a:t>W =</a:t>
              </a:r>
            </a:p>
          </p:txBody>
        </p:sp>
        <p:grpSp>
          <p:nvGrpSpPr>
            <p:cNvPr id="55307" name="Group 12">
              <a:extLst>
                <a:ext uri="{FF2B5EF4-FFF2-40B4-BE49-F238E27FC236}">
                  <a16:creationId xmlns:a16="http://schemas.microsoft.com/office/drawing/2014/main" id="{96CC4D44-92E2-8648-9E98-358394B978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" y="2640"/>
              <a:ext cx="792" cy="749"/>
              <a:chOff x="3672" y="2640"/>
              <a:chExt cx="792" cy="749"/>
            </a:xfrm>
          </p:grpSpPr>
          <p:sp>
            <p:nvSpPr>
              <p:cNvPr id="55313" name="Text Box 13">
                <a:extLst>
                  <a:ext uri="{FF2B5EF4-FFF2-40B4-BE49-F238E27FC236}">
                    <a16:creationId xmlns:a16="http://schemas.microsoft.com/office/drawing/2014/main" id="{FE863A0E-85A7-5742-B9AA-D2529F426F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72" y="2640"/>
                <a:ext cx="79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 dirty="0"/>
                  <a:t>kg m</a:t>
                </a:r>
                <a:r>
                  <a:rPr lang="en-US" altLang="en-US" b="0" baseline="30000" dirty="0"/>
                  <a:t>2</a:t>
                </a:r>
                <a:endParaRPr lang="en-US" altLang="en-US" b="0" dirty="0"/>
              </a:p>
            </p:txBody>
          </p:sp>
          <p:sp>
            <p:nvSpPr>
              <p:cNvPr id="55314" name="Text Box 14">
                <a:extLst>
                  <a:ext uri="{FF2B5EF4-FFF2-40B4-BE49-F238E27FC236}">
                    <a16:creationId xmlns:a16="http://schemas.microsoft.com/office/drawing/2014/main" id="{117F23CC-CA82-D649-8E5A-EE89BC846A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50" y="3024"/>
                <a:ext cx="63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 dirty="0"/>
                  <a:t>s</a:t>
                </a:r>
                <a:r>
                  <a:rPr lang="en-US" altLang="en-US" b="0" baseline="30000" dirty="0"/>
                  <a:t>2 </a:t>
                </a:r>
                <a:r>
                  <a:rPr lang="en-US" altLang="en-US" b="0" dirty="0"/>
                  <a:t>s</a:t>
                </a:r>
              </a:p>
            </p:txBody>
          </p:sp>
          <p:sp>
            <p:nvSpPr>
              <p:cNvPr id="55315" name="Line 15">
                <a:extLst>
                  <a:ext uri="{FF2B5EF4-FFF2-40B4-BE49-F238E27FC236}">
                    <a16:creationId xmlns:a16="http://schemas.microsoft.com/office/drawing/2014/main" id="{0FC51E82-277C-CC46-863C-82AD56F19D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0" y="3024"/>
                <a:ext cx="696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5308" name="Group 16">
              <a:extLst>
                <a:ext uri="{FF2B5EF4-FFF2-40B4-BE49-F238E27FC236}">
                  <a16:creationId xmlns:a16="http://schemas.microsoft.com/office/drawing/2014/main" id="{7B1642A9-6B81-B34D-B68F-B0BD548883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4" y="2640"/>
              <a:ext cx="792" cy="749"/>
              <a:chOff x="4656" y="2640"/>
              <a:chExt cx="792" cy="749"/>
            </a:xfrm>
          </p:grpSpPr>
          <p:sp>
            <p:nvSpPr>
              <p:cNvPr id="55310" name="Text Box 17">
                <a:extLst>
                  <a:ext uri="{FF2B5EF4-FFF2-40B4-BE49-F238E27FC236}">
                    <a16:creationId xmlns:a16="http://schemas.microsoft.com/office/drawing/2014/main" id="{05E3EED2-A7BD-9B47-86E4-50F6A36BC3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56" y="2640"/>
                <a:ext cx="79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 dirty="0"/>
                  <a:t>kg m</a:t>
                </a:r>
                <a:r>
                  <a:rPr lang="en-US" altLang="en-US" b="0" baseline="30000" dirty="0"/>
                  <a:t>2</a:t>
                </a:r>
                <a:endParaRPr lang="en-US" altLang="en-US" b="0" dirty="0"/>
              </a:p>
            </p:txBody>
          </p:sp>
          <p:sp>
            <p:nvSpPr>
              <p:cNvPr id="55311" name="Text Box 18">
                <a:extLst>
                  <a:ext uri="{FF2B5EF4-FFF2-40B4-BE49-F238E27FC236}">
                    <a16:creationId xmlns:a16="http://schemas.microsoft.com/office/drawing/2014/main" id="{2912751E-E8F0-FB44-8503-4FBA9688E1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34" y="3024"/>
                <a:ext cx="63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 dirty="0"/>
                  <a:t>s</a:t>
                </a:r>
                <a:r>
                  <a:rPr lang="en-US" altLang="en-US" b="0" baseline="30000" dirty="0"/>
                  <a:t>3</a:t>
                </a:r>
                <a:endParaRPr lang="en-US" altLang="en-US" b="0" dirty="0"/>
              </a:p>
            </p:txBody>
          </p:sp>
          <p:sp>
            <p:nvSpPr>
              <p:cNvPr id="55312" name="Line 19">
                <a:extLst>
                  <a:ext uri="{FF2B5EF4-FFF2-40B4-BE49-F238E27FC236}">
                    <a16:creationId xmlns:a16="http://schemas.microsoft.com/office/drawing/2014/main" id="{087A7460-BE1E-BD4C-8402-51CCE05109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4" y="3024"/>
                <a:ext cx="696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5309" name="Text Box 20">
              <a:extLst>
                <a:ext uri="{FF2B5EF4-FFF2-40B4-BE49-F238E27FC236}">
                  <a16:creationId xmlns:a16="http://schemas.microsoft.com/office/drawing/2014/main" id="{3871CAC6-C188-6342-ABB4-CC8810D65F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2832"/>
              <a:ext cx="28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/>
                <a:t>=</a:t>
              </a:r>
            </a:p>
          </p:txBody>
        </p:sp>
      </p:grpSp>
      <p:grpSp>
        <p:nvGrpSpPr>
          <p:cNvPr id="6" name="Group 21">
            <a:extLst>
              <a:ext uri="{FF2B5EF4-FFF2-40B4-BE49-F238E27FC236}">
                <a16:creationId xmlns:a16="http://schemas.microsoft.com/office/drawing/2014/main" id="{D1801907-3A2E-2B4F-B187-F2DFA0DE3CAC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941638"/>
            <a:ext cx="1524000" cy="1096962"/>
            <a:chOff x="288" y="2592"/>
            <a:chExt cx="960" cy="691"/>
          </a:xfrm>
        </p:grpSpPr>
        <p:sp>
          <p:nvSpPr>
            <p:cNvPr id="55303" name="Rectangle 22">
              <a:extLst>
                <a:ext uri="{FF2B5EF4-FFF2-40B4-BE49-F238E27FC236}">
                  <a16:creationId xmlns:a16="http://schemas.microsoft.com/office/drawing/2014/main" id="{B4D5EEC6-7567-384C-897B-DAB98C573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592"/>
              <a:ext cx="960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buFontTx/>
                <a:buNone/>
              </a:pPr>
              <a:r>
                <a:rPr lang="en-US" altLang="en-US" b="0"/>
                <a:t>Energy</a:t>
              </a:r>
            </a:p>
          </p:txBody>
        </p:sp>
        <p:sp>
          <p:nvSpPr>
            <p:cNvPr id="55304" name="Rectangle 23">
              <a:extLst>
                <a:ext uri="{FF2B5EF4-FFF2-40B4-BE49-F238E27FC236}">
                  <a16:creationId xmlns:a16="http://schemas.microsoft.com/office/drawing/2014/main" id="{F3B35364-28F3-8741-BE8C-1BA5A59F85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947"/>
              <a:ext cx="67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buFontTx/>
                <a:buNone/>
              </a:pPr>
              <a:r>
                <a:rPr lang="en-US" altLang="en-US" b="0"/>
                <a:t>time</a:t>
              </a:r>
            </a:p>
          </p:txBody>
        </p:sp>
        <p:sp>
          <p:nvSpPr>
            <p:cNvPr id="55305" name="Line 24">
              <a:extLst>
                <a:ext uri="{FF2B5EF4-FFF2-40B4-BE49-F238E27FC236}">
                  <a16:creationId xmlns:a16="http://schemas.microsoft.com/office/drawing/2014/main" id="{BA1425C8-8B61-A54E-8A1B-970BA37264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2947"/>
              <a:ext cx="864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/>
            </a:p>
          </p:txBody>
        </p:sp>
      </p:grpSp>
    </p:spTree>
    <p:extLst>
      <p:ext uri="{BB962C8B-B14F-4D97-AF65-F5344CB8AC3E}">
        <p14:creationId xmlns:p14="http://schemas.microsoft.com/office/powerpoint/2010/main" val="129932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59" grpId="0" autoUpdateAnimBg="0"/>
      <p:bldP spid="429060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58F9BFF5-0F68-B740-9DA1-DF0D17C083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Power</a:t>
            </a:r>
          </a:p>
        </p:txBody>
      </p:sp>
      <p:sp>
        <p:nvSpPr>
          <p:cNvPr id="59394" name="Rectangle 3">
            <a:extLst>
              <a:ext uri="{FF2B5EF4-FFF2-40B4-BE49-F238E27FC236}">
                <a16:creationId xmlns:a16="http://schemas.microsoft.com/office/drawing/2014/main" id="{39A599B0-327A-014D-B22C-046E253E6D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609600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A different but equivalent formula</a:t>
            </a:r>
          </a:p>
        </p:txBody>
      </p:sp>
      <p:grpSp>
        <p:nvGrpSpPr>
          <p:cNvPr id="59395" name="Group 26">
            <a:extLst>
              <a:ext uri="{FF2B5EF4-FFF2-40B4-BE49-F238E27FC236}">
                <a16:creationId xmlns:a16="http://schemas.microsoft.com/office/drawing/2014/main" id="{74F0894C-FE5C-4D42-87A7-D962138FCFC8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971800"/>
            <a:ext cx="2743200" cy="1143000"/>
            <a:chOff x="1104" y="1872"/>
            <a:chExt cx="1728" cy="720"/>
          </a:xfrm>
        </p:grpSpPr>
        <p:sp>
          <p:nvSpPr>
            <p:cNvPr id="59418" name="Rectangle 6">
              <a:extLst>
                <a:ext uri="{FF2B5EF4-FFF2-40B4-BE49-F238E27FC236}">
                  <a16:creationId xmlns:a16="http://schemas.microsoft.com/office/drawing/2014/main" id="{A908CC86-2F32-924C-8076-BC32C94A9C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016"/>
              <a:ext cx="115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 dirty="0">
                  <a:solidFill>
                    <a:srgbClr val="800000"/>
                  </a:solidFill>
                </a:rPr>
                <a:t>Power</a:t>
              </a:r>
              <a:r>
                <a:rPr lang="en-US" altLang="en-US" b="0" i="1" dirty="0"/>
                <a:t> =</a:t>
              </a:r>
            </a:p>
          </p:txBody>
        </p:sp>
        <p:grpSp>
          <p:nvGrpSpPr>
            <p:cNvPr id="59419" name="Group 25">
              <a:extLst>
                <a:ext uri="{FF2B5EF4-FFF2-40B4-BE49-F238E27FC236}">
                  <a16:creationId xmlns:a16="http://schemas.microsoft.com/office/drawing/2014/main" id="{E70F5360-47E9-1840-B028-A9EAE07DA2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1872"/>
              <a:ext cx="624" cy="720"/>
              <a:chOff x="2208" y="1872"/>
              <a:chExt cx="624" cy="720"/>
            </a:xfrm>
          </p:grpSpPr>
          <p:sp>
            <p:nvSpPr>
              <p:cNvPr id="59420" name="Rectangle 7">
                <a:extLst>
                  <a:ext uri="{FF2B5EF4-FFF2-40B4-BE49-F238E27FC236}">
                    <a16:creationId xmlns:a16="http://schemas.microsoft.com/office/drawing/2014/main" id="{DBDBFEC2-59EC-0E46-B42D-1CDE85A719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872"/>
                <a:ext cx="62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b="0" dirty="0">
                    <a:solidFill>
                      <a:srgbClr val="800000"/>
                    </a:solidFill>
                  </a:rPr>
                  <a:t>∆</a:t>
                </a:r>
                <a:r>
                  <a:rPr lang="en-US" altLang="en-US" b="0" i="1" dirty="0">
                    <a:solidFill>
                      <a:srgbClr val="800000"/>
                    </a:solidFill>
                  </a:rPr>
                  <a:t>W</a:t>
                </a:r>
              </a:p>
            </p:txBody>
          </p:sp>
          <p:sp>
            <p:nvSpPr>
              <p:cNvPr id="25629" name="Rectangle 8">
                <a:extLst>
                  <a:ext uri="{FF2B5EF4-FFF2-40B4-BE49-F238E27FC236}">
                    <a16:creationId xmlns:a16="http://schemas.microsoft.com/office/drawing/2014/main" id="{6AB06E9F-AA99-C040-AAD2-5740F5F1B1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208"/>
                <a:ext cx="480" cy="3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buFontTx/>
                  <a:buNone/>
                  <a:defRPr/>
                </a:pPr>
                <a:r>
                  <a:rPr lang="en-US" altLang="en-US" b="0" dirty="0">
                    <a:solidFill>
                      <a:srgbClr val="800000"/>
                    </a:solidFill>
                    <a:latin typeface="+mn-lt"/>
                  </a:rPr>
                  <a:t>∆</a:t>
                </a:r>
                <a:r>
                  <a:rPr lang="en-US" altLang="en-US" b="0" i="1" dirty="0">
                    <a:solidFill>
                      <a:srgbClr val="800000"/>
                    </a:solidFill>
                  </a:rPr>
                  <a:t>t</a:t>
                </a:r>
              </a:p>
            </p:txBody>
          </p:sp>
          <p:sp>
            <p:nvSpPr>
              <p:cNvPr id="59422" name="Line 9">
                <a:extLst>
                  <a:ext uri="{FF2B5EF4-FFF2-40B4-BE49-F238E27FC236}">
                    <a16:creationId xmlns:a16="http://schemas.microsoft.com/office/drawing/2014/main" id="{2A4C3EB8-7359-1C4A-B957-3664E73A84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2208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30">
            <a:extLst>
              <a:ext uri="{FF2B5EF4-FFF2-40B4-BE49-F238E27FC236}">
                <a16:creationId xmlns:a16="http://schemas.microsoft.com/office/drawing/2014/main" id="{FC97C9C3-AA64-1042-A432-681046AD12CE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2971800"/>
            <a:ext cx="1524000" cy="1143000"/>
            <a:chOff x="2688" y="1872"/>
            <a:chExt cx="960" cy="720"/>
          </a:xfrm>
        </p:grpSpPr>
        <p:sp>
          <p:nvSpPr>
            <p:cNvPr id="59411" name="Rectangle 10">
              <a:extLst>
                <a:ext uri="{FF2B5EF4-FFF2-40B4-BE49-F238E27FC236}">
                  <a16:creationId xmlns:a16="http://schemas.microsoft.com/office/drawing/2014/main" id="{30A52DEA-C8F4-5D4B-97B7-69271B664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016"/>
              <a:ext cx="288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</a:pPr>
              <a:r>
                <a:rPr lang="en-US" altLang="en-US" i="1"/>
                <a:t>=</a:t>
              </a:r>
            </a:p>
          </p:txBody>
        </p:sp>
        <p:sp>
          <p:nvSpPr>
            <p:cNvPr id="25620" name="Rectangle 13">
              <a:extLst>
                <a:ext uri="{FF2B5EF4-FFF2-40B4-BE49-F238E27FC236}">
                  <a16:creationId xmlns:a16="http://schemas.microsoft.com/office/drawing/2014/main" id="{ECE8691C-FEB0-3C4D-9309-B8CCC6341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208"/>
              <a:ext cx="480" cy="384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charset="0"/>
                </a:defRPr>
              </a:lvl9pPr>
            </a:lstStyle>
            <a:p>
              <a:pPr algn="ctr" eaLnBrk="1" hangingPunct="1">
                <a:buFontTx/>
                <a:buNone/>
                <a:defRPr/>
              </a:pPr>
              <a:r>
                <a:rPr lang="en-US" altLang="en-US" b="0" dirty="0">
                  <a:solidFill>
                    <a:srgbClr val="800000"/>
                  </a:solidFill>
                  <a:latin typeface="+mn-lt"/>
                </a:rPr>
                <a:t>∆</a:t>
              </a:r>
              <a:r>
                <a:rPr lang="en-US" altLang="en-US" b="0" i="1" dirty="0">
                  <a:solidFill>
                    <a:srgbClr val="800000"/>
                  </a:solidFill>
                </a:rPr>
                <a:t>t</a:t>
              </a:r>
            </a:p>
          </p:txBody>
        </p:sp>
        <p:sp>
          <p:nvSpPr>
            <p:cNvPr id="59413" name="Line 14">
              <a:extLst>
                <a:ext uri="{FF2B5EF4-FFF2-40B4-BE49-F238E27FC236}">
                  <a16:creationId xmlns:a16="http://schemas.microsoft.com/office/drawing/2014/main" id="{6503DB94-2421-F14A-A3D6-82095A52B3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208"/>
              <a:ext cx="480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9414" name="Group 29">
              <a:extLst>
                <a:ext uri="{FF2B5EF4-FFF2-40B4-BE49-F238E27FC236}">
                  <a16:creationId xmlns:a16="http://schemas.microsoft.com/office/drawing/2014/main" id="{512D2D60-6AB1-7041-9BDC-6422B39809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2" y="1872"/>
              <a:ext cx="816" cy="384"/>
              <a:chOff x="2832" y="1872"/>
              <a:chExt cx="816" cy="384"/>
            </a:xfrm>
          </p:grpSpPr>
          <p:sp>
            <p:nvSpPr>
              <p:cNvPr id="59415" name="Rectangle 12">
                <a:extLst>
                  <a:ext uri="{FF2B5EF4-FFF2-40B4-BE49-F238E27FC236}">
                    <a16:creationId xmlns:a16="http://schemas.microsoft.com/office/drawing/2014/main" id="{E7AB3253-14F2-3F49-8B3D-7A685E6F68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1872"/>
                <a:ext cx="816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b="0" i="1" dirty="0">
                    <a:solidFill>
                      <a:srgbClr val="800000"/>
                    </a:solidFill>
                  </a:rPr>
                  <a:t>F</a:t>
                </a:r>
                <a:r>
                  <a:rPr lang="en-US" altLang="en-US" b="0" i="1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·</a:t>
                </a:r>
                <a:r>
                  <a:rPr lang="en-US" altLang="en-US" b="0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∆</a:t>
                </a:r>
                <a:r>
                  <a:rPr lang="en-US" altLang="en-US" b="0" i="1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s</a:t>
                </a:r>
              </a:p>
            </p:txBody>
          </p:sp>
          <p:sp>
            <p:nvSpPr>
              <p:cNvPr id="59416" name="Line 15">
                <a:extLst>
                  <a:ext uri="{FF2B5EF4-FFF2-40B4-BE49-F238E27FC236}">
                    <a16:creationId xmlns:a16="http://schemas.microsoft.com/office/drawing/2014/main" id="{A8A59486-B759-5B41-944E-C4DE777F9D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1920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17" name="Line 16">
                <a:extLst>
                  <a:ext uri="{FF2B5EF4-FFF2-40B4-BE49-F238E27FC236}">
                    <a16:creationId xmlns:a16="http://schemas.microsoft.com/office/drawing/2014/main" id="{A37FC55E-A9C4-E64B-AFB7-6391281CC8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0" y="1968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" name="Group 28">
            <a:extLst>
              <a:ext uri="{FF2B5EF4-FFF2-40B4-BE49-F238E27FC236}">
                <a16:creationId xmlns:a16="http://schemas.microsoft.com/office/drawing/2014/main" id="{DA59B464-EE34-2445-8124-C226B23A8ACE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3200400"/>
            <a:ext cx="1447800" cy="609600"/>
            <a:chOff x="3504" y="2016"/>
            <a:chExt cx="912" cy="384"/>
          </a:xfrm>
        </p:grpSpPr>
        <p:sp>
          <p:nvSpPr>
            <p:cNvPr id="59408" name="Rectangle 18">
              <a:extLst>
                <a:ext uri="{FF2B5EF4-FFF2-40B4-BE49-F238E27FC236}">
                  <a16:creationId xmlns:a16="http://schemas.microsoft.com/office/drawing/2014/main" id="{426161B7-C73A-014B-860B-C5EFCC45A0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016"/>
              <a:ext cx="91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 dirty="0"/>
                <a:t>= </a:t>
              </a:r>
              <a:r>
                <a:rPr lang="en-US" altLang="en-US" b="0" i="1" dirty="0" err="1">
                  <a:solidFill>
                    <a:srgbClr val="800000"/>
                  </a:solidFill>
                </a:rPr>
                <a:t>F</a:t>
              </a:r>
              <a:r>
                <a:rPr lang="en-US" altLang="en-US" b="0" i="1" dirty="0" err="1">
                  <a:solidFill>
                    <a:schemeClr val="tx1"/>
                  </a:solidFill>
                  <a:cs typeface="Arial" panose="020B0604020202020204" pitchFamily="34" charset="0"/>
                </a:rPr>
                <a:t>·</a:t>
              </a:r>
              <a:r>
                <a:rPr lang="en-US" altLang="en-US" b="0" i="1" dirty="0" err="1">
                  <a:solidFill>
                    <a:srgbClr val="800000"/>
                  </a:solidFill>
                  <a:cs typeface="Arial" panose="020B0604020202020204" pitchFamily="34" charset="0"/>
                </a:rPr>
                <a:t>v</a:t>
              </a:r>
              <a:endParaRPr lang="en-US" altLang="en-US" b="0" i="1" dirty="0">
                <a:solidFill>
                  <a:srgbClr val="8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9409" name="Line 19">
              <a:extLst>
                <a:ext uri="{FF2B5EF4-FFF2-40B4-BE49-F238E27FC236}">
                  <a16:creationId xmlns:a16="http://schemas.microsoft.com/office/drawing/2014/main" id="{63F4AF7D-3631-8246-976D-BE50974113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2064"/>
              <a:ext cx="144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0" name="Line 20">
              <a:extLst>
                <a:ext uri="{FF2B5EF4-FFF2-40B4-BE49-F238E27FC236}">
                  <a16:creationId xmlns:a16="http://schemas.microsoft.com/office/drawing/2014/main" id="{AF57C441-6F81-544C-B587-2D74C83F76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112"/>
              <a:ext cx="144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38">
            <a:extLst>
              <a:ext uri="{FF2B5EF4-FFF2-40B4-BE49-F238E27FC236}">
                <a16:creationId xmlns:a16="http://schemas.microsoft.com/office/drawing/2014/main" id="{40A1BF70-5ECF-5E4E-A028-6A0F48349114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4495800"/>
            <a:ext cx="3505200" cy="1752600"/>
            <a:chOff x="672" y="2832"/>
            <a:chExt cx="2208" cy="1104"/>
          </a:xfrm>
        </p:grpSpPr>
        <p:grpSp>
          <p:nvGrpSpPr>
            <p:cNvPr id="59399" name="Group 32">
              <a:extLst>
                <a:ext uri="{FF2B5EF4-FFF2-40B4-BE49-F238E27FC236}">
                  <a16:creationId xmlns:a16="http://schemas.microsoft.com/office/drawing/2014/main" id="{141434AC-7424-5542-B4DC-8A7399BF69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3552"/>
              <a:ext cx="1680" cy="384"/>
              <a:chOff x="672" y="3216"/>
              <a:chExt cx="1680" cy="384"/>
            </a:xfrm>
          </p:grpSpPr>
          <p:sp>
            <p:nvSpPr>
              <p:cNvPr id="59406" name="Rectangle 22">
                <a:extLst>
                  <a:ext uri="{FF2B5EF4-FFF2-40B4-BE49-F238E27FC236}">
                    <a16:creationId xmlns:a16="http://schemas.microsoft.com/office/drawing/2014/main" id="{880A46CB-18B7-C04A-9F02-B7F6C1CD9E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168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en-US" b="0" i="1" dirty="0">
                    <a:solidFill>
                      <a:srgbClr val="800000"/>
                    </a:solidFill>
                  </a:rPr>
                  <a:t>v</a:t>
                </a:r>
                <a:r>
                  <a:rPr lang="en-US" altLang="en-US" b="0" dirty="0">
                    <a:solidFill>
                      <a:srgbClr val="9A3344"/>
                    </a:solidFill>
                  </a:rPr>
                  <a:t> </a:t>
                </a:r>
                <a:r>
                  <a:rPr lang="en-US" altLang="en-US" b="0" dirty="0"/>
                  <a:t>=</a:t>
                </a:r>
                <a:r>
                  <a:rPr lang="en-US" altLang="en-US" b="0" dirty="0">
                    <a:solidFill>
                      <a:srgbClr val="9A3344"/>
                    </a:solidFill>
                  </a:rPr>
                  <a:t> </a:t>
                </a:r>
                <a:r>
                  <a:rPr lang="en-US" altLang="en-US" b="0" dirty="0">
                    <a:solidFill>
                      <a:schemeClr val="accent2"/>
                    </a:solidFill>
                  </a:rPr>
                  <a:t>velocity</a:t>
                </a:r>
                <a:endParaRPr lang="en-US" altLang="en-US" b="0" dirty="0">
                  <a:solidFill>
                    <a:srgbClr val="800000"/>
                  </a:solidFill>
                </a:endParaRPr>
              </a:p>
            </p:txBody>
          </p:sp>
          <p:sp>
            <p:nvSpPr>
              <p:cNvPr id="59407" name="Line 23">
                <a:extLst>
                  <a:ext uri="{FF2B5EF4-FFF2-40B4-BE49-F238E27FC236}">
                    <a16:creationId xmlns:a16="http://schemas.microsoft.com/office/drawing/2014/main" id="{39E271FD-4270-6347-B28E-85408FA6AB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7" y="3315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9400" name="Group 31">
              <a:extLst>
                <a:ext uri="{FF2B5EF4-FFF2-40B4-BE49-F238E27FC236}">
                  <a16:creationId xmlns:a16="http://schemas.microsoft.com/office/drawing/2014/main" id="{85B37F1F-796D-B24E-9908-433557F7AB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3168"/>
              <a:ext cx="2208" cy="384"/>
              <a:chOff x="672" y="2832"/>
              <a:chExt cx="2208" cy="384"/>
            </a:xfrm>
          </p:grpSpPr>
          <p:sp>
            <p:nvSpPr>
              <p:cNvPr id="59404" name="Rectangle 4">
                <a:extLst>
                  <a:ext uri="{FF2B5EF4-FFF2-40B4-BE49-F238E27FC236}">
                    <a16:creationId xmlns:a16="http://schemas.microsoft.com/office/drawing/2014/main" id="{69ABCBB1-9B87-DE40-A00C-855DA80F90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832"/>
                <a:ext cx="2208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en-US" b="0" i="1" dirty="0">
                    <a:solidFill>
                      <a:srgbClr val="800000"/>
                    </a:solidFill>
                  </a:rPr>
                  <a:t>s</a:t>
                </a:r>
                <a:r>
                  <a:rPr lang="en-US" altLang="en-US" b="0" dirty="0">
                    <a:solidFill>
                      <a:srgbClr val="9A3344"/>
                    </a:solidFill>
                  </a:rPr>
                  <a:t> </a:t>
                </a:r>
                <a:r>
                  <a:rPr lang="en-US" altLang="en-US" b="0" dirty="0"/>
                  <a:t>=</a:t>
                </a:r>
                <a:r>
                  <a:rPr lang="en-US" altLang="en-US" b="0" dirty="0">
                    <a:solidFill>
                      <a:srgbClr val="9A3344"/>
                    </a:solidFill>
                  </a:rPr>
                  <a:t> </a:t>
                </a:r>
                <a:r>
                  <a:rPr lang="en-US" altLang="en-US" b="0" dirty="0">
                    <a:solidFill>
                      <a:schemeClr val="accent2"/>
                    </a:solidFill>
                  </a:rPr>
                  <a:t>displacement</a:t>
                </a:r>
                <a:endParaRPr lang="en-US" altLang="en-US" b="0" dirty="0">
                  <a:solidFill>
                    <a:srgbClr val="9A3344"/>
                  </a:solidFill>
                </a:endParaRPr>
              </a:p>
            </p:txBody>
          </p:sp>
          <p:sp>
            <p:nvSpPr>
              <p:cNvPr id="59405" name="Line 24">
                <a:extLst>
                  <a:ext uri="{FF2B5EF4-FFF2-40B4-BE49-F238E27FC236}">
                    <a16:creationId xmlns:a16="http://schemas.microsoft.com/office/drawing/2014/main" id="{4D28F164-01D2-1841-8964-91ED9E3547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2925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9401" name="Group 37">
              <a:extLst>
                <a:ext uri="{FF2B5EF4-FFF2-40B4-BE49-F238E27FC236}">
                  <a16:creationId xmlns:a16="http://schemas.microsoft.com/office/drawing/2014/main" id="{D4D8AF7C-8760-6C48-A3CE-C7F89B6AC9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2832"/>
              <a:ext cx="2208" cy="384"/>
              <a:chOff x="672" y="2832"/>
              <a:chExt cx="2208" cy="384"/>
            </a:xfrm>
          </p:grpSpPr>
          <p:sp>
            <p:nvSpPr>
              <p:cNvPr id="59402" name="Rectangle 35">
                <a:extLst>
                  <a:ext uri="{FF2B5EF4-FFF2-40B4-BE49-F238E27FC236}">
                    <a16:creationId xmlns:a16="http://schemas.microsoft.com/office/drawing/2014/main" id="{65CC03DB-922F-7A4E-A48A-2A20B73116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832"/>
                <a:ext cx="2208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en-US" b="0" i="1" dirty="0">
                    <a:solidFill>
                      <a:srgbClr val="800000"/>
                    </a:solidFill>
                  </a:rPr>
                  <a:t>F</a:t>
                </a:r>
                <a:r>
                  <a:rPr lang="en-US" altLang="en-US" b="0" dirty="0">
                    <a:solidFill>
                      <a:srgbClr val="9A3344"/>
                    </a:solidFill>
                  </a:rPr>
                  <a:t> </a:t>
                </a:r>
                <a:r>
                  <a:rPr lang="en-US" altLang="en-US" b="0" dirty="0"/>
                  <a:t>=</a:t>
                </a:r>
                <a:r>
                  <a:rPr lang="en-US" altLang="en-US" b="0" dirty="0">
                    <a:solidFill>
                      <a:srgbClr val="9A3344"/>
                    </a:solidFill>
                  </a:rPr>
                  <a:t> </a:t>
                </a:r>
                <a:r>
                  <a:rPr lang="en-US" altLang="en-US" b="0" dirty="0">
                    <a:solidFill>
                      <a:schemeClr val="accent2"/>
                    </a:solidFill>
                  </a:rPr>
                  <a:t>force</a:t>
                </a:r>
                <a:endParaRPr lang="en-US" altLang="en-US" b="0" dirty="0">
                  <a:solidFill>
                    <a:srgbClr val="9A3344"/>
                  </a:solidFill>
                </a:endParaRPr>
              </a:p>
            </p:txBody>
          </p:sp>
          <p:sp>
            <p:nvSpPr>
              <p:cNvPr id="59403" name="Line 36">
                <a:extLst>
                  <a:ext uri="{FF2B5EF4-FFF2-40B4-BE49-F238E27FC236}">
                    <a16:creationId xmlns:a16="http://schemas.microsoft.com/office/drawing/2014/main" id="{F8D3B4CA-D9C3-EC4B-BDA8-8A811C9B08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0" y="2880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2554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4025472" presetClass="entr" presetSubtype="5621473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B9346AB-E479-AA4F-8F60-2CD8AA1CB7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What’s the point?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03743D4-684B-F744-9802-191ED4EB8D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315200" cy="1447800"/>
          </a:xfrm>
        </p:spPr>
        <p:txBody>
          <a:bodyPr/>
          <a:lstStyle/>
          <a:p>
            <a:pPr>
              <a:buClr>
                <a:schemeClr val="tx1"/>
              </a:buClr>
              <a:buFont typeface="Times" pitchFamily="2" charset="0"/>
              <a:buNone/>
            </a:pPr>
            <a:r>
              <a:rPr lang="en-US" altLang="en-US">
                <a:solidFill>
                  <a:schemeClr val="accent2"/>
                </a:solidFill>
              </a:rPr>
              <a:t>Energy</a:t>
            </a:r>
            <a:r>
              <a:rPr lang="en-US" altLang="en-US"/>
              <a:t> is critically important to Nature.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EF85F03-8F62-5646-A4DC-59CCB383BD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Objectives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7CED4B6-EB81-8248-950F-B07CE90CB4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Relate </a:t>
            </a:r>
            <a:r>
              <a:rPr lang="en-US" altLang="en-US">
                <a:solidFill>
                  <a:schemeClr val="accent2"/>
                </a:solidFill>
              </a:rPr>
              <a:t>work</a:t>
            </a:r>
            <a:r>
              <a:rPr lang="en-US" altLang="en-US"/>
              <a:t> to force and distance.</a:t>
            </a:r>
          </a:p>
          <a:p>
            <a:r>
              <a:rPr lang="en-US" altLang="en-US"/>
              <a:t>Calculate the </a:t>
            </a:r>
            <a:r>
              <a:rPr lang="en-US" altLang="en-US">
                <a:solidFill>
                  <a:schemeClr val="accent2"/>
                </a:solidFill>
              </a:rPr>
              <a:t>kinetic energy</a:t>
            </a:r>
            <a:r>
              <a:rPr lang="en-US" altLang="en-US"/>
              <a:t> of a moving object.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1106BF8-E993-8946-A2F8-99E9A112FA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Work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26504E2-F616-B741-988B-524FB8C11C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2057400" cy="609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Formula</a:t>
            </a:r>
          </a:p>
        </p:txBody>
      </p:sp>
      <p:grpSp>
        <p:nvGrpSpPr>
          <p:cNvPr id="2" name="Group 17">
            <a:extLst>
              <a:ext uri="{FF2B5EF4-FFF2-40B4-BE49-F238E27FC236}">
                <a16:creationId xmlns:a16="http://schemas.microsoft.com/office/drawing/2014/main" id="{CB41B321-2E6A-C646-A829-76CD8B32ED97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3048000"/>
            <a:ext cx="3200400" cy="609600"/>
            <a:chOff x="1584" y="1920"/>
            <a:chExt cx="2016" cy="384"/>
          </a:xfrm>
        </p:grpSpPr>
        <p:sp>
          <p:nvSpPr>
            <p:cNvPr id="5129" name="Rectangle 5">
              <a:extLst>
                <a:ext uri="{FF2B5EF4-FFF2-40B4-BE49-F238E27FC236}">
                  <a16:creationId xmlns:a16="http://schemas.microsoft.com/office/drawing/2014/main" id="{3FA754BE-EDF2-9847-9E45-A39CEA66D5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920"/>
              <a:ext cx="201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b="0" i="1">
                  <a:solidFill>
                    <a:schemeClr val="accent2"/>
                  </a:solidFill>
                </a:rPr>
                <a:t>W</a:t>
              </a:r>
              <a:r>
                <a:rPr lang="en-US" altLang="en-US" b="0">
                  <a:solidFill>
                    <a:schemeClr val="accent2"/>
                  </a:solidFill>
                </a:rPr>
                <a:t> </a:t>
              </a:r>
              <a:r>
                <a:rPr lang="en-US" altLang="en-US" b="0">
                  <a:solidFill>
                    <a:schemeClr val="tx1"/>
                  </a:solidFill>
                </a:rPr>
                <a:t>=</a:t>
              </a:r>
              <a:r>
                <a:rPr lang="en-US" altLang="en-US" b="0">
                  <a:solidFill>
                    <a:schemeClr val="accent2"/>
                  </a:solidFill>
                </a:rPr>
                <a:t> work</a:t>
              </a:r>
              <a:r>
                <a:rPr lang="en-US" altLang="en-US" b="0" i="1"/>
                <a:t> = </a:t>
              </a:r>
              <a:r>
                <a:rPr lang="en-US" altLang="en-US" b="0" i="1">
                  <a:solidFill>
                    <a:schemeClr val="accent2"/>
                  </a:solidFill>
                </a:rPr>
                <a:t>F·s</a:t>
              </a:r>
              <a:endParaRPr lang="en-US" altLang="en-US" b="0" i="1"/>
            </a:p>
          </p:txBody>
        </p:sp>
        <p:sp>
          <p:nvSpPr>
            <p:cNvPr id="5130" name="Line 6">
              <a:extLst>
                <a:ext uri="{FF2B5EF4-FFF2-40B4-BE49-F238E27FC236}">
                  <a16:creationId xmlns:a16="http://schemas.microsoft.com/office/drawing/2014/main" id="{E14EC4A1-2777-BA42-B87C-F315B6DD76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0" y="1947"/>
              <a:ext cx="14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Line 7">
              <a:extLst>
                <a:ext uri="{FF2B5EF4-FFF2-40B4-BE49-F238E27FC236}">
                  <a16:creationId xmlns:a16="http://schemas.microsoft.com/office/drawing/2014/main" id="{ADD9CB6A-5A1A-424F-B218-55EC1DC06C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016"/>
              <a:ext cx="14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5">
            <a:extLst>
              <a:ext uri="{FF2B5EF4-FFF2-40B4-BE49-F238E27FC236}">
                <a16:creationId xmlns:a16="http://schemas.microsoft.com/office/drawing/2014/main" id="{94C34B48-02A8-4748-AA31-AD8D964D4324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4038600"/>
            <a:ext cx="5257800" cy="1143000"/>
            <a:chOff x="672" y="2544"/>
            <a:chExt cx="3312" cy="720"/>
          </a:xfrm>
        </p:grpSpPr>
        <p:sp>
          <p:nvSpPr>
            <p:cNvPr id="5126" name="Rectangle 9">
              <a:extLst>
                <a:ext uri="{FF2B5EF4-FFF2-40B4-BE49-F238E27FC236}">
                  <a16:creationId xmlns:a16="http://schemas.microsoft.com/office/drawing/2014/main" id="{C5537146-D7A1-5C46-B36C-44F885264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544"/>
              <a:ext cx="331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b="0" i="1">
                  <a:solidFill>
                    <a:schemeClr val="accent2"/>
                  </a:solidFill>
                </a:rPr>
                <a:t>F</a:t>
              </a:r>
              <a:r>
                <a:rPr lang="en-US" altLang="en-US" b="0">
                  <a:solidFill>
                    <a:srgbClr val="9A3344"/>
                  </a:solidFill>
                </a:rPr>
                <a:t> </a:t>
              </a:r>
              <a:r>
                <a:rPr lang="en-US" altLang="en-US" b="0"/>
                <a:t>=</a:t>
              </a:r>
              <a:r>
                <a:rPr lang="en-US" altLang="en-US" b="0">
                  <a:solidFill>
                    <a:srgbClr val="9A3344"/>
                  </a:solidFill>
                </a:rPr>
                <a:t> </a:t>
              </a:r>
              <a:r>
                <a:rPr lang="en-US" altLang="en-US" b="0">
                  <a:solidFill>
                    <a:schemeClr val="accent2"/>
                  </a:solidFill>
                </a:rPr>
                <a:t>force</a:t>
              </a:r>
              <a:r>
                <a:rPr lang="en-US" altLang="en-US" b="0">
                  <a:solidFill>
                    <a:srgbClr val="9A3344"/>
                  </a:solidFill>
                </a:rPr>
                <a:t> </a:t>
              </a:r>
              <a:r>
                <a:rPr lang="en-US" altLang="en-US" b="0"/>
                <a:t>applied</a:t>
              </a:r>
              <a:br>
                <a:rPr lang="en-US" altLang="en-US" b="0">
                  <a:solidFill>
                    <a:srgbClr val="9A3344"/>
                  </a:solidFill>
                </a:rPr>
              </a:br>
              <a:r>
                <a:rPr lang="en-US" altLang="en-US" b="0" i="1">
                  <a:solidFill>
                    <a:schemeClr val="accent2"/>
                  </a:solidFill>
                </a:rPr>
                <a:t>s</a:t>
              </a:r>
              <a:r>
                <a:rPr lang="en-US" altLang="en-US" b="0">
                  <a:solidFill>
                    <a:srgbClr val="9A3344"/>
                  </a:solidFill>
                </a:rPr>
                <a:t> </a:t>
              </a:r>
              <a:r>
                <a:rPr lang="en-US" altLang="en-US" b="0"/>
                <a:t>=</a:t>
              </a:r>
              <a:r>
                <a:rPr lang="en-US" altLang="en-US" b="0">
                  <a:solidFill>
                    <a:srgbClr val="9A3344"/>
                  </a:solidFill>
                </a:rPr>
                <a:t> </a:t>
              </a:r>
              <a:r>
                <a:rPr lang="en-US" altLang="en-US" b="0">
                  <a:solidFill>
                    <a:schemeClr val="accent2"/>
                  </a:solidFill>
                </a:rPr>
                <a:t>displacement</a:t>
              </a:r>
              <a:endParaRPr lang="en-US" altLang="en-US" b="0"/>
            </a:p>
          </p:txBody>
        </p:sp>
        <p:sp>
          <p:nvSpPr>
            <p:cNvPr id="5127" name="Line 10">
              <a:extLst>
                <a:ext uri="{FF2B5EF4-FFF2-40B4-BE49-F238E27FC236}">
                  <a16:creationId xmlns:a16="http://schemas.microsoft.com/office/drawing/2014/main" id="{C3E9F947-E97D-2A48-AD2D-D322D72AB1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3" y="2576"/>
              <a:ext cx="14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Line 11">
              <a:extLst>
                <a:ext uri="{FF2B5EF4-FFF2-40B4-BE49-F238E27FC236}">
                  <a16:creationId xmlns:a16="http://schemas.microsoft.com/office/drawing/2014/main" id="{BBB49BED-97BD-954A-9E10-8C28C5E48E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928"/>
              <a:ext cx="14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37697408" presetClass="entr" presetSubtype="3633505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7F5BE56-40BC-6647-B488-8BE959889F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Units of Work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30CD3DD4-4AD9-FE45-ABBA-41C1C1B453DA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611563"/>
            <a:ext cx="5181600" cy="1189037"/>
            <a:chOff x="1488" y="2880"/>
            <a:chExt cx="3264" cy="749"/>
          </a:xfrm>
        </p:grpSpPr>
        <p:sp>
          <p:nvSpPr>
            <p:cNvPr id="6149" name="Text Box 4">
              <a:extLst>
                <a:ext uri="{FF2B5EF4-FFF2-40B4-BE49-F238E27FC236}">
                  <a16:creationId xmlns:a16="http://schemas.microsoft.com/office/drawing/2014/main" id="{9A5995DD-6840-FB4A-BC74-6C395B3F0F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3072"/>
              <a:ext cx="12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/>
                <a:t>J = Nm = </a:t>
              </a:r>
            </a:p>
          </p:txBody>
        </p:sp>
        <p:sp>
          <p:nvSpPr>
            <p:cNvPr id="6150" name="Text Box 5">
              <a:extLst>
                <a:ext uri="{FF2B5EF4-FFF2-40B4-BE49-F238E27FC236}">
                  <a16:creationId xmlns:a16="http://schemas.microsoft.com/office/drawing/2014/main" id="{F1113283-401F-FC49-8B89-3F017A53DB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2880"/>
              <a:ext cx="76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/>
                <a:t>kg m</a:t>
              </a:r>
            </a:p>
          </p:txBody>
        </p:sp>
        <p:sp>
          <p:nvSpPr>
            <p:cNvPr id="6151" name="Text Box 6">
              <a:extLst>
                <a:ext uri="{FF2B5EF4-FFF2-40B4-BE49-F238E27FC236}">
                  <a16:creationId xmlns:a16="http://schemas.microsoft.com/office/drawing/2014/main" id="{C20BAEED-AE3D-514A-B68C-D854F0E27F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3072"/>
              <a:ext cx="57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/>
                <a:t>m =</a:t>
              </a:r>
            </a:p>
          </p:txBody>
        </p:sp>
        <p:sp>
          <p:nvSpPr>
            <p:cNvPr id="6152" name="Text Box 7">
              <a:extLst>
                <a:ext uri="{FF2B5EF4-FFF2-40B4-BE49-F238E27FC236}">
                  <a16:creationId xmlns:a16="http://schemas.microsoft.com/office/drawing/2014/main" id="{14270C12-5A93-414A-AFDF-0DC825A30E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3264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/>
                <a:t>s</a:t>
              </a:r>
              <a:r>
                <a:rPr lang="en-US" altLang="en-US" b="0" baseline="30000"/>
                <a:t>2</a:t>
              </a:r>
              <a:endParaRPr lang="en-US" altLang="en-US" b="0"/>
            </a:p>
          </p:txBody>
        </p:sp>
        <p:sp>
          <p:nvSpPr>
            <p:cNvPr id="6153" name="Line 8">
              <a:extLst>
                <a:ext uri="{FF2B5EF4-FFF2-40B4-BE49-F238E27FC236}">
                  <a16:creationId xmlns:a16="http://schemas.microsoft.com/office/drawing/2014/main" id="{1CB99FBB-FB56-7A4A-B187-45F3AA5263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4" y="3264"/>
              <a:ext cx="624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Text Box 9">
              <a:extLst>
                <a:ext uri="{FF2B5EF4-FFF2-40B4-BE49-F238E27FC236}">
                  <a16:creationId xmlns:a16="http://schemas.microsoft.com/office/drawing/2014/main" id="{09876783-C0FE-A54C-936D-1BCCEB1C3A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2880"/>
              <a:ext cx="7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/>
                <a:t>kg m</a:t>
              </a:r>
              <a:r>
                <a:rPr lang="en-US" altLang="en-US" b="0" baseline="30000"/>
                <a:t>2</a:t>
              </a:r>
              <a:endParaRPr lang="en-US" altLang="en-US" b="0"/>
            </a:p>
          </p:txBody>
        </p:sp>
        <p:sp>
          <p:nvSpPr>
            <p:cNvPr id="6155" name="Text Box 10">
              <a:extLst>
                <a:ext uri="{FF2B5EF4-FFF2-40B4-BE49-F238E27FC236}">
                  <a16:creationId xmlns:a16="http://schemas.microsoft.com/office/drawing/2014/main" id="{A0F35920-6B3C-8E4A-83FB-C33D06B08A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4" y="3264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/>
                <a:t>s</a:t>
              </a:r>
              <a:r>
                <a:rPr lang="en-US" altLang="en-US" b="0" baseline="30000"/>
                <a:t>2</a:t>
              </a:r>
              <a:endParaRPr lang="en-US" altLang="en-US" b="0"/>
            </a:p>
          </p:txBody>
        </p:sp>
        <p:sp>
          <p:nvSpPr>
            <p:cNvPr id="6156" name="Line 11">
              <a:extLst>
                <a:ext uri="{FF2B5EF4-FFF2-40B4-BE49-F238E27FC236}">
                  <a16:creationId xmlns:a16="http://schemas.microsoft.com/office/drawing/2014/main" id="{A8E255C1-60EC-294D-B443-BBCA33F083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8" y="3264"/>
              <a:ext cx="696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8" name="Rectangle 12">
            <a:extLst>
              <a:ext uri="{FF2B5EF4-FFF2-40B4-BE49-F238E27FC236}">
                <a16:creationId xmlns:a16="http://schemas.microsoft.com/office/drawing/2014/main" id="{E51FEA6D-EF0F-BD4C-8D4B-527DCC6F20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2362200"/>
            <a:ext cx="6629400" cy="792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joule</a:t>
            </a:r>
            <a:r>
              <a:rPr lang="en-US" altLang="en-US">
                <a:solidFill>
                  <a:schemeClr val="tx1"/>
                </a:solidFill>
              </a:rPr>
              <a:t> (J) = 1 newton along 1 meter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4896267-CB50-3D4D-AEC5-762A53A270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Work is a Scalar</a:t>
            </a:r>
          </a:p>
        </p:txBody>
      </p:sp>
      <p:pic>
        <p:nvPicPr>
          <p:cNvPr id="8195" name="Picture 3">
            <a:extLst>
              <a:ext uri="{FF2B5EF4-FFF2-40B4-BE49-F238E27FC236}">
                <a16:creationId xmlns:a16="http://schemas.microsoft.com/office/drawing/2014/main" id="{011AA137-2A8A-844C-B679-5910C40EA6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24000"/>
            <a:ext cx="5776913" cy="4478338"/>
          </a:xfrm>
          <a:prstGeom prst="rect">
            <a:avLst/>
          </a:prstGeom>
          <a:noFill/>
          <a:ln w="28575">
            <a:solidFill>
              <a:srgbClr val="0033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6" name="Text Box 4">
            <a:extLst>
              <a:ext uri="{FF2B5EF4-FFF2-40B4-BE49-F238E27FC236}">
                <a16:creationId xmlns:a16="http://schemas.microsoft.com/office/drawing/2014/main" id="{2936003C-C33C-0B4C-AC39-CCDE990B9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6096000"/>
            <a:ext cx="594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Source: </a:t>
            </a:r>
            <a:r>
              <a:rPr lang="en-US" altLang="en-US" sz="1800" b="0">
                <a:solidFill>
                  <a:schemeClr val="tx1"/>
                </a:solidFill>
              </a:rPr>
              <a:t>Griffith</a:t>
            </a:r>
            <a:r>
              <a:rPr lang="en-US" altLang="en-US" sz="1800" b="0" i="1">
                <a:solidFill>
                  <a:schemeClr val="tx1"/>
                </a:solidFill>
              </a:rPr>
              <a:t>, The Physics of Everyday Phenomena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2EE6755D-D098-0E47-BC49-23D1CB778D4F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2819400"/>
            <a:ext cx="4953000" cy="2286000"/>
            <a:chOff x="1968" y="1776"/>
            <a:chExt cx="3120" cy="1440"/>
          </a:xfrm>
        </p:grpSpPr>
        <p:sp>
          <p:nvSpPr>
            <p:cNvPr id="8198" name="Text Box 6">
              <a:extLst>
                <a:ext uri="{FF2B5EF4-FFF2-40B4-BE49-F238E27FC236}">
                  <a16:creationId xmlns:a16="http://schemas.microsoft.com/office/drawing/2014/main" id="{84851025-36D7-2040-85A8-01D572EAAA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1776"/>
              <a:ext cx="1920" cy="883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00336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/>
                <a:t>component of force in direction of motion</a:t>
              </a:r>
            </a:p>
          </p:txBody>
        </p:sp>
        <p:sp>
          <p:nvSpPr>
            <p:cNvPr id="8199" name="Oval 7">
              <a:extLst>
                <a:ext uri="{FF2B5EF4-FFF2-40B4-BE49-F238E27FC236}">
                  <a16:creationId xmlns:a16="http://schemas.microsoft.com/office/drawing/2014/main" id="{BF708E3E-CAC8-5345-9906-734648258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784"/>
              <a:ext cx="816" cy="432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375552" presetClass="entr" presetSubtype="366610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FC293A2-6E28-A74D-935B-70207B48F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 of Vectors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20940E5-FF3C-6C43-B8B3-E234F35F4B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0" y="3124200"/>
            <a:ext cx="3886200" cy="685800"/>
          </a:xfrm>
        </p:spPr>
        <p:txBody>
          <a:bodyPr/>
          <a:lstStyle/>
          <a:p>
            <a:pPr>
              <a:buClr>
                <a:srgbClr val="003366"/>
              </a:buClr>
              <a:buFontTx/>
              <a:buNone/>
            </a:pPr>
            <a:r>
              <a:rPr lang="en-US" altLang="en-US" i="1">
                <a:solidFill>
                  <a:srgbClr val="008901"/>
                </a:solidFill>
              </a:rPr>
              <a:t>a</a:t>
            </a:r>
            <a:r>
              <a:rPr lang="en-US" altLang="en-US">
                <a:cs typeface="Arial" panose="020B0604020202020204" pitchFamily="34" charset="0"/>
              </a:rPr>
              <a:t>·</a:t>
            </a:r>
            <a:r>
              <a:rPr lang="en-US" altLang="en-US" i="1">
                <a:solidFill>
                  <a:srgbClr val="008901"/>
                </a:solidFill>
                <a:cs typeface="Arial" panose="020B0604020202020204" pitchFamily="34" charset="0"/>
              </a:rPr>
              <a:t>b</a:t>
            </a:r>
            <a:r>
              <a:rPr lang="en-US" altLang="en-US">
                <a:cs typeface="Arial" panose="020B0604020202020204" pitchFamily="34" charset="0"/>
              </a:rPr>
              <a:t> = </a:t>
            </a:r>
            <a:r>
              <a:rPr lang="en-US" altLang="en-US" i="1">
                <a:solidFill>
                  <a:srgbClr val="800000"/>
                </a:solidFill>
                <a:cs typeface="Arial" panose="020B0604020202020204" pitchFamily="34" charset="0"/>
              </a:rPr>
              <a:t>ab</a:t>
            </a:r>
            <a:r>
              <a:rPr lang="en-US" altLang="en-US">
                <a:solidFill>
                  <a:srgbClr val="800000"/>
                </a:solidFill>
                <a:cs typeface="Arial" panose="020B0604020202020204" pitchFamily="34" charset="0"/>
              </a:rPr>
              <a:t> cos </a:t>
            </a:r>
            <a:r>
              <a:rPr lang="en-US" altLang="en-US" i="1">
                <a:solidFill>
                  <a:srgbClr val="800000"/>
                </a:solidFill>
                <a:latin typeface="Symbol" pitchFamily="2" charset="2"/>
                <a:cs typeface="Arial" panose="020B0604020202020204" pitchFamily="34" charset="0"/>
              </a:rPr>
              <a:t>f</a:t>
            </a:r>
          </a:p>
        </p:txBody>
      </p:sp>
      <p:sp>
        <p:nvSpPr>
          <p:cNvPr id="9220" name="Line 4">
            <a:extLst>
              <a:ext uri="{FF2B5EF4-FFF2-40B4-BE49-F238E27FC236}">
                <a16:creationId xmlns:a16="http://schemas.microsoft.com/office/drawing/2014/main" id="{078525F3-4B6D-614E-96C1-C2DBD92531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2667000"/>
            <a:ext cx="2133600" cy="15240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Line 5">
            <a:extLst>
              <a:ext uri="{FF2B5EF4-FFF2-40B4-BE49-F238E27FC236}">
                <a16:creationId xmlns:a16="http://schemas.microsoft.com/office/drawing/2014/main" id="{E8D35375-10A6-FF42-B749-007A7E21E8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191000"/>
            <a:ext cx="3581400" cy="4572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372EEA15-6DB0-F94C-8A5F-22FD01366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63" y="33385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a</a:t>
            </a:r>
          </a:p>
        </p:txBody>
      </p:sp>
      <p:sp>
        <p:nvSpPr>
          <p:cNvPr id="9223" name="Line 7">
            <a:extLst>
              <a:ext uri="{FF2B5EF4-FFF2-40B4-BE49-F238E27FC236}">
                <a16:creationId xmlns:a16="http://schemas.microsoft.com/office/drawing/2014/main" id="{8BC125EF-20E5-374D-9B7A-B0051E60CD7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6525" y="3395663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8">
            <a:extLst>
              <a:ext uri="{FF2B5EF4-FFF2-40B4-BE49-F238E27FC236}">
                <a16:creationId xmlns:a16="http://schemas.microsoft.com/office/drawing/2014/main" id="{558AAF86-A07C-9D44-806C-BE5D040B9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4063" y="402113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b</a:t>
            </a:r>
          </a:p>
        </p:txBody>
      </p:sp>
      <p:sp>
        <p:nvSpPr>
          <p:cNvPr id="9225" name="Line 9">
            <a:extLst>
              <a:ext uri="{FF2B5EF4-FFF2-40B4-BE49-F238E27FC236}">
                <a16:creationId xmlns:a16="http://schemas.microsoft.com/office/drawing/2014/main" id="{FEDDF6D9-3473-B240-B967-0E67C45F9A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3125" y="4078288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Text Box 10">
            <a:extLst>
              <a:ext uri="{FF2B5EF4-FFF2-40B4-BE49-F238E27FC236}">
                <a16:creationId xmlns:a16="http://schemas.microsoft.com/office/drawing/2014/main" id="{809D8D0F-34BC-7E43-8ED7-883E1FFA3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971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9227" name="Text Box 11">
            <a:extLst>
              <a:ext uri="{FF2B5EF4-FFF2-40B4-BE49-F238E27FC236}">
                <a16:creationId xmlns:a16="http://schemas.microsoft.com/office/drawing/2014/main" id="{6CBCEDE0-3D53-BE4F-8535-C972D5EC0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495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9228" name="Line 12">
            <a:extLst>
              <a:ext uri="{FF2B5EF4-FFF2-40B4-BE49-F238E27FC236}">
                <a16:creationId xmlns:a16="http://schemas.microsoft.com/office/drawing/2014/main" id="{2494E525-EAD5-2946-89D7-44110AE4BE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5400" y="42672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13">
            <a:extLst>
              <a:ext uri="{FF2B5EF4-FFF2-40B4-BE49-F238E27FC236}">
                <a16:creationId xmlns:a16="http://schemas.microsoft.com/office/drawing/2014/main" id="{AD6C2DD0-533B-2841-9B88-8AA23844ED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14888" y="47244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14">
            <a:extLst>
              <a:ext uri="{FF2B5EF4-FFF2-40B4-BE49-F238E27FC236}">
                <a16:creationId xmlns:a16="http://schemas.microsoft.com/office/drawing/2014/main" id="{F68BA275-A3D6-1442-894C-1515E1A9C9C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6800" y="3886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>
            <a:extLst>
              <a:ext uri="{FF2B5EF4-FFF2-40B4-BE49-F238E27FC236}">
                <a16:creationId xmlns:a16="http://schemas.microsoft.com/office/drawing/2014/main" id="{9A33AFDC-AD0E-E141-8BFB-BF9D003D666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63888" y="23685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>
            <a:extLst>
              <a:ext uri="{FF2B5EF4-FFF2-40B4-BE49-F238E27FC236}">
                <a16:creationId xmlns:a16="http://schemas.microsoft.com/office/drawing/2014/main" id="{CA55D606-D608-AE4E-B6C8-11C875139A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724400"/>
            <a:ext cx="1570038" cy="195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17">
            <a:extLst>
              <a:ext uri="{FF2B5EF4-FFF2-40B4-BE49-F238E27FC236}">
                <a16:creationId xmlns:a16="http://schemas.microsoft.com/office/drawing/2014/main" id="{4BF6FC53-A407-7E43-9D20-343B870C1A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08088" y="3321050"/>
            <a:ext cx="893762" cy="671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18">
            <a:extLst>
              <a:ext uri="{FF2B5EF4-FFF2-40B4-BE49-F238E27FC236}">
                <a16:creationId xmlns:a16="http://schemas.microsoft.com/office/drawing/2014/main" id="{E3F61152-E7B0-CB48-9240-82B5B4DF495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33500" y="4451350"/>
            <a:ext cx="15875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9">
            <a:extLst>
              <a:ext uri="{FF2B5EF4-FFF2-40B4-BE49-F238E27FC236}">
                <a16:creationId xmlns:a16="http://schemas.microsoft.com/office/drawing/2014/main" id="{C1C1E727-2878-C94E-B5F4-082FF34E43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87600" y="2470150"/>
            <a:ext cx="876300" cy="628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Freeform 20">
            <a:extLst>
              <a:ext uri="{FF2B5EF4-FFF2-40B4-BE49-F238E27FC236}">
                <a16:creationId xmlns:a16="http://schemas.microsoft.com/office/drawing/2014/main" id="{7E5B2BB8-4AAC-D441-843C-516B0710781C}"/>
              </a:ext>
            </a:extLst>
          </p:cNvPr>
          <p:cNvSpPr>
            <a:spLocks/>
          </p:cNvSpPr>
          <p:nvPr/>
        </p:nvSpPr>
        <p:spPr bwMode="auto">
          <a:xfrm>
            <a:off x="1968500" y="3778250"/>
            <a:ext cx="171450" cy="488950"/>
          </a:xfrm>
          <a:custGeom>
            <a:avLst/>
            <a:gdLst>
              <a:gd name="T0" fmla="*/ 0 w 108"/>
              <a:gd name="T1" fmla="*/ 0 h 308"/>
              <a:gd name="T2" fmla="*/ 2147483647 w 108"/>
              <a:gd name="T3" fmla="*/ 2147483647 h 308"/>
              <a:gd name="T4" fmla="*/ 0 60000 65536"/>
              <a:gd name="T5" fmla="*/ 0 60000 65536"/>
              <a:gd name="T6" fmla="*/ 0 w 108"/>
              <a:gd name="T7" fmla="*/ 0 h 308"/>
              <a:gd name="T8" fmla="*/ 108 w 108"/>
              <a:gd name="T9" fmla="*/ 308 h 3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308">
                <a:moveTo>
                  <a:pt x="0" y="0"/>
                </a:moveTo>
                <a:cubicBezTo>
                  <a:pt x="48" y="40"/>
                  <a:pt x="108" y="192"/>
                  <a:pt x="104" y="3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Text Box 21">
            <a:extLst>
              <a:ext uri="{FF2B5EF4-FFF2-40B4-BE49-F238E27FC236}">
                <a16:creationId xmlns:a16="http://schemas.microsoft.com/office/drawing/2014/main" id="{B25AD795-2946-234A-85C9-DC7635CCC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950" y="3708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itchFamily="2" charset="2"/>
              </a:rPr>
              <a:t>f</a:t>
            </a:r>
          </a:p>
        </p:txBody>
      </p:sp>
      <p:sp>
        <p:nvSpPr>
          <p:cNvPr id="9238" name="Line 22">
            <a:extLst>
              <a:ext uri="{FF2B5EF4-FFF2-40B4-BE49-F238E27FC236}">
                <a16:creationId xmlns:a16="http://schemas.microsoft.com/office/drawing/2014/main" id="{CE33795D-1F62-2E4B-985E-C7E298A6FA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3200400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Line 23">
            <a:extLst>
              <a:ext uri="{FF2B5EF4-FFF2-40B4-BE49-F238E27FC236}">
                <a16:creationId xmlns:a16="http://schemas.microsoft.com/office/drawing/2014/main" id="{5F7D8C31-1C57-F047-9102-51DECA07A7A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200400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6" name="Text Box 24">
            <a:extLst>
              <a:ext uri="{FF2B5EF4-FFF2-40B4-BE49-F238E27FC236}">
                <a16:creationId xmlns:a16="http://schemas.microsoft.com/office/drawing/2014/main" id="{6B3681AC-AF20-9449-ACA0-EB75187B5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886200"/>
            <a:ext cx="2282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Commutative</a:t>
            </a:r>
          </a:p>
        </p:txBody>
      </p:sp>
      <p:pic>
        <p:nvPicPr>
          <p:cNvPr id="25" name="Picture 4" descr="&#10;darwin.gif                                                     0003DC1EMacintosh HD                   B42CFB35:">
            <a:extLst>
              <a:ext uri="{FF2B5EF4-FFF2-40B4-BE49-F238E27FC236}">
                <a16:creationId xmlns:a16="http://schemas.microsoft.com/office/drawing/2014/main" id="{08B5167B-1B63-D54A-86DF-A252BC46B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70512"/>
            <a:ext cx="1236663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375936" presetClass="entr" presetSubtype="3666176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2E33DB4-0059-5B42-A542-9241C3B4AC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 Geometrically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C9AFB796-FFC5-6D4C-AA83-67651F5A549A}"/>
              </a:ext>
            </a:extLst>
          </p:cNvPr>
          <p:cNvGrpSpPr>
            <a:grpSpLocks/>
          </p:cNvGrpSpPr>
          <p:nvPr/>
        </p:nvGrpSpPr>
        <p:grpSpPr bwMode="auto">
          <a:xfrm>
            <a:off x="5478463" y="2446338"/>
            <a:ext cx="1912937" cy="2735262"/>
            <a:chOff x="2928" y="1541"/>
            <a:chExt cx="1205" cy="1723"/>
          </a:xfrm>
        </p:grpSpPr>
        <p:sp>
          <p:nvSpPr>
            <p:cNvPr id="10271" name="Rectangle 4">
              <a:extLst>
                <a:ext uri="{FF2B5EF4-FFF2-40B4-BE49-F238E27FC236}">
                  <a16:creationId xmlns:a16="http://schemas.microsoft.com/office/drawing/2014/main" id="{02B51F1A-CD11-5C48-8D4B-7C4909B9FC1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207388">
              <a:off x="3186" y="2016"/>
              <a:ext cx="96" cy="9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272" name="Line 5">
              <a:extLst>
                <a:ext uri="{FF2B5EF4-FFF2-40B4-BE49-F238E27FC236}">
                  <a16:creationId xmlns:a16="http://schemas.microsoft.com/office/drawing/2014/main" id="{99F41296-A139-424A-AA1A-980F1BCF482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2669" y="1800"/>
              <a:ext cx="1723" cy="12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6">
            <a:extLst>
              <a:ext uri="{FF2B5EF4-FFF2-40B4-BE49-F238E27FC236}">
                <a16:creationId xmlns:a16="http://schemas.microsoft.com/office/drawing/2014/main" id="{3CEFB6F0-CAA4-1940-8316-696104C812E3}"/>
              </a:ext>
            </a:extLst>
          </p:cNvPr>
          <p:cNvGrpSpPr>
            <a:grpSpLocks/>
          </p:cNvGrpSpPr>
          <p:nvPr/>
        </p:nvGrpSpPr>
        <p:grpSpPr bwMode="auto">
          <a:xfrm>
            <a:off x="5589588" y="3208338"/>
            <a:ext cx="355600" cy="2590800"/>
            <a:chOff x="2998" y="2021"/>
            <a:chExt cx="224" cy="1632"/>
          </a:xfrm>
        </p:grpSpPr>
        <p:sp>
          <p:nvSpPr>
            <p:cNvPr id="10269" name="Rectangle 7">
              <a:extLst>
                <a:ext uri="{FF2B5EF4-FFF2-40B4-BE49-F238E27FC236}">
                  <a16:creationId xmlns:a16="http://schemas.microsoft.com/office/drawing/2014/main" id="{090FC943-C8A1-084A-BDB7-C803277DDCF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39094">
              <a:off x="2998" y="3024"/>
              <a:ext cx="96" cy="9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270" name="Line 8">
              <a:extLst>
                <a:ext uri="{FF2B5EF4-FFF2-40B4-BE49-F238E27FC236}">
                  <a16:creationId xmlns:a16="http://schemas.microsoft.com/office/drawing/2014/main" id="{DB11E474-182D-CA49-957A-E509D794F26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307" y="2738"/>
              <a:ext cx="1632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785" name="Rectangle 9">
            <a:extLst>
              <a:ext uri="{FF2B5EF4-FFF2-40B4-BE49-F238E27FC236}">
                <a16:creationId xmlns:a16="http://schemas.microsoft.com/office/drawing/2014/main" id="{32A03B6E-780B-894B-B2A3-8F38EAAB10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1676400"/>
          </a:xfrm>
        </p:spPr>
        <p:txBody>
          <a:bodyPr/>
          <a:lstStyle/>
          <a:p>
            <a:r>
              <a:rPr lang="en-US" altLang="en-US" sz="2800"/>
              <a:t>Product of the projection of one vector onto the other</a:t>
            </a:r>
          </a:p>
          <a:p>
            <a:r>
              <a:rPr lang="en-US" altLang="en-US" sz="2800"/>
              <a:t>“Overlap”</a:t>
            </a:r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C0E0E476-6B0E-5440-AE89-EF142771BF69}"/>
              </a:ext>
            </a:extLst>
          </p:cNvPr>
          <p:cNvGrpSpPr>
            <a:grpSpLocks/>
          </p:cNvGrpSpPr>
          <p:nvPr/>
        </p:nvGrpSpPr>
        <p:grpSpPr bwMode="auto">
          <a:xfrm>
            <a:off x="3394075" y="2590800"/>
            <a:ext cx="2160588" cy="1684338"/>
            <a:chOff x="1615" y="1661"/>
            <a:chExt cx="1357" cy="1032"/>
          </a:xfrm>
        </p:grpSpPr>
        <p:sp>
          <p:nvSpPr>
            <p:cNvPr id="10266" name="Text Box 11">
              <a:extLst>
                <a:ext uri="{FF2B5EF4-FFF2-40B4-BE49-F238E27FC236}">
                  <a16:creationId xmlns:a16="http://schemas.microsoft.com/office/drawing/2014/main" id="{B22C4299-A3E8-A546-B958-F33AEFC6AC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352731">
              <a:off x="1911" y="2034"/>
              <a:ext cx="768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b </a:t>
              </a:r>
              <a:r>
                <a:rPr lang="en-US" altLang="en-US" sz="2400" b="0">
                  <a:solidFill>
                    <a:schemeClr val="tx1"/>
                  </a:solidFill>
                </a:rPr>
                <a:t>cos</a:t>
              </a:r>
              <a:r>
                <a:rPr lang="en-US" altLang="en-US" sz="2400" b="0" i="1">
                  <a:solidFill>
                    <a:schemeClr val="tx1"/>
                  </a:solidFill>
                </a:rPr>
                <a:t> </a:t>
              </a:r>
              <a:r>
                <a:rPr lang="en-US" altLang="en-US" sz="2400" b="0" i="1">
                  <a:solidFill>
                    <a:schemeClr val="tx1"/>
                  </a:solidFill>
                  <a:latin typeface="Symbol" pitchFamily="2" charset="2"/>
                </a:rPr>
                <a:t>f</a:t>
              </a:r>
              <a:endParaRPr lang="en-US" altLang="en-US" sz="2400" b="0" i="1">
                <a:solidFill>
                  <a:schemeClr val="tx1"/>
                </a:solidFill>
              </a:endParaRPr>
            </a:p>
          </p:txBody>
        </p:sp>
        <p:sp>
          <p:nvSpPr>
            <p:cNvPr id="10267" name="Line 12">
              <a:extLst>
                <a:ext uri="{FF2B5EF4-FFF2-40B4-BE49-F238E27FC236}">
                  <a16:creationId xmlns:a16="http://schemas.microsoft.com/office/drawing/2014/main" id="{62E8DBC5-992B-9F40-BF5E-8B8C8AD773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15" y="2384"/>
              <a:ext cx="424" cy="3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8" name="Line 13">
              <a:extLst>
                <a:ext uri="{FF2B5EF4-FFF2-40B4-BE49-F238E27FC236}">
                  <a16:creationId xmlns:a16="http://schemas.microsoft.com/office/drawing/2014/main" id="{5F445DEA-6316-C548-AC4A-76988FB724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0" y="1661"/>
              <a:ext cx="372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4">
            <a:extLst>
              <a:ext uri="{FF2B5EF4-FFF2-40B4-BE49-F238E27FC236}">
                <a16:creationId xmlns:a16="http://schemas.microsoft.com/office/drawing/2014/main" id="{48A9C2E0-31B7-574A-AF8B-2FBF770ED1B5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5257800"/>
            <a:ext cx="1931987" cy="457200"/>
            <a:chOff x="1824" y="3312"/>
            <a:chExt cx="1181" cy="288"/>
          </a:xfrm>
        </p:grpSpPr>
        <p:sp>
          <p:nvSpPr>
            <p:cNvPr id="10263" name="Text Box 15">
              <a:extLst>
                <a:ext uri="{FF2B5EF4-FFF2-40B4-BE49-F238E27FC236}">
                  <a16:creationId xmlns:a16="http://schemas.microsoft.com/office/drawing/2014/main" id="{DECCE365-ED6A-B045-B5DA-19E3821F6B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444609">
              <a:off x="2016" y="3312"/>
              <a:ext cx="8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a </a:t>
              </a:r>
              <a:r>
                <a:rPr lang="en-US" altLang="en-US" sz="2400" b="0">
                  <a:solidFill>
                    <a:schemeClr val="tx1"/>
                  </a:solidFill>
                </a:rPr>
                <a:t>cos</a:t>
              </a:r>
              <a:r>
                <a:rPr lang="en-US" altLang="en-US" sz="2400" b="0" i="1">
                  <a:solidFill>
                    <a:schemeClr val="tx1"/>
                  </a:solidFill>
                </a:rPr>
                <a:t> </a:t>
              </a:r>
              <a:r>
                <a:rPr lang="en-US" altLang="en-US" sz="2400" b="0" i="1">
                  <a:solidFill>
                    <a:schemeClr val="tx1"/>
                  </a:solidFill>
                  <a:latin typeface="Symbol" pitchFamily="2" charset="2"/>
                </a:rPr>
                <a:t>f</a:t>
              </a:r>
              <a:endParaRPr lang="en-US" altLang="en-US" sz="2400" b="0" i="1">
                <a:solidFill>
                  <a:schemeClr val="tx1"/>
                </a:solidFill>
              </a:endParaRPr>
            </a:p>
          </p:txBody>
        </p:sp>
        <p:sp>
          <p:nvSpPr>
            <p:cNvPr id="10264" name="Line 16">
              <a:extLst>
                <a:ext uri="{FF2B5EF4-FFF2-40B4-BE49-F238E27FC236}">
                  <a16:creationId xmlns:a16="http://schemas.microsoft.com/office/drawing/2014/main" id="{7B31D301-3C98-454B-B06D-39AAAB28ED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9" y="3509"/>
              <a:ext cx="226" cy="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5" name="Line 17">
              <a:extLst>
                <a:ext uri="{FF2B5EF4-FFF2-40B4-BE49-F238E27FC236}">
                  <a16:creationId xmlns:a16="http://schemas.microsoft.com/office/drawing/2014/main" id="{231C1A37-A5B4-B244-A449-9082E41FFE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24" y="3360"/>
              <a:ext cx="249" cy="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48" name="Group 18">
            <a:extLst>
              <a:ext uri="{FF2B5EF4-FFF2-40B4-BE49-F238E27FC236}">
                <a16:creationId xmlns:a16="http://schemas.microsoft.com/office/drawing/2014/main" id="{B637D68F-2F7C-284B-B114-C466272328E2}"/>
              </a:ext>
            </a:extLst>
          </p:cNvPr>
          <p:cNvGrpSpPr>
            <a:grpSpLocks/>
          </p:cNvGrpSpPr>
          <p:nvPr/>
        </p:nvGrpSpPr>
        <p:grpSpPr bwMode="auto">
          <a:xfrm>
            <a:off x="3268663" y="2882900"/>
            <a:ext cx="4114800" cy="2611438"/>
            <a:chOff x="1536" y="1816"/>
            <a:chExt cx="2592" cy="1645"/>
          </a:xfrm>
        </p:grpSpPr>
        <p:sp>
          <p:nvSpPr>
            <p:cNvPr id="10250" name="Line 19">
              <a:extLst>
                <a:ext uri="{FF2B5EF4-FFF2-40B4-BE49-F238E27FC236}">
                  <a16:creationId xmlns:a16="http://schemas.microsoft.com/office/drawing/2014/main" id="{8A2EE4A1-62F5-C04E-8615-1CA8C952B2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24" y="3024"/>
              <a:ext cx="48" cy="4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20">
              <a:extLst>
                <a:ext uri="{FF2B5EF4-FFF2-40B4-BE49-F238E27FC236}">
                  <a16:creationId xmlns:a16="http://schemas.microsoft.com/office/drawing/2014/main" id="{6CA66BCA-5ABF-AB46-95CC-4E3DE1875B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36" y="2645"/>
              <a:ext cx="288" cy="2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Line 21">
              <a:extLst>
                <a:ext uri="{FF2B5EF4-FFF2-40B4-BE49-F238E27FC236}">
                  <a16:creationId xmlns:a16="http://schemas.microsoft.com/office/drawing/2014/main" id="{AC30AF48-59EB-AD4C-ACAB-7EFAA405D20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28407" flipH="1" flipV="1">
              <a:off x="3025" y="1816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22">
              <a:extLst>
                <a:ext uri="{FF2B5EF4-FFF2-40B4-BE49-F238E27FC236}">
                  <a16:creationId xmlns:a16="http://schemas.microsoft.com/office/drawing/2014/main" id="{CACA2C54-B96F-F645-987F-5328B2357E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2" y="2016"/>
              <a:ext cx="1344" cy="96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23">
              <a:extLst>
                <a:ext uri="{FF2B5EF4-FFF2-40B4-BE49-F238E27FC236}">
                  <a16:creationId xmlns:a16="http://schemas.microsoft.com/office/drawing/2014/main" id="{A8E86FD7-390A-F546-928D-CFA10A7311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2976"/>
              <a:ext cx="2256" cy="288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Text Box 24">
              <a:extLst>
                <a:ext uri="{FF2B5EF4-FFF2-40B4-BE49-F238E27FC236}">
                  <a16:creationId xmlns:a16="http://schemas.microsoft.com/office/drawing/2014/main" id="{F86A5BD8-B705-D74D-9B1C-9E074B7890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20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0256" name="Text Box 25">
              <a:extLst>
                <a:ext uri="{FF2B5EF4-FFF2-40B4-BE49-F238E27FC236}">
                  <a16:creationId xmlns:a16="http://schemas.microsoft.com/office/drawing/2014/main" id="{45755587-0839-A84F-BA2C-E61B63D5AD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16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0257" name="Line 26">
              <a:extLst>
                <a:ext uri="{FF2B5EF4-FFF2-40B4-BE49-F238E27FC236}">
                  <a16:creationId xmlns:a16="http://schemas.microsoft.com/office/drawing/2014/main" id="{3F871F86-A2DD-4540-9E2F-88BD03FF89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3312"/>
              <a:ext cx="1046" cy="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Line 27">
              <a:extLst>
                <a:ext uri="{FF2B5EF4-FFF2-40B4-BE49-F238E27FC236}">
                  <a16:creationId xmlns:a16="http://schemas.microsoft.com/office/drawing/2014/main" id="{39E71324-6104-4847-BA54-4134D87050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69" y="2428"/>
              <a:ext cx="563" cy="4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Line 28">
              <a:extLst>
                <a:ext uri="{FF2B5EF4-FFF2-40B4-BE49-F238E27FC236}">
                  <a16:creationId xmlns:a16="http://schemas.microsoft.com/office/drawing/2014/main" id="{37B58A70-9D3F-8745-9031-7E1A85A00F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48" y="3140"/>
              <a:ext cx="1000" cy="1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Line 29">
              <a:extLst>
                <a:ext uri="{FF2B5EF4-FFF2-40B4-BE49-F238E27FC236}">
                  <a16:creationId xmlns:a16="http://schemas.microsoft.com/office/drawing/2014/main" id="{88518537-BDBF-6144-B211-4A721693E5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12" y="1880"/>
              <a:ext cx="572" cy="4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Freeform 30">
              <a:extLst>
                <a:ext uri="{FF2B5EF4-FFF2-40B4-BE49-F238E27FC236}">
                  <a16:creationId xmlns:a16="http://schemas.microsoft.com/office/drawing/2014/main" id="{E2DCD24F-880D-504E-943F-BFA4E9011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8" y="2716"/>
              <a:ext cx="108" cy="308"/>
            </a:xfrm>
            <a:custGeom>
              <a:avLst/>
              <a:gdLst>
                <a:gd name="T0" fmla="*/ 0 w 108"/>
                <a:gd name="T1" fmla="*/ 0 h 308"/>
                <a:gd name="T2" fmla="*/ 104 w 108"/>
                <a:gd name="T3" fmla="*/ 308 h 308"/>
                <a:gd name="T4" fmla="*/ 0 60000 65536"/>
                <a:gd name="T5" fmla="*/ 0 60000 65536"/>
                <a:gd name="T6" fmla="*/ 0 w 108"/>
                <a:gd name="T7" fmla="*/ 0 h 308"/>
                <a:gd name="T8" fmla="*/ 108 w 108"/>
                <a:gd name="T9" fmla="*/ 308 h 3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8" h="308">
                  <a:moveTo>
                    <a:pt x="0" y="0"/>
                  </a:moveTo>
                  <a:cubicBezTo>
                    <a:pt x="48" y="40"/>
                    <a:pt x="108" y="192"/>
                    <a:pt x="104" y="30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Text Box 31">
              <a:extLst>
                <a:ext uri="{FF2B5EF4-FFF2-40B4-BE49-F238E27FC236}">
                  <a16:creationId xmlns:a16="http://schemas.microsoft.com/office/drawing/2014/main" id="{5395D6B1-F3E7-4647-A19D-577F667CFB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6" y="26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  <a:latin typeface="Symbol" pitchFamily="2" charset="2"/>
                </a:rPr>
                <a:t>f</a:t>
              </a:r>
            </a:p>
          </p:txBody>
        </p:sp>
      </p:grpSp>
      <p:sp>
        <p:nvSpPr>
          <p:cNvPr id="75808" name="Rectangle 32">
            <a:extLst>
              <a:ext uri="{FF2B5EF4-FFF2-40B4-BE49-F238E27FC236}">
                <a16:creationId xmlns:a16="http://schemas.microsoft.com/office/drawing/2014/main" id="{9C854CA4-F195-8143-82B0-FD0DF79A8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419600"/>
            <a:ext cx="1981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3366"/>
              </a:buClr>
              <a:buFontTx/>
              <a:buNone/>
            </a:pPr>
            <a:r>
              <a:rPr lang="en-US" altLang="en-US" b="0" i="1">
                <a:solidFill>
                  <a:srgbClr val="800000"/>
                </a:solidFill>
                <a:cs typeface="Arial" panose="020B0604020202020204" pitchFamily="34" charset="0"/>
              </a:rPr>
              <a:t>ab</a:t>
            </a:r>
            <a:r>
              <a:rPr lang="en-US" altLang="en-US" b="0">
                <a:solidFill>
                  <a:srgbClr val="800000"/>
                </a:solidFill>
                <a:cs typeface="Arial" panose="020B0604020202020204" pitchFamily="34" charset="0"/>
              </a:rPr>
              <a:t> cos </a:t>
            </a:r>
            <a:r>
              <a:rPr lang="en-US" altLang="en-US" b="0" i="1">
                <a:solidFill>
                  <a:srgbClr val="800000"/>
                </a:solidFill>
                <a:latin typeface="Symbol" pitchFamily="2" charset="2"/>
                <a:cs typeface="Arial" panose="020B0604020202020204" pitchFamily="34" charset="0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5" grpId="0" build="p" autoUpdateAnimBg="0"/>
      <p:bldP spid="7580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10D56A1-2738-694E-90FD-2B8FF6AFCC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 by Components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Rectangle 3">
                <a:extLst>
                  <a:ext uri="{FF2B5EF4-FFF2-40B4-BE49-F238E27FC236}">
                    <a16:creationId xmlns:a16="http://schemas.microsoft.com/office/drawing/2014/main" id="{F6386799-799D-6448-9DA5-C85B269C260A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62000" y="1466798"/>
                <a:ext cx="7391400" cy="4553001"/>
              </a:xfrm>
            </p:spPr>
            <p:txBody>
              <a:bodyPr/>
              <a:lstStyle/>
              <a:p>
                <a:pPr>
                  <a:buFontTx/>
                  <a:buNone/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If</a:t>
                </a:r>
              </a:p>
              <a:p>
                <a:pPr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altLang="en-US" i="1" smtClean="0">
                              <a:solidFill>
                                <a:srgbClr val="00A3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b="0" i="1" smtClean="0">
                              <a:solidFill>
                                <a:srgbClr val="00A3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n-US" altLang="en-US" b="0" i="1" smtClean="0">
                          <a:solidFill>
                            <a:srgbClr val="00A3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en-US" b="0" i="1" smtClean="0">
                              <a:solidFill>
                                <a:srgbClr val="00A3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en-US" b="0" i="1" smtClean="0">
                                  <a:solidFill>
                                    <a:srgbClr val="00A3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b="0" i="1" smtClean="0">
                                  <a:solidFill>
                                    <a:srgbClr val="00A3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altLang="en-US" b="0" i="1" smtClean="0">
                                  <a:solidFill>
                                    <a:srgbClr val="00A3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altLang="en-US" b="0" i="1" smtClean="0">
                              <a:solidFill>
                                <a:srgbClr val="00A3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en-US" b="0" i="1" smtClean="0">
                                  <a:solidFill>
                                    <a:srgbClr val="00A3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b="0" i="1" smtClean="0">
                                  <a:solidFill>
                                    <a:srgbClr val="00A3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altLang="en-US" b="0" i="1" smtClean="0">
                                  <a:solidFill>
                                    <a:srgbClr val="00A3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r>
                            <a:rPr lang="en-US" altLang="en-US" b="0" i="1" smtClean="0">
                              <a:solidFill>
                                <a:srgbClr val="00A3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en-US" b="0" i="1" smtClean="0">
                                  <a:solidFill>
                                    <a:srgbClr val="00A3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b="0" i="1" smtClean="0">
                                  <a:solidFill>
                                    <a:srgbClr val="00A3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altLang="en-US" b="0" i="1" smtClean="0">
                                  <a:solidFill>
                                    <a:srgbClr val="00A3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altLang="en-US" i="1" dirty="0">
                  <a:solidFill>
                    <a:srgbClr val="00A300"/>
                  </a:solidFill>
                </a:endParaRPr>
              </a:p>
              <a:p>
                <a:pPr>
                  <a:buFontTx/>
                  <a:buNone/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and</a:t>
                </a:r>
              </a:p>
              <a:p>
                <a:pPr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altLang="en-US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b="0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en-US" altLang="en-US" b="0" i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en-US" b="0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en-US" b="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b="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altLang="en-US" b="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altLang="en-US" b="0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en-US" b="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b="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altLang="en-US" b="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r>
                            <a:rPr lang="en-US" altLang="en-US" b="0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en-US" b="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b="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altLang="en-US" b="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altLang="en-US" i="1" dirty="0">
                  <a:solidFill>
                    <a:srgbClr val="C00000"/>
                  </a:solidFill>
                </a:endParaRPr>
              </a:p>
              <a:p>
                <a:pPr>
                  <a:buFontTx/>
                  <a:buNone/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then</a:t>
                </a:r>
              </a:p>
              <a:p>
                <a:pPr algn="ctr"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en-US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n-US" alt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⃑"/>
                        <m:ctrlPr>
                          <a:rPr lang="en-US" altLang="en-US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acc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sSub>
                      <m:sSubPr>
                        <m:ctrlPr>
                          <a:rPr lang="en-US" altLang="en-US" b="0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altLang="en-US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sSub>
                      <m:sSubPr>
                        <m:ctrlPr>
                          <a:rPr lang="en-US" altLang="en-US" b="0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altLang="en-US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sSub>
                      <m:sSubPr>
                        <m:ctrlPr>
                          <a:rPr lang="en-US" altLang="en-US" b="0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</m:oMath>
                </a14:m>
                <a:endParaRPr lang="en-US" alt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267" name="Rectangle 3">
                <a:extLst>
                  <a:ext uri="{FF2B5EF4-FFF2-40B4-BE49-F238E27FC236}">
                    <a16:creationId xmlns:a16="http://schemas.microsoft.com/office/drawing/2014/main" id="{F6386799-799D-6448-9DA5-C85B269C26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62000" y="1466798"/>
                <a:ext cx="7391400" cy="4553001"/>
              </a:xfrm>
              <a:blipFill>
                <a:blip r:embed="rId2"/>
                <a:stretch>
                  <a:fillRect l="-2062" t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6600CC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3264</TotalTime>
  <Words>604</Words>
  <Application>Microsoft Office PowerPoint</Application>
  <PresentationFormat>On-screen Show (4:3)</PresentationFormat>
  <Paragraphs>143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Cambria Math</vt:lpstr>
      <vt:lpstr>Symbol</vt:lpstr>
      <vt:lpstr>Times</vt:lpstr>
      <vt:lpstr>Default Design</vt:lpstr>
      <vt:lpstr>Work</vt:lpstr>
      <vt:lpstr>What’s the point?</vt:lpstr>
      <vt:lpstr>Objectives</vt:lpstr>
      <vt:lpstr>Work</vt:lpstr>
      <vt:lpstr>Units of Work</vt:lpstr>
      <vt:lpstr>Work is a Scalar</vt:lpstr>
      <vt:lpstr>Dot Product of Vectors</vt:lpstr>
      <vt:lpstr>Dot Product Geometrically</vt:lpstr>
      <vt:lpstr>Dot Product by Components</vt:lpstr>
      <vt:lpstr>Dot Product Properties</vt:lpstr>
      <vt:lpstr>Question</vt:lpstr>
      <vt:lpstr>Question</vt:lpstr>
      <vt:lpstr>Total (Net) Work</vt:lpstr>
      <vt:lpstr>Question</vt:lpstr>
      <vt:lpstr>Example Problem</vt:lpstr>
      <vt:lpstr>Power</vt:lpstr>
      <vt:lpstr>Power</vt:lpstr>
      <vt:lpstr>Units of Power</vt:lpstr>
      <vt:lpstr>Power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</dc:title>
  <dc:creator>Rich Barrans</dc:creator>
  <cp:lastModifiedBy>Richard Barrans</cp:lastModifiedBy>
  <cp:revision>231</cp:revision>
  <cp:lastPrinted>2025-09-26T04:01:20Z</cp:lastPrinted>
  <dcterms:created xsi:type="dcterms:W3CDTF">2003-08-04T19:23:16Z</dcterms:created>
  <dcterms:modified xsi:type="dcterms:W3CDTF">2025-09-26T04:01:21Z</dcterms:modified>
</cp:coreProperties>
</file>