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8" r:id="rId3"/>
    <p:sldId id="260" r:id="rId4"/>
    <p:sldId id="261" r:id="rId5"/>
    <p:sldId id="264" r:id="rId6"/>
    <p:sldId id="265" r:id="rId7"/>
    <p:sldId id="266" r:id="rId8"/>
    <p:sldId id="267" r:id="rId9"/>
  </p:sldIdLst>
  <p:sldSz cx="9144000" cy="6858000" type="screen4x3"/>
  <p:notesSz cx="9312275" cy="70262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12">
          <p15:clr>
            <a:srgbClr val="A4A3A4"/>
          </p15:clr>
        </p15:guide>
        <p15:guide id="2" pos="29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063"/>
    <p:restoredTop sz="93913" autoAdjust="0"/>
  </p:normalViewPr>
  <p:slideViewPr>
    <p:cSldViewPr>
      <p:cViewPr varScale="1">
        <p:scale>
          <a:sx n="73" d="100"/>
          <a:sy n="73" d="100"/>
        </p:scale>
        <p:origin x="184" y="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3248"/>
    </p:cViewPr>
  </p:sorterViewPr>
  <p:notesViewPr>
    <p:cSldViewPr>
      <p:cViewPr varScale="1">
        <p:scale>
          <a:sx n="97" d="100"/>
          <a:sy n="97" d="100"/>
        </p:scale>
        <p:origin x="2312" y="200"/>
      </p:cViewPr>
      <p:guideLst>
        <p:guide orient="horz" pos="2212"/>
        <p:guide pos="293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BA6A1A80-3C88-F94D-B758-F0F7058AF0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12738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t" anchorCtr="0" compatLnSpc="1">
            <a:prstTxWarp prst="textNoShape">
              <a:avLst/>
            </a:prstTxWarp>
          </a:bodyPr>
          <a:lstStyle>
            <a:lvl1pPr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DAF7FD79-07EF-904F-82E1-5213733CC51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75263" y="0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t" anchorCtr="0" compatLnSpc="1">
            <a:prstTxWarp prst="textNoShape">
              <a:avLst/>
            </a:prstTxWarp>
          </a:bodyPr>
          <a:lstStyle>
            <a:lvl1pPr algn="r"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92CAED58-3117-FC4C-AD7C-0DB9B8225DF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72263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146EB007-85F2-5B46-A71C-6AA8A5E3861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75263" y="6672263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pPr>
              <a:defRPr/>
            </a:pPr>
            <a:fld id="{99E198E8-1274-AE4E-83C7-C0FE8EEEC5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495963-331D-D744-B2D3-EA8AE071E6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88912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Legend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3DF97D-D50F-FA41-B4C7-64519922F4B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75263" y="0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A47F029-E024-AE4D-B9C1-272849DADF5B}" type="datetimeFigureOut">
              <a:rPr lang="en-US" altLang="en-US"/>
              <a:pPr>
                <a:defRPr/>
              </a:pPr>
              <a:t>9/7/25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8F1795D-4FE4-0C40-9273-9D3840C392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527050"/>
            <a:ext cx="3511550" cy="2635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45" tIns="46173" rIns="92345" bIns="4617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479BC8C-F26A-2547-B4A5-5B62490A7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31863" y="3336925"/>
            <a:ext cx="7448550" cy="3162300"/>
          </a:xfrm>
          <a:prstGeom prst="rect">
            <a:avLst/>
          </a:prstGeom>
        </p:spPr>
        <p:txBody>
          <a:bodyPr vert="horz" lIns="92345" tIns="46173" rIns="92345" bIns="46173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C4E016-16E8-424F-B0BB-B25FB2B24CE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672263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896DB-3EBE-8848-8D76-002CB33C43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75263" y="6672263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1CD55FC-F6E9-AD46-90CF-9254EF4A6F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0" y="112712"/>
            <a:ext cx="4035425" cy="352425"/>
          </a:xfrm>
        </p:spPr>
        <p:txBody>
          <a:bodyPr/>
          <a:lstStyle/>
          <a:p>
            <a:pPr>
              <a:defRPr/>
            </a:pPr>
            <a:r>
              <a:rPr lang="en-US" dirty="0"/>
              <a:t>Legend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CD55FC-F6E9-AD46-90CF-9254EF4A6FCC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436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9BD79B-892D-F549-B370-3228401955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0C823E-652C-BB4C-958D-D5E42335AA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48DE56-8F57-0F4C-B2B6-8E31AD6F0D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D1562-5D18-534B-9DE0-3F30B66592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764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A49F05-F266-584D-AF42-76DEC7083F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56391E-6FF9-0840-9B7D-BFA1EAC483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1E94B0-3CA9-904D-B520-29DD6974E9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4CC83-E323-A14E-B144-841E08185A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586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74CD5D-0D93-0F44-B6C8-FBF5A1D081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0A5865-103A-1743-A364-F91C4CB5D8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2C3489A-A6A7-EE4C-AD6E-F8DB95DEBA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D5CAF-801F-F741-98C0-716767C038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748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1E7734-EB3F-804B-94FD-15C66877E1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ACD44F-A22B-B141-A718-8EBA46414E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B52C3A-1738-6144-876D-53495290F7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B82C4-3119-4142-8EB1-0D4CE7B51E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4216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41574E-C3F4-564F-97E5-09A5971D47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4ED3A8-16F2-F84E-A5F3-767A9D6D65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C67A15-A463-024F-AB35-883CD588A8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C8A60-5EC2-4E4A-BBEE-B1906DA46A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12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8F782A-C152-4549-A26F-DC820ABC66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E4AE73-39B9-E840-BA5F-1D8261596A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C06635-5146-DA43-A891-D6BA5BD2A2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8C345-A619-9E4E-B57A-7B2B03A28A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995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DA39DC2-7935-D646-9F83-4156AEEB22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C221EF0-7819-9345-BE24-395200119A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A989A0C-CA98-734F-9D66-8AE47018A9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E3EB1-E203-4841-A1E9-20CF8562B7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973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D642338-7D0D-584E-863C-982894F2BF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7428FEC-714D-CA4F-A928-89AD5CF89B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6E07901-93A1-614C-AD13-0AE9A0A7C7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621FA-0C91-E34C-9770-B6C2CF06EC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6266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9106D55-7245-6045-B599-B3CA02E49C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31CBA0B-4567-F84B-B475-8ADDB60C0E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AD8ADB-D263-D847-B7FF-D6102BCC4D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A2F27-70BA-034A-A44F-4BAF54DB97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047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7E018E-0BA2-A04F-8EDD-7A7399709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3227D6-7DF1-274C-859B-CE98FE8AE2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B716EB-7CDB-A84B-98A4-A71716C8BB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ECF39-C873-1144-B949-57502DF857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575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DAC38A-8216-654F-865F-514AFD2021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E17832-5374-5A43-99C2-1688BEBA84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06AF87-8C5E-E044-A0A1-D51C7FBC70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FF320-41B9-4045-834F-112F72C931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0128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CCC0711-F14E-D549-BEA5-3A2800E9F3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8D1EFC7-E228-AE44-B989-431DF01C1F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8178663-978B-B843-8DB3-80843A8CD6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817704E-0A8D-114C-BE4C-9B49D4C66A7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FAF019B-DA59-9942-B87B-CDA02FC3223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0594FB9-0124-314D-8216-C86DC39543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Oo8TaPVsn9Y?feature=shared" TargetMode="External"/><Relationship Id="rId2" Type="http://schemas.openxmlformats.org/officeDocument/2006/relationships/hyperlink" Target="https://youtu.be/E43-CfukEgs?feature=share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82483371-E724-B849-92D7-46B364CDD97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Ballistic Trajectories</a:t>
            </a:r>
          </a:p>
        </p:txBody>
      </p:sp>
      <p:sp>
        <p:nvSpPr>
          <p:cNvPr id="15362" name="Subtitle 2">
            <a:extLst>
              <a:ext uri="{FF2B5EF4-FFF2-40B4-BE49-F238E27FC236}">
                <a16:creationId xmlns:a16="http://schemas.microsoft.com/office/drawing/2014/main" id="{ED7BC2D4-7A49-7E4A-AC7F-6409855C30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Simpler than reality,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complicated enough for now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12688-812C-404C-AF72-AB6B68F08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Premise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20C99-37C8-AA4A-9672-178DB9523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Acceleration is straight down</a:t>
            </a:r>
          </a:p>
          <a:p>
            <a:pPr lvl="1"/>
            <a:r>
              <a:rPr lang="en-US" dirty="0"/>
              <a:t>due to gravity</a:t>
            </a:r>
          </a:p>
          <a:p>
            <a:r>
              <a:rPr lang="en-US" dirty="0"/>
              <a:t>All bodies accelerate the same (if no drag)</a:t>
            </a:r>
          </a:p>
          <a:p>
            <a:pPr lvl="1"/>
            <a:r>
              <a:rPr lang="en-US" dirty="0">
                <a:hlinkClick r:id="rId2"/>
              </a:rPr>
              <a:t>Glenn Free-fall chamber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Moon drop</a:t>
            </a:r>
            <a:endParaRPr lang="en-US" dirty="0"/>
          </a:p>
          <a:p>
            <a:r>
              <a:rPr lang="en-US" dirty="0"/>
              <a:t>At earth’s surface, </a:t>
            </a:r>
            <a:r>
              <a:rPr lang="en-US" i="1" dirty="0"/>
              <a:t>g</a:t>
            </a:r>
            <a:r>
              <a:rPr lang="en-US" dirty="0"/>
              <a:t> ≃ 9.8 m/s</a:t>
            </a:r>
            <a:r>
              <a:rPr lang="en-US" baseline="30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44999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6D1DA-D756-7045-9966-EC49F9B86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Equations of Motion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8720A5-F411-154D-AB3D-1A3A62CEC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/>
          <a:lstStyle/>
          <a:p>
            <a:r>
              <a:rPr lang="en-US" sz="2800" dirty="0">
                <a:solidFill>
                  <a:schemeClr val="accent2"/>
                </a:solidFill>
              </a:rPr>
              <a:t>Horizontal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F39CA2-B12C-DA42-B5FB-4736BCA495B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i="1" dirty="0"/>
              <a:t>a</a:t>
            </a:r>
            <a:r>
              <a:rPr lang="en-US" sz="3200" i="1" baseline="-25000" dirty="0"/>
              <a:t>x</a:t>
            </a:r>
            <a:r>
              <a:rPr lang="en-US" sz="3200" dirty="0"/>
              <a:t> = 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i="1" dirty="0" err="1"/>
              <a:t>v</a:t>
            </a:r>
            <a:r>
              <a:rPr lang="en-US" sz="3200" i="1" baseline="-25000" dirty="0" err="1"/>
              <a:t>x</a:t>
            </a:r>
            <a:r>
              <a:rPr lang="en-US" sz="3200" dirty="0"/>
              <a:t> = </a:t>
            </a:r>
            <a:r>
              <a:rPr lang="en-US" sz="3200" i="1" dirty="0"/>
              <a:t>v</a:t>
            </a:r>
            <a:r>
              <a:rPr lang="en-US" sz="3200" baseline="-25000" dirty="0"/>
              <a:t>0</a:t>
            </a:r>
            <a:r>
              <a:rPr lang="en-US" sz="3200" i="1" baseline="-25000" dirty="0"/>
              <a:t>x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i="1" dirty="0"/>
              <a:t>x</a:t>
            </a:r>
            <a:r>
              <a:rPr lang="en-US" sz="3200" dirty="0"/>
              <a:t> = </a:t>
            </a:r>
            <a:r>
              <a:rPr lang="en-US" sz="3200" i="1" dirty="0"/>
              <a:t>x</a:t>
            </a:r>
            <a:r>
              <a:rPr lang="en-US" sz="3200" baseline="-25000" dirty="0"/>
              <a:t>0</a:t>
            </a:r>
            <a:r>
              <a:rPr lang="en-US" sz="3200" dirty="0"/>
              <a:t> + </a:t>
            </a:r>
            <a:r>
              <a:rPr lang="en-US" sz="3200" i="1" dirty="0"/>
              <a:t>v</a:t>
            </a:r>
            <a:r>
              <a:rPr lang="en-US" sz="3200" baseline="-25000" dirty="0"/>
              <a:t>0</a:t>
            </a:r>
            <a:r>
              <a:rPr lang="en-US" sz="3200" i="1" baseline="-25000" dirty="0"/>
              <a:t>x</a:t>
            </a:r>
            <a:r>
              <a:rPr lang="en-US" sz="3200" i="1" dirty="0"/>
              <a:t>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i="1" dirty="0"/>
              <a:t>v</a:t>
            </a:r>
            <a:r>
              <a:rPr lang="en-US" sz="3200" baseline="-25000" dirty="0"/>
              <a:t>0</a:t>
            </a:r>
            <a:r>
              <a:rPr lang="en-US" sz="3200" i="1" baseline="-25000" dirty="0"/>
              <a:t>x</a:t>
            </a:r>
            <a:r>
              <a:rPr lang="en-US" sz="3200" dirty="0"/>
              <a:t> = </a:t>
            </a:r>
            <a:r>
              <a:rPr lang="en-US" sz="3200" i="1" dirty="0"/>
              <a:t>v</a:t>
            </a:r>
            <a:r>
              <a:rPr lang="en-US" sz="3200" baseline="-25000" dirty="0"/>
              <a:t>0</a:t>
            </a:r>
            <a:r>
              <a:rPr lang="en-US" sz="3200" dirty="0"/>
              <a:t> </a:t>
            </a:r>
            <a:r>
              <a:rPr lang="en-US" sz="3200" dirty="0" err="1"/>
              <a:t>cos</a:t>
            </a:r>
            <a:r>
              <a:rPr lang="en-US" sz="3200" i="1" dirty="0" err="1">
                <a:latin typeface="Symbol" pitchFamily="2" charset="2"/>
              </a:rPr>
              <a:t>q</a:t>
            </a:r>
            <a:endParaRPr lang="en-US" sz="3200" i="1" dirty="0">
              <a:latin typeface="Symbol" pitchFamily="2" charset="2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643573-3735-2648-B97C-51A55585FE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Vertical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1D1AE5-02B3-484B-8BF1-BD50DA86B67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i="1" dirty="0"/>
              <a:t>a</a:t>
            </a:r>
            <a:r>
              <a:rPr lang="en-US" sz="3200" i="1" baseline="-25000" dirty="0"/>
              <a:t>y</a:t>
            </a:r>
            <a:r>
              <a:rPr lang="en-US" sz="3200" dirty="0"/>
              <a:t> = –</a:t>
            </a:r>
            <a:r>
              <a:rPr lang="en-US" sz="3200" i="1" dirty="0"/>
              <a:t>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i="1" dirty="0" err="1"/>
              <a:t>v</a:t>
            </a:r>
            <a:r>
              <a:rPr lang="en-US" sz="3200" i="1" baseline="-25000" dirty="0" err="1"/>
              <a:t>y</a:t>
            </a:r>
            <a:r>
              <a:rPr lang="en-US" sz="3200" dirty="0"/>
              <a:t> = </a:t>
            </a:r>
            <a:r>
              <a:rPr lang="en-US" sz="3200" i="1" dirty="0"/>
              <a:t>v</a:t>
            </a:r>
            <a:r>
              <a:rPr lang="en-US" sz="3200" baseline="-25000" dirty="0"/>
              <a:t>0</a:t>
            </a:r>
            <a:r>
              <a:rPr lang="en-US" sz="3200" i="1" baseline="-25000" dirty="0"/>
              <a:t>y</a:t>
            </a:r>
            <a:r>
              <a:rPr lang="en-US" sz="3200" dirty="0"/>
              <a:t> – </a:t>
            </a:r>
            <a:r>
              <a:rPr lang="en-US" sz="3200" i="1" dirty="0" err="1"/>
              <a:t>gt</a:t>
            </a:r>
            <a:endParaRPr lang="en-US" sz="3200" i="1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3200" i="1" dirty="0"/>
              <a:t>y</a:t>
            </a:r>
            <a:r>
              <a:rPr lang="en-US" sz="3200" dirty="0"/>
              <a:t> = </a:t>
            </a:r>
            <a:r>
              <a:rPr lang="en-US" sz="3200" i="1" dirty="0"/>
              <a:t>y</a:t>
            </a:r>
            <a:r>
              <a:rPr lang="en-US" sz="3200" baseline="-25000" dirty="0"/>
              <a:t>0</a:t>
            </a:r>
            <a:r>
              <a:rPr lang="en-US" sz="3200" dirty="0"/>
              <a:t> + </a:t>
            </a:r>
            <a:r>
              <a:rPr lang="en-US" sz="3200" i="1" dirty="0"/>
              <a:t>v</a:t>
            </a:r>
            <a:r>
              <a:rPr lang="en-US" sz="3200" baseline="-25000" dirty="0"/>
              <a:t>0</a:t>
            </a:r>
            <a:r>
              <a:rPr lang="en-US" sz="3200" i="1" baseline="-25000" dirty="0"/>
              <a:t>y</a:t>
            </a:r>
            <a:r>
              <a:rPr lang="en-US" sz="3200" i="1" dirty="0"/>
              <a:t>t</a:t>
            </a:r>
            <a:r>
              <a:rPr lang="en-US" sz="3200" dirty="0"/>
              <a:t> – ½ </a:t>
            </a:r>
            <a:r>
              <a:rPr lang="en-US" sz="3200" i="1" dirty="0"/>
              <a:t>gt</a:t>
            </a:r>
            <a:r>
              <a:rPr lang="en-US" sz="3200" baseline="-25000" dirty="0"/>
              <a:t>2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i="1" dirty="0"/>
              <a:t>v</a:t>
            </a:r>
            <a:r>
              <a:rPr lang="en-US" sz="3200" baseline="-25000" dirty="0"/>
              <a:t>0</a:t>
            </a:r>
            <a:r>
              <a:rPr lang="en-US" sz="3200" i="1" baseline="-25000" dirty="0"/>
              <a:t>y</a:t>
            </a:r>
            <a:r>
              <a:rPr lang="en-US" sz="3200" dirty="0"/>
              <a:t> = </a:t>
            </a:r>
            <a:r>
              <a:rPr lang="en-US" sz="3200" i="1" dirty="0"/>
              <a:t>v</a:t>
            </a:r>
            <a:r>
              <a:rPr lang="en-US" sz="3200" baseline="-25000" dirty="0"/>
              <a:t>0</a:t>
            </a:r>
            <a:r>
              <a:rPr lang="en-US" sz="3200" dirty="0"/>
              <a:t> </a:t>
            </a:r>
            <a:r>
              <a:rPr lang="en-US" sz="3200" dirty="0" err="1"/>
              <a:t>sin</a:t>
            </a:r>
            <a:r>
              <a:rPr lang="en-US" sz="3200" i="1" dirty="0" err="1">
                <a:latin typeface="Symbol" pitchFamily="2" charset="2"/>
              </a:rPr>
              <a:t>q</a:t>
            </a:r>
            <a:endParaRPr lang="en-US" sz="3200" i="1" dirty="0">
              <a:latin typeface="Symbol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6127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8DB22-44FA-3A4C-9DF1-66A4A9DDE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Bare-bones Trigonometry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715EB-7264-6C49-9C86-65D97DD60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3276600" cy="27432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sin </a:t>
            </a:r>
            <a:r>
              <a:rPr lang="en-US" dirty="0">
                <a:latin typeface="Symbol" pitchFamily="2" charset="2"/>
              </a:rPr>
              <a:t>a</a:t>
            </a:r>
            <a:r>
              <a:rPr lang="en-US" dirty="0"/>
              <a:t> = </a:t>
            </a:r>
            <a:r>
              <a:rPr lang="en-US" i="1" dirty="0"/>
              <a:t>A</a:t>
            </a:r>
            <a:r>
              <a:rPr lang="en-US" dirty="0"/>
              <a:t>/</a:t>
            </a:r>
            <a:r>
              <a:rPr lang="en-US" i="1" dirty="0"/>
              <a:t>C</a:t>
            </a:r>
          </a:p>
          <a:p>
            <a:pPr marL="0" indent="0">
              <a:buNone/>
            </a:pPr>
            <a:r>
              <a:rPr lang="en-US" dirty="0"/>
              <a:t>cos </a:t>
            </a:r>
            <a:r>
              <a:rPr lang="en-US" dirty="0">
                <a:latin typeface="Symbol" pitchFamily="2" charset="2"/>
              </a:rPr>
              <a:t>a</a:t>
            </a:r>
            <a:r>
              <a:rPr lang="en-US" dirty="0"/>
              <a:t> = </a:t>
            </a:r>
            <a:r>
              <a:rPr lang="en-US" i="1" dirty="0"/>
              <a:t>B</a:t>
            </a:r>
            <a:r>
              <a:rPr lang="en-US" dirty="0"/>
              <a:t>/</a:t>
            </a:r>
            <a:r>
              <a:rPr lang="en-US" i="1" dirty="0"/>
              <a:t>C</a:t>
            </a:r>
          </a:p>
          <a:p>
            <a:pPr marL="0" indent="0">
              <a:buNone/>
            </a:pPr>
            <a:r>
              <a:rPr lang="en-US" dirty="0"/>
              <a:t>tan </a:t>
            </a:r>
            <a:r>
              <a:rPr lang="en-US" dirty="0">
                <a:latin typeface="Symbol" pitchFamily="2" charset="2"/>
              </a:rPr>
              <a:t>a</a:t>
            </a:r>
            <a:r>
              <a:rPr lang="en-US" dirty="0"/>
              <a:t> = </a:t>
            </a:r>
            <a:r>
              <a:rPr lang="en-US" i="1" dirty="0"/>
              <a:t>A</a:t>
            </a:r>
            <a:r>
              <a:rPr lang="en-US" dirty="0"/>
              <a:t>/</a:t>
            </a:r>
            <a:r>
              <a:rPr lang="en-US" i="1" dirty="0"/>
              <a:t>B</a:t>
            </a:r>
          </a:p>
          <a:p>
            <a:pPr marL="0" indent="0">
              <a:buNone/>
            </a:pPr>
            <a:r>
              <a:rPr lang="en-US" i="1" dirty="0"/>
              <a:t>C</a:t>
            </a:r>
            <a:r>
              <a:rPr lang="en-US" baseline="30000" dirty="0"/>
              <a:t>2</a:t>
            </a:r>
            <a:r>
              <a:rPr lang="en-US" dirty="0"/>
              <a:t> = </a:t>
            </a:r>
            <a:r>
              <a:rPr lang="en-US" i="1" dirty="0"/>
              <a:t>A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/>
              <a:t>B</a:t>
            </a:r>
            <a:r>
              <a:rPr lang="en-US" baseline="30000" dirty="0"/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20A383C-9A4B-5F40-8D1F-5001CADA7741}"/>
              </a:ext>
            </a:extLst>
          </p:cNvPr>
          <p:cNvGrpSpPr/>
          <p:nvPr/>
        </p:nvGrpSpPr>
        <p:grpSpPr>
          <a:xfrm>
            <a:off x="2590800" y="2133600"/>
            <a:ext cx="5029200" cy="3048000"/>
            <a:chOff x="2590800" y="2133600"/>
            <a:chExt cx="5029200" cy="30480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602426D-9D28-6B4E-83E7-129852BA78A1}"/>
                </a:ext>
              </a:extLst>
            </p:cNvPr>
            <p:cNvSpPr/>
            <p:nvPr/>
          </p:nvSpPr>
          <p:spPr>
            <a:xfrm>
              <a:off x="7162800" y="4724400"/>
              <a:ext cx="457200" cy="45720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ight Triangle 3">
              <a:extLst>
                <a:ext uri="{FF2B5EF4-FFF2-40B4-BE49-F238E27FC236}">
                  <a16:creationId xmlns:a16="http://schemas.microsoft.com/office/drawing/2014/main" id="{2EE03E0F-F372-8E48-B3E9-A62610AF08AA}"/>
                </a:ext>
              </a:extLst>
            </p:cNvPr>
            <p:cNvSpPr/>
            <p:nvPr/>
          </p:nvSpPr>
          <p:spPr>
            <a:xfrm flipH="1">
              <a:off x="2590800" y="2133600"/>
              <a:ext cx="5029200" cy="3048000"/>
            </a:xfrm>
            <a:prstGeom prst="rtTriangle">
              <a:avLst/>
            </a:prstGeom>
            <a:noFill/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C394EE91-4F57-CE48-B324-DE220C149EC4}"/>
              </a:ext>
            </a:extLst>
          </p:cNvPr>
          <p:cNvSpPr/>
          <p:nvPr/>
        </p:nvSpPr>
        <p:spPr>
          <a:xfrm>
            <a:off x="5175836" y="5177909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/>
              <a:t>B</a:t>
            </a:r>
            <a:endParaRPr lang="en-US" sz="3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F482F29-02E3-1246-9964-A5DB106418BD}"/>
              </a:ext>
            </a:extLst>
          </p:cNvPr>
          <p:cNvSpPr/>
          <p:nvPr/>
        </p:nvSpPr>
        <p:spPr>
          <a:xfrm>
            <a:off x="3610806" y="4495800"/>
            <a:ext cx="4443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>
                <a:latin typeface="Symbol" pitchFamily="2" charset="2"/>
              </a:rPr>
              <a:t>a</a:t>
            </a:r>
            <a:endParaRPr lang="en-US" sz="3200" dirty="0">
              <a:latin typeface="Symbol" pitchFamily="2" charset="2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72E0670-8DF4-0145-B54B-682E2302F7A8}"/>
              </a:ext>
            </a:extLst>
          </p:cNvPr>
          <p:cNvSpPr/>
          <p:nvPr/>
        </p:nvSpPr>
        <p:spPr>
          <a:xfrm>
            <a:off x="7778360" y="3331525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/>
              <a:t>A</a:t>
            </a:r>
            <a:endParaRPr lang="en-US" sz="3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193C67C-8C1E-294B-AE46-FD88D99BBEFB}"/>
              </a:ext>
            </a:extLst>
          </p:cNvPr>
          <p:cNvSpPr/>
          <p:nvPr/>
        </p:nvSpPr>
        <p:spPr>
          <a:xfrm>
            <a:off x="4718636" y="2996625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/>
              <a:t>C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23643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FCDB6-FA99-D748-AB06-99D7CE24C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Cartesian ⇄ Polar Coordinates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B74230-E1F7-004A-B45E-CD353BD60F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2866176" cy="639762"/>
          </a:xfrm>
        </p:spPr>
        <p:txBody>
          <a:bodyPr/>
          <a:lstStyle/>
          <a:p>
            <a:r>
              <a:rPr lang="en-US" sz="3200" dirty="0"/>
              <a:t>to Cartesian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B3CA3E-6F20-D049-B614-C19631515E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2866176" cy="1254125"/>
          </a:xfrm>
        </p:spPr>
        <p:txBody>
          <a:bodyPr/>
          <a:lstStyle/>
          <a:p>
            <a:pPr marL="0" indent="0">
              <a:buNone/>
            </a:pPr>
            <a:r>
              <a:rPr lang="en-US" sz="3200" i="1" dirty="0">
                <a:solidFill>
                  <a:schemeClr val="accent2"/>
                </a:solidFill>
              </a:rPr>
              <a:t>A</a:t>
            </a:r>
            <a:r>
              <a:rPr lang="en-US" sz="3200" i="1" baseline="-25000" dirty="0">
                <a:solidFill>
                  <a:schemeClr val="accent2"/>
                </a:solidFill>
              </a:rPr>
              <a:t>x</a:t>
            </a:r>
            <a:r>
              <a:rPr lang="en-US" sz="3200" dirty="0"/>
              <a:t> = </a:t>
            </a:r>
            <a:r>
              <a:rPr lang="en-US" sz="3200" i="1" dirty="0"/>
              <a:t>A</a:t>
            </a:r>
            <a:r>
              <a:rPr lang="en-US" sz="3200" dirty="0"/>
              <a:t> cos </a:t>
            </a:r>
            <a:r>
              <a:rPr lang="en-US" sz="3200" i="1" dirty="0">
                <a:latin typeface="Symbol" pitchFamily="2" charset="2"/>
              </a:rPr>
              <a:t>q</a:t>
            </a:r>
          </a:p>
          <a:p>
            <a:pPr marL="0" indent="0">
              <a:buNone/>
            </a:pPr>
            <a:r>
              <a:rPr lang="en-US" sz="3200" i="1" dirty="0">
                <a:solidFill>
                  <a:schemeClr val="accent2"/>
                </a:solidFill>
              </a:rPr>
              <a:t>A</a:t>
            </a:r>
            <a:r>
              <a:rPr lang="en-US" sz="3200" i="1" baseline="-25000" dirty="0">
                <a:solidFill>
                  <a:schemeClr val="accent2"/>
                </a:solidFill>
              </a:rPr>
              <a:t>y</a:t>
            </a:r>
            <a:r>
              <a:rPr lang="en-US" sz="3200" dirty="0"/>
              <a:t> = </a:t>
            </a:r>
            <a:r>
              <a:rPr lang="en-US" sz="3200" i="1" dirty="0"/>
              <a:t>A</a:t>
            </a:r>
            <a:r>
              <a:rPr lang="en-US" sz="3200" dirty="0"/>
              <a:t> sin </a:t>
            </a:r>
            <a:r>
              <a:rPr lang="en-US" sz="3200" i="1" dirty="0">
                <a:latin typeface="Symbol" pitchFamily="2" charset="2"/>
              </a:rPr>
              <a:t>q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909D8D-EB21-A14C-B866-F10260EDF5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962400" y="1535113"/>
            <a:ext cx="4041775" cy="639762"/>
          </a:xfrm>
        </p:spPr>
        <p:txBody>
          <a:bodyPr/>
          <a:lstStyle/>
          <a:p>
            <a:r>
              <a:rPr lang="en-US" sz="3200" dirty="0"/>
              <a:t>to Polar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EC2BC76F-AECC-AB41-98A1-1F0E979A0B80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3916573" y="2174875"/>
                <a:ext cx="4770227" cy="3951288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bSup>
                            <m:sSub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rad>
                    </m:oMath>
                  </m:oMathPara>
                </a14:m>
                <a:endParaRPr lang="en-US" sz="2800" dirty="0"/>
              </a:p>
              <a:p>
                <a:pPr marL="0" indent="0">
                  <a:buNone/>
                </a:pPr>
                <a:r>
                  <a:rPr lang="en-US" sz="2800" dirty="0"/>
                  <a:t>if </a:t>
                </a:r>
                <a:r>
                  <a:rPr lang="en-US" sz="2800" i="1" dirty="0"/>
                  <a:t>A</a:t>
                </a:r>
                <a:r>
                  <a:rPr lang="en-US" sz="2800" i="1" baseline="-25000" dirty="0"/>
                  <a:t>x</a:t>
                </a:r>
                <a:r>
                  <a:rPr lang="en-US" sz="2800" dirty="0"/>
                  <a:t> &gt; 0,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tan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𝐴</m:t>
                                      </m:r>
                                    </m:e>
                                    <m:sub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𝐴</m:t>
                                      </m:r>
                                    </m:e>
                                    <m:sub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800" dirty="0"/>
              </a:p>
              <a:p>
                <a:pPr marL="0" indent="0">
                  <a:buNone/>
                </a:pPr>
                <a:r>
                  <a:rPr lang="en-US" sz="2800" dirty="0"/>
                  <a:t>if </a:t>
                </a:r>
                <a:r>
                  <a:rPr lang="en-US" sz="2800" i="1" dirty="0"/>
                  <a:t>A</a:t>
                </a:r>
                <a:r>
                  <a:rPr lang="en-US" sz="2800" i="1" baseline="-25000" dirty="0"/>
                  <a:t>x</a:t>
                </a:r>
                <a:r>
                  <a:rPr lang="en-US" sz="2800" dirty="0"/>
                  <a:t> &lt; 0,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180°+</m:t>
                      </m:r>
                      <m:func>
                        <m:func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8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tan</m:t>
                              </m:r>
                            </m:e>
                            <m:sup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𝐴</m:t>
                                      </m:r>
                                    </m:e>
                                    <m:sub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𝐴</m:t>
                                      </m:r>
                                    </m:e>
                                    <m:sub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EC2BC76F-AECC-AB41-98A1-1F0E979A0B8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3916573" y="2174875"/>
                <a:ext cx="4770227" cy="3951288"/>
              </a:xfrm>
              <a:blipFill>
                <a:blip r:embed="rId2"/>
                <a:stretch>
                  <a:fillRect l="-23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Group 17">
            <a:extLst>
              <a:ext uri="{FF2B5EF4-FFF2-40B4-BE49-F238E27FC236}">
                <a16:creationId xmlns:a16="http://schemas.microsoft.com/office/drawing/2014/main" id="{0070C9A8-7209-C546-AE7D-27A96B3C61AE}"/>
              </a:ext>
            </a:extLst>
          </p:cNvPr>
          <p:cNvGrpSpPr/>
          <p:nvPr/>
        </p:nvGrpSpPr>
        <p:grpSpPr>
          <a:xfrm>
            <a:off x="827714" y="3477882"/>
            <a:ext cx="2495662" cy="2683450"/>
            <a:chOff x="1143000" y="3733800"/>
            <a:chExt cx="2495662" cy="2683450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50C8597E-059F-7748-8035-900642FBB376}"/>
                </a:ext>
              </a:extLst>
            </p:cNvPr>
            <p:cNvCxnSpPr/>
            <p:nvPr/>
          </p:nvCxnSpPr>
          <p:spPr>
            <a:xfrm flipV="1">
              <a:off x="1143000" y="3733800"/>
              <a:ext cx="1905000" cy="2133600"/>
            </a:xfrm>
            <a:prstGeom prst="straightConnector1">
              <a:avLst/>
            </a:prstGeom>
            <a:ln w="57150">
              <a:solidFill>
                <a:schemeClr val="accent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42205CD-1FF9-8540-9DD4-A7D941C3EEDE}"/>
                </a:ext>
              </a:extLst>
            </p:cNvPr>
            <p:cNvCxnSpPr>
              <a:cxnSpLocks/>
            </p:cNvCxnSpPr>
            <p:nvPr/>
          </p:nvCxnSpPr>
          <p:spPr>
            <a:xfrm>
              <a:off x="1143000" y="5867400"/>
              <a:ext cx="1905000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EDD46F3-A6BD-474E-9F2E-80B49DCD6AC0}"/>
                </a:ext>
              </a:extLst>
            </p:cNvPr>
            <p:cNvCxnSpPr/>
            <p:nvPr/>
          </p:nvCxnSpPr>
          <p:spPr>
            <a:xfrm>
              <a:off x="3048000" y="3733800"/>
              <a:ext cx="0" cy="213360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751FB86-53A6-F14B-8674-0CB7BA547AAD}"/>
                </a:ext>
              </a:extLst>
            </p:cNvPr>
            <p:cNvSpPr txBox="1"/>
            <p:nvPr/>
          </p:nvSpPr>
          <p:spPr>
            <a:xfrm>
              <a:off x="1535918" y="4327525"/>
              <a:ext cx="45878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i="1" dirty="0">
                  <a:solidFill>
                    <a:schemeClr val="accent4"/>
                  </a:solidFill>
                </a:rPr>
                <a:t>A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CBBB5B6-B8C7-2940-A49C-2EC2A68C266D}"/>
                </a:ext>
              </a:extLst>
            </p:cNvPr>
            <p:cNvSpPr txBox="1"/>
            <p:nvPr/>
          </p:nvSpPr>
          <p:spPr>
            <a:xfrm>
              <a:off x="3047218" y="4524375"/>
              <a:ext cx="59144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i="1" dirty="0">
                  <a:solidFill>
                    <a:schemeClr val="accent2"/>
                  </a:solidFill>
                </a:rPr>
                <a:t>A</a:t>
              </a:r>
              <a:r>
                <a:rPr lang="en-US" sz="3200" i="1" baseline="-25000" dirty="0">
                  <a:solidFill>
                    <a:schemeClr val="accent2"/>
                  </a:solidFill>
                </a:rPr>
                <a:t>y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00BDAE2-C33A-834D-9792-50B8351E9221}"/>
                </a:ext>
              </a:extLst>
            </p:cNvPr>
            <p:cNvSpPr txBox="1"/>
            <p:nvPr/>
          </p:nvSpPr>
          <p:spPr>
            <a:xfrm>
              <a:off x="1859768" y="5832475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i="1" dirty="0">
                  <a:solidFill>
                    <a:schemeClr val="accent2"/>
                  </a:solidFill>
                </a:rPr>
                <a:t>A</a:t>
              </a:r>
              <a:r>
                <a:rPr lang="en-US" sz="3200" i="1" baseline="-25000" dirty="0">
                  <a:solidFill>
                    <a:schemeClr val="accent2"/>
                  </a:solidFill>
                </a:rPr>
                <a:t>x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B1BACC7-C9A4-FC48-A5F1-818D63D6699A}"/>
                </a:ext>
              </a:extLst>
            </p:cNvPr>
            <p:cNvSpPr txBox="1"/>
            <p:nvPr/>
          </p:nvSpPr>
          <p:spPr>
            <a:xfrm>
              <a:off x="1510518" y="5311775"/>
              <a:ext cx="41229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i="1" dirty="0">
                  <a:solidFill>
                    <a:schemeClr val="accent4"/>
                  </a:solidFill>
                  <a:latin typeface="Symbol" pitchFamily="2" charset="2"/>
                </a:rPr>
                <a:t>q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0185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58803-DE80-C144-AF28-92B197DE8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F9B28-1B9B-4C48-910B-C680BCDBA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85999"/>
          </a:xfrm>
        </p:spPr>
        <p:txBody>
          <a:bodyPr/>
          <a:lstStyle/>
          <a:p>
            <a:r>
              <a:rPr lang="en-US" dirty="0"/>
              <a:t>Where (horizontally) does it land?</a:t>
            </a:r>
          </a:p>
          <a:p>
            <a:r>
              <a:rPr lang="en-US" dirty="0"/>
              <a:t>How much time until landing?</a:t>
            </a:r>
          </a:p>
          <a:p>
            <a:r>
              <a:rPr lang="en-US" dirty="0"/>
              <a:t>How high does it go?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4E171DE-4F5E-7C4F-AD65-D4DE30534C56}"/>
              </a:ext>
            </a:extLst>
          </p:cNvPr>
          <p:cNvGrpSpPr/>
          <p:nvPr/>
        </p:nvGrpSpPr>
        <p:grpSpPr>
          <a:xfrm>
            <a:off x="609600" y="4789394"/>
            <a:ext cx="7696200" cy="1459006"/>
            <a:chOff x="609600" y="4789394"/>
            <a:chExt cx="7696200" cy="1459006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A42EBB85-7869-FA45-8A5E-A6D8F80C32DA}"/>
                </a:ext>
              </a:extLst>
            </p:cNvPr>
            <p:cNvGrpSpPr/>
            <p:nvPr/>
          </p:nvGrpSpPr>
          <p:grpSpPr>
            <a:xfrm>
              <a:off x="609600" y="5709138"/>
              <a:ext cx="7696200" cy="310662"/>
              <a:chOff x="609600" y="5709138"/>
              <a:chExt cx="7696200" cy="310662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FE68FDD9-498C-044D-8C13-4746C5959CD3}"/>
                  </a:ext>
                </a:extLst>
              </p:cNvPr>
              <p:cNvCxnSpPr/>
              <p:nvPr/>
            </p:nvCxnSpPr>
            <p:spPr>
              <a:xfrm>
                <a:off x="609600" y="6019800"/>
                <a:ext cx="7696200" cy="0"/>
              </a:xfrm>
              <a:prstGeom prst="line">
                <a:avLst/>
              </a:prstGeom>
              <a:ln w="57150">
                <a:solidFill>
                  <a:schemeClr val="accent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7C7584BA-653D-7349-B6D1-FBCE6D4ED482}"/>
                  </a:ext>
                </a:extLst>
              </p:cNvPr>
              <p:cNvSpPr/>
              <p:nvPr/>
            </p:nvSpPr>
            <p:spPr>
              <a:xfrm>
                <a:off x="1143000" y="5709138"/>
                <a:ext cx="304800" cy="304800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AB5E758-3752-3242-B714-ECD356F2FEA5}"/>
                </a:ext>
              </a:extLst>
            </p:cNvPr>
            <p:cNvGrpSpPr/>
            <p:nvPr/>
          </p:nvGrpSpPr>
          <p:grpSpPr>
            <a:xfrm>
              <a:off x="914400" y="4789394"/>
              <a:ext cx="1532736" cy="1459006"/>
              <a:chOff x="1028700" y="4600963"/>
              <a:chExt cx="1532736" cy="1459006"/>
            </a:xfrm>
          </p:grpSpPr>
          <p:sp>
            <p:nvSpPr>
              <p:cNvPr id="10" name="Arc 9">
                <a:extLst>
                  <a:ext uri="{FF2B5EF4-FFF2-40B4-BE49-F238E27FC236}">
                    <a16:creationId xmlns:a16="http://schemas.microsoft.com/office/drawing/2014/main" id="{A645DC20-D73A-D04A-B230-4AE30CEDD776}"/>
                  </a:ext>
                </a:extLst>
              </p:cNvPr>
              <p:cNvSpPr/>
              <p:nvPr/>
            </p:nvSpPr>
            <p:spPr>
              <a:xfrm>
                <a:off x="1028700" y="4916969"/>
                <a:ext cx="1143000" cy="1143000"/>
              </a:xfrm>
              <a:prstGeom prst="arc">
                <a:avLst>
                  <a:gd name="adj1" fmla="val 19531154"/>
                  <a:gd name="adj2" fmla="val 0"/>
                </a:avLst>
              </a:prstGeom>
              <a:ln w="19050">
                <a:solidFill>
                  <a:srgbClr val="00000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A362739C-84E4-E948-8DA0-25437352EC1E}"/>
                  </a:ext>
                </a:extLst>
              </p:cNvPr>
              <p:cNvGrpSpPr/>
              <p:nvPr/>
            </p:nvGrpSpPr>
            <p:grpSpPr>
              <a:xfrm>
                <a:off x="1447800" y="4600963"/>
                <a:ext cx="1113636" cy="1001806"/>
                <a:chOff x="1447800" y="4600963"/>
                <a:chExt cx="1113636" cy="1001806"/>
              </a:xfrm>
            </p:grpSpPr>
            <p:cxnSp>
              <p:nvCxnSpPr>
                <p:cNvPr id="8" name="Straight Arrow Connector 7">
                  <a:extLst>
                    <a:ext uri="{FF2B5EF4-FFF2-40B4-BE49-F238E27FC236}">
                      <a16:creationId xmlns:a16="http://schemas.microsoft.com/office/drawing/2014/main" id="{B3063233-2976-2E45-9950-E92B78C406E3}"/>
                    </a:ext>
                  </a:extLst>
                </p:cNvPr>
                <p:cNvCxnSpPr/>
                <p:nvPr/>
              </p:nvCxnSpPr>
              <p:spPr>
                <a:xfrm flipV="1">
                  <a:off x="1600200" y="5017994"/>
                  <a:ext cx="685800" cy="457200"/>
                </a:xfrm>
                <a:prstGeom prst="straightConnector1">
                  <a:avLst/>
                </a:prstGeom>
                <a:ln w="57150">
                  <a:solidFill>
                    <a:schemeClr val="accent6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6352251B-7F6D-4649-A116-68C151363D9F}"/>
                    </a:ext>
                  </a:extLst>
                </p:cNvPr>
                <p:cNvSpPr txBox="1"/>
                <p:nvPr/>
              </p:nvSpPr>
              <p:spPr>
                <a:xfrm>
                  <a:off x="1447800" y="4600963"/>
                  <a:ext cx="542136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 i="1" dirty="0">
                      <a:solidFill>
                        <a:schemeClr val="accent6"/>
                      </a:solidFill>
                    </a:rPr>
                    <a:t>v</a:t>
                  </a:r>
                  <a:r>
                    <a:rPr lang="en-US" sz="3200" baseline="-25000" dirty="0">
                      <a:solidFill>
                        <a:schemeClr val="accent6"/>
                      </a:solidFill>
                    </a:rPr>
                    <a:t>0</a:t>
                  </a:r>
                </a:p>
              </p:txBody>
            </p:sp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B392FB08-E3C2-7846-A969-1F8894B761BE}"/>
                    </a:ext>
                  </a:extLst>
                </p:cNvPr>
                <p:cNvSpPr txBox="1"/>
                <p:nvPr/>
              </p:nvSpPr>
              <p:spPr>
                <a:xfrm>
                  <a:off x="2163570" y="5017994"/>
                  <a:ext cx="397866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 i="1" dirty="0">
                      <a:solidFill>
                        <a:schemeClr val="accent6"/>
                      </a:solidFill>
                      <a:latin typeface="Symbol" pitchFamily="2" charset="2"/>
                    </a:rPr>
                    <a:t>q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86729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58803-DE80-C144-AF28-92B197DE8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Slightly more complicated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F9B28-1B9B-4C48-910B-C680BCDBA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85999"/>
          </a:xfrm>
        </p:spPr>
        <p:txBody>
          <a:bodyPr/>
          <a:lstStyle/>
          <a:p>
            <a:r>
              <a:rPr lang="en-US" dirty="0"/>
              <a:t>Where (horizontally) does it land?</a:t>
            </a:r>
          </a:p>
          <a:p>
            <a:r>
              <a:rPr lang="en-US" dirty="0"/>
              <a:t>How much time until landing?</a:t>
            </a:r>
          </a:p>
          <a:p>
            <a:r>
              <a:rPr lang="en-US" dirty="0"/>
              <a:t>What is its </a:t>
            </a:r>
            <a:r>
              <a:rPr lang="en-US"/>
              <a:t>landing velocity?</a:t>
            </a:r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4E171DE-4F5E-7C4F-AD65-D4DE30534C56}"/>
              </a:ext>
            </a:extLst>
          </p:cNvPr>
          <p:cNvGrpSpPr/>
          <p:nvPr/>
        </p:nvGrpSpPr>
        <p:grpSpPr>
          <a:xfrm>
            <a:off x="609600" y="3507269"/>
            <a:ext cx="7696200" cy="2512531"/>
            <a:chOff x="609600" y="3507269"/>
            <a:chExt cx="7696200" cy="2512531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A42EBB85-7869-FA45-8A5E-A6D8F80C32DA}"/>
                </a:ext>
              </a:extLst>
            </p:cNvPr>
            <p:cNvGrpSpPr/>
            <p:nvPr/>
          </p:nvGrpSpPr>
          <p:grpSpPr>
            <a:xfrm>
              <a:off x="609600" y="4492007"/>
              <a:ext cx="7696200" cy="1527793"/>
              <a:chOff x="609600" y="4492007"/>
              <a:chExt cx="7696200" cy="1527793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FE68FDD9-498C-044D-8C13-4746C5959CD3}"/>
                  </a:ext>
                </a:extLst>
              </p:cNvPr>
              <p:cNvCxnSpPr/>
              <p:nvPr/>
            </p:nvCxnSpPr>
            <p:spPr>
              <a:xfrm>
                <a:off x="609600" y="6019800"/>
                <a:ext cx="7696200" cy="0"/>
              </a:xfrm>
              <a:prstGeom prst="line">
                <a:avLst/>
              </a:prstGeom>
              <a:ln w="57150">
                <a:solidFill>
                  <a:schemeClr val="accent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7C7584BA-653D-7349-B6D1-FBCE6D4ED482}"/>
                  </a:ext>
                </a:extLst>
              </p:cNvPr>
              <p:cNvSpPr/>
              <p:nvPr/>
            </p:nvSpPr>
            <p:spPr>
              <a:xfrm>
                <a:off x="1143000" y="4492007"/>
                <a:ext cx="304800" cy="304800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AB5E758-3752-3242-B714-ECD356F2FEA5}"/>
                </a:ext>
              </a:extLst>
            </p:cNvPr>
            <p:cNvGrpSpPr/>
            <p:nvPr/>
          </p:nvGrpSpPr>
          <p:grpSpPr>
            <a:xfrm>
              <a:off x="914400" y="3507269"/>
              <a:ext cx="1532736" cy="1445731"/>
              <a:chOff x="1028700" y="3318838"/>
              <a:chExt cx="1532736" cy="1445731"/>
            </a:xfrm>
          </p:grpSpPr>
          <p:sp>
            <p:nvSpPr>
              <p:cNvPr id="10" name="Arc 9">
                <a:extLst>
                  <a:ext uri="{FF2B5EF4-FFF2-40B4-BE49-F238E27FC236}">
                    <a16:creationId xmlns:a16="http://schemas.microsoft.com/office/drawing/2014/main" id="{A645DC20-D73A-D04A-B230-4AE30CEDD776}"/>
                  </a:ext>
                </a:extLst>
              </p:cNvPr>
              <p:cNvSpPr/>
              <p:nvPr/>
            </p:nvSpPr>
            <p:spPr>
              <a:xfrm>
                <a:off x="1028700" y="3621569"/>
                <a:ext cx="1143000" cy="1143000"/>
              </a:xfrm>
              <a:prstGeom prst="arc">
                <a:avLst>
                  <a:gd name="adj1" fmla="val 19531154"/>
                  <a:gd name="adj2" fmla="val 0"/>
                </a:avLst>
              </a:prstGeom>
              <a:ln w="19050">
                <a:solidFill>
                  <a:srgbClr val="00000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A362739C-84E4-E948-8DA0-25437352EC1E}"/>
                  </a:ext>
                </a:extLst>
              </p:cNvPr>
              <p:cNvGrpSpPr/>
              <p:nvPr/>
            </p:nvGrpSpPr>
            <p:grpSpPr>
              <a:xfrm>
                <a:off x="1447800" y="3318838"/>
                <a:ext cx="1113636" cy="1001806"/>
                <a:chOff x="1447800" y="3318838"/>
                <a:chExt cx="1113636" cy="1001806"/>
              </a:xfrm>
            </p:grpSpPr>
            <p:cxnSp>
              <p:nvCxnSpPr>
                <p:cNvPr id="8" name="Straight Arrow Connector 7">
                  <a:extLst>
                    <a:ext uri="{FF2B5EF4-FFF2-40B4-BE49-F238E27FC236}">
                      <a16:creationId xmlns:a16="http://schemas.microsoft.com/office/drawing/2014/main" id="{B3063233-2976-2E45-9950-E92B78C406E3}"/>
                    </a:ext>
                  </a:extLst>
                </p:cNvPr>
                <p:cNvCxnSpPr/>
                <p:nvPr/>
              </p:nvCxnSpPr>
              <p:spPr>
                <a:xfrm flipV="1">
                  <a:off x="1600200" y="3735869"/>
                  <a:ext cx="685800" cy="457200"/>
                </a:xfrm>
                <a:prstGeom prst="straightConnector1">
                  <a:avLst/>
                </a:prstGeom>
                <a:ln w="57150">
                  <a:solidFill>
                    <a:schemeClr val="accent6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6352251B-7F6D-4649-A116-68C151363D9F}"/>
                    </a:ext>
                  </a:extLst>
                </p:cNvPr>
                <p:cNvSpPr txBox="1"/>
                <p:nvPr/>
              </p:nvSpPr>
              <p:spPr>
                <a:xfrm>
                  <a:off x="1447800" y="3318838"/>
                  <a:ext cx="542136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 i="1" dirty="0">
                      <a:solidFill>
                        <a:schemeClr val="accent6"/>
                      </a:solidFill>
                    </a:rPr>
                    <a:t>v</a:t>
                  </a:r>
                  <a:r>
                    <a:rPr lang="en-US" sz="3200" baseline="-25000" dirty="0">
                      <a:solidFill>
                        <a:schemeClr val="accent6"/>
                      </a:solidFill>
                    </a:rPr>
                    <a:t>0</a:t>
                  </a:r>
                </a:p>
              </p:txBody>
            </p:sp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B392FB08-E3C2-7846-A969-1F8894B761BE}"/>
                    </a:ext>
                  </a:extLst>
                </p:cNvPr>
                <p:cNvSpPr txBox="1"/>
                <p:nvPr/>
              </p:nvSpPr>
              <p:spPr>
                <a:xfrm>
                  <a:off x="2163570" y="3735869"/>
                  <a:ext cx="397866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 i="1" dirty="0">
                      <a:solidFill>
                        <a:schemeClr val="accent6"/>
                      </a:solidFill>
                      <a:latin typeface="Symbol" pitchFamily="2" charset="2"/>
                    </a:rPr>
                    <a:t>q</a:t>
                  </a:r>
                </a:p>
              </p:txBody>
            </p:sp>
          </p:grpSp>
        </p:grpSp>
      </p:grp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06DB3D4-02DE-4244-A400-C2560A816418}"/>
              </a:ext>
            </a:extLst>
          </p:cNvPr>
          <p:cNvCxnSpPr/>
          <p:nvPr/>
        </p:nvCxnSpPr>
        <p:spPr>
          <a:xfrm flipV="1">
            <a:off x="914400" y="4648200"/>
            <a:ext cx="0" cy="1371600"/>
          </a:xfrm>
          <a:prstGeom prst="straightConnector1">
            <a:avLst/>
          </a:prstGeom>
          <a:ln w="190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890872F-BAD8-BD4D-8E48-91FA97978E12}"/>
              </a:ext>
            </a:extLst>
          </p:cNvPr>
          <p:cNvSpPr txBox="1"/>
          <p:nvPr/>
        </p:nvSpPr>
        <p:spPr>
          <a:xfrm>
            <a:off x="529358" y="507601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1016783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58803-DE80-C144-AF28-92B197DE8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Range equation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F9B28-1B9B-4C48-910B-C680BCDBA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899738"/>
          </a:xfrm>
        </p:spPr>
        <p:txBody>
          <a:bodyPr/>
          <a:lstStyle/>
          <a:p>
            <a:r>
              <a:rPr lang="en-US" dirty="0"/>
              <a:t>Lands at launch height</a:t>
            </a:r>
          </a:p>
          <a:p>
            <a:r>
              <a:rPr lang="en-US" dirty="0"/>
              <a:t>Where (horizontally) does it land?</a:t>
            </a:r>
          </a:p>
          <a:p>
            <a:r>
              <a:rPr lang="en-US" dirty="0"/>
              <a:t>What is the greatest possible range at a given </a:t>
            </a:r>
            <a:r>
              <a:rPr lang="en-US" i="1" dirty="0"/>
              <a:t>v</a:t>
            </a:r>
            <a:r>
              <a:rPr lang="en-US" baseline="-25000" dirty="0"/>
              <a:t>0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What launch angle gives the greatest range?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4E171DE-4F5E-7C4F-AD65-D4DE30534C56}"/>
              </a:ext>
            </a:extLst>
          </p:cNvPr>
          <p:cNvGrpSpPr/>
          <p:nvPr/>
        </p:nvGrpSpPr>
        <p:grpSpPr>
          <a:xfrm>
            <a:off x="609600" y="4789394"/>
            <a:ext cx="7696200" cy="1459006"/>
            <a:chOff x="609600" y="4789394"/>
            <a:chExt cx="7696200" cy="1459006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A42EBB85-7869-FA45-8A5E-A6D8F80C32DA}"/>
                </a:ext>
              </a:extLst>
            </p:cNvPr>
            <p:cNvGrpSpPr/>
            <p:nvPr/>
          </p:nvGrpSpPr>
          <p:grpSpPr>
            <a:xfrm>
              <a:off x="609600" y="5709138"/>
              <a:ext cx="7696200" cy="310662"/>
              <a:chOff x="609600" y="5709138"/>
              <a:chExt cx="7696200" cy="310662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FE68FDD9-498C-044D-8C13-4746C5959CD3}"/>
                  </a:ext>
                </a:extLst>
              </p:cNvPr>
              <p:cNvCxnSpPr/>
              <p:nvPr/>
            </p:nvCxnSpPr>
            <p:spPr>
              <a:xfrm>
                <a:off x="609600" y="6019800"/>
                <a:ext cx="7696200" cy="0"/>
              </a:xfrm>
              <a:prstGeom prst="line">
                <a:avLst/>
              </a:prstGeom>
              <a:ln w="57150">
                <a:solidFill>
                  <a:schemeClr val="accent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7C7584BA-653D-7349-B6D1-FBCE6D4ED482}"/>
                  </a:ext>
                </a:extLst>
              </p:cNvPr>
              <p:cNvSpPr/>
              <p:nvPr/>
            </p:nvSpPr>
            <p:spPr>
              <a:xfrm>
                <a:off x="1143000" y="5709138"/>
                <a:ext cx="304800" cy="304800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AB5E758-3752-3242-B714-ECD356F2FEA5}"/>
                </a:ext>
              </a:extLst>
            </p:cNvPr>
            <p:cNvGrpSpPr/>
            <p:nvPr/>
          </p:nvGrpSpPr>
          <p:grpSpPr>
            <a:xfrm>
              <a:off x="914400" y="4789394"/>
              <a:ext cx="1532736" cy="1459006"/>
              <a:chOff x="1028700" y="4600963"/>
              <a:chExt cx="1532736" cy="1459006"/>
            </a:xfrm>
          </p:grpSpPr>
          <p:sp>
            <p:nvSpPr>
              <p:cNvPr id="10" name="Arc 9">
                <a:extLst>
                  <a:ext uri="{FF2B5EF4-FFF2-40B4-BE49-F238E27FC236}">
                    <a16:creationId xmlns:a16="http://schemas.microsoft.com/office/drawing/2014/main" id="{A645DC20-D73A-D04A-B230-4AE30CEDD776}"/>
                  </a:ext>
                </a:extLst>
              </p:cNvPr>
              <p:cNvSpPr/>
              <p:nvPr/>
            </p:nvSpPr>
            <p:spPr>
              <a:xfrm>
                <a:off x="1028700" y="4916969"/>
                <a:ext cx="1143000" cy="1143000"/>
              </a:xfrm>
              <a:prstGeom prst="arc">
                <a:avLst>
                  <a:gd name="adj1" fmla="val 19531154"/>
                  <a:gd name="adj2" fmla="val 0"/>
                </a:avLst>
              </a:prstGeom>
              <a:ln w="19050">
                <a:solidFill>
                  <a:srgbClr val="000000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A362739C-84E4-E948-8DA0-25437352EC1E}"/>
                  </a:ext>
                </a:extLst>
              </p:cNvPr>
              <p:cNvGrpSpPr/>
              <p:nvPr/>
            </p:nvGrpSpPr>
            <p:grpSpPr>
              <a:xfrm>
                <a:off x="1447800" y="4600963"/>
                <a:ext cx="1113636" cy="1001806"/>
                <a:chOff x="1447800" y="4600963"/>
                <a:chExt cx="1113636" cy="1001806"/>
              </a:xfrm>
            </p:grpSpPr>
            <p:cxnSp>
              <p:nvCxnSpPr>
                <p:cNvPr id="8" name="Straight Arrow Connector 7">
                  <a:extLst>
                    <a:ext uri="{FF2B5EF4-FFF2-40B4-BE49-F238E27FC236}">
                      <a16:creationId xmlns:a16="http://schemas.microsoft.com/office/drawing/2014/main" id="{B3063233-2976-2E45-9950-E92B78C406E3}"/>
                    </a:ext>
                  </a:extLst>
                </p:cNvPr>
                <p:cNvCxnSpPr/>
                <p:nvPr/>
              </p:nvCxnSpPr>
              <p:spPr>
                <a:xfrm flipV="1">
                  <a:off x="1600200" y="5017994"/>
                  <a:ext cx="685800" cy="457200"/>
                </a:xfrm>
                <a:prstGeom prst="straightConnector1">
                  <a:avLst/>
                </a:prstGeom>
                <a:ln w="57150">
                  <a:solidFill>
                    <a:schemeClr val="accent6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6352251B-7F6D-4649-A116-68C151363D9F}"/>
                    </a:ext>
                  </a:extLst>
                </p:cNvPr>
                <p:cNvSpPr txBox="1"/>
                <p:nvPr/>
              </p:nvSpPr>
              <p:spPr>
                <a:xfrm>
                  <a:off x="1447800" y="4600963"/>
                  <a:ext cx="542136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 i="1" dirty="0">
                      <a:solidFill>
                        <a:schemeClr val="accent6"/>
                      </a:solidFill>
                    </a:rPr>
                    <a:t>v</a:t>
                  </a:r>
                  <a:r>
                    <a:rPr lang="en-US" sz="3200" baseline="-25000" dirty="0">
                      <a:solidFill>
                        <a:schemeClr val="accent6"/>
                      </a:solidFill>
                    </a:rPr>
                    <a:t>0</a:t>
                  </a:r>
                </a:p>
              </p:txBody>
            </p:sp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B392FB08-E3C2-7846-A969-1F8894B761BE}"/>
                    </a:ext>
                  </a:extLst>
                </p:cNvPr>
                <p:cNvSpPr txBox="1"/>
                <p:nvPr/>
              </p:nvSpPr>
              <p:spPr>
                <a:xfrm>
                  <a:off x="2163570" y="5017994"/>
                  <a:ext cx="397866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 i="1" dirty="0">
                      <a:solidFill>
                        <a:schemeClr val="accent6"/>
                      </a:solidFill>
                      <a:latin typeface="Symbol" pitchFamily="2" charset="2"/>
                    </a:rPr>
                    <a:t>q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919975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Custom 25">
      <a:dk1>
        <a:srgbClr val="0000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FF0000"/>
      </a:accent3>
      <a:accent4>
        <a:srgbClr val="006600"/>
      </a:accent4>
      <a:accent5>
        <a:srgbClr val="00CC00"/>
      </a:accent5>
      <a:accent6>
        <a:srgbClr val="800000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3477</TotalTime>
  <Words>247</Words>
  <Application>Microsoft Macintosh PowerPoint</Application>
  <PresentationFormat>On-screen Show (4:3)</PresentationFormat>
  <Paragraphs>65</Paragraphs>
  <Slides>8</Slides>
  <Notes>1</Notes>
  <HiddenSlides>2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ＭＳ Ｐゴシック</vt:lpstr>
      <vt:lpstr>Arial</vt:lpstr>
      <vt:lpstr>Calibri</vt:lpstr>
      <vt:lpstr>Cambria Math</vt:lpstr>
      <vt:lpstr>Symbol</vt:lpstr>
      <vt:lpstr>Default Design</vt:lpstr>
      <vt:lpstr>Ballistic Trajectories</vt:lpstr>
      <vt:lpstr>Basic Premise</vt:lpstr>
      <vt:lpstr>Equations of Motion</vt:lpstr>
      <vt:lpstr>Bare-bones Trigonometry</vt:lpstr>
      <vt:lpstr> Cartesian ⇄ Polar Coordinates</vt:lpstr>
      <vt:lpstr>Example problem</vt:lpstr>
      <vt:lpstr>Slightly more complicated</vt:lpstr>
      <vt:lpstr>Range equation</vt:lpstr>
    </vt:vector>
  </TitlesOfParts>
  <Company>John Carroll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Balloon Animals</dc:title>
  <dc:creator>joe</dc:creator>
  <cp:lastModifiedBy>Richard Barrans</cp:lastModifiedBy>
  <cp:revision>229</cp:revision>
  <cp:lastPrinted>2019-02-25T13:00:09Z</cp:lastPrinted>
  <dcterms:created xsi:type="dcterms:W3CDTF">2003-08-04T19:23:16Z</dcterms:created>
  <dcterms:modified xsi:type="dcterms:W3CDTF">2025-09-08T05:19:36Z</dcterms:modified>
</cp:coreProperties>
</file>