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51" r:id="rId2"/>
    <p:sldId id="473" r:id="rId3"/>
    <p:sldId id="545" r:id="rId4"/>
    <p:sldId id="552" r:id="rId5"/>
    <p:sldId id="561" r:id="rId6"/>
    <p:sldId id="562" r:id="rId7"/>
    <p:sldId id="547" r:id="rId8"/>
    <p:sldId id="546" r:id="rId9"/>
    <p:sldId id="555" r:id="rId10"/>
    <p:sldId id="541" r:id="rId11"/>
    <p:sldId id="538" r:id="rId12"/>
    <p:sldId id="540" r:id="rId13"/>
    <p:sldId id="461" r:id="rId14"/>
    <p:sldId id="563" r:id="rId15"/>
    <p:sldId id="549" r:id="rId16"/>
    <p:sldId id="550" r:id="rId17"/>
    <p:sldId id="548" r:id="rId18"/>
    <p:sldId id="556" r:id="rId19"/>
    <p:sldId id="557" r:id="rId20"/>
    <p:sldId id="558" r:id="rId21"/>
    <p:sldId id="559" r:id="rId22"/>
    <p:sldId id="560" r:id="rId23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0"/>
    <p:restoredTop sz="90202" autoAdjust="0"/>
  </p:normalViewPr>
  <p:slideViewPr>
    <p:cSldViewPr>
      <p:cViewPr varScale="1">
        <p:scale>
          <a:sx n="59" d="100"/>
          <a:sy n="59" d="100"/>
        </p:scale>
        <p:origin x="66" y="402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72"/>
    </p:cViewPr>
  </p:sorterViewPr>
  <p:notesViewPr>
    <p:cSldViewPr>
      <p:cViewPr varScale="1">
        <p:scale>
          <a:sx n="81" d="100"/>
          <a:sy n="81" d="100"/>
        </p:scale>
        <p:origin x="990" y="96"/>
      </p:cViewPr>
      <p:guideLst>
        <p:guide orient="horz" pos="2209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9CA1809F-D15F-6A45-9956-82FDB07D53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34962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P1110 L03 const a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72ED6EDA-AF5E-4643-9266-E3BB634ABF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569" y="0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7CB463DE-D6B4-A34B-99FE-75DE86671D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7975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07B0C1BB-5732-C942-97E2-FF788A8EEC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569" y="6553200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F41148D5-EFEE-4862-9EB4-F8683B55CC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12CFA294-E6AB-3340-8F7D-7487EA6B13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P1110 L03 const a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E3C0938-5CF4-564B-AB77-E2C1AB9705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33145" y="0"/>
            <a:ext cx="400293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5F8704A-6E8F-DA39-E277-0217A504439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67025" y="525463"/>
            <a:ext cx="3503613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B742FCCD-8A9A-C444-A38B-2259B3E2F7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1793" y="3328988"/>
            <a:ext cx="6772491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B681D535-E314-0246-B2CC-3F3F7B864F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564"/>
            <a:ext cx="400293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0737A6B8-47A7-6747-9549-58CA2638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145" y="6659564"/>
            <a:ext cx="400293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49571DB6-E133-4460-91B8-60AA5A2A0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93638F-4C02-2856-54DB-6A5E2CDF1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7D3359-AA14-3007-67E7-1A8ECBE48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50E49-BF30-A237-4853-08B9BB255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B6E12-46C5-48B2-95B0-80E0A56ED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18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265F26-1283-D8FD-9CD1-DE4B5AFF8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D3BBA-A33B-A333-C3DC-5D982A39E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9B6CE8-D14C-189F-C5BE-7C875B974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EAC42-68C4-4440-9972-7B8F85031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1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C7E886-3CA8-D0B3-727F-EA4D59829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814F7-A2BE-4D5E-B7AF-C61F9E51D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FC1C2-5E1A-1F7D-5560-B306BF6BF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E097F-68F3-4EF3-AB99-F5277FAFB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B946D-6576-0EBA-6D73-52719E46E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779B1-D5E3-2512-3E9C-31C6B5EEE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DDDE0-8151-5F5A-12C4-4445DCDB4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BB943-C6B2-4A47-B924-6BED7950F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6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D378C-E1CD-107D-A6EB-1865F7732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B02593-5502-2312-240D-85C5DD31E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C4185D-2096-DBEF-62F0-2964216B0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460E8-6F95-4FBB-B9AD-2A332510F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AA263-6449-3306-EDE5-920B151FA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9B1DD-C41A-6AE5-7F4B-0B79BDC81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F3E11-6A74-74B7-F1CB-E3826A34E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95C2A-B649-4B55-AF89-8004BDFC8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7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613BFA-0FB1-0C94-E143-F37CB3E58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6CEACC-E4DE-63F6-2839-909886D27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DA6DFF-55DC-4787-E65F-B064C8201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5BBAC-AF03-43C3-862F-D07CBB79D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12EF83-796E-B293-246F-8446B646C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F2B3CF-7619-26D7-4183-6AFCF78C7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378ED9-42E8-FA97-BED0-252B28339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065E1-5F90-46B1-8BDB-4E3C45CE8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10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BB5B01-BAAD-3D46-E2C7-41BCF8089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0FAB0B-EE0D-A95D-B4F1-9E91A49C2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88A8C4-FB18-D587-D061-7EC7A85C6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645F7-8D80-4A1E-8D90-E6B583BAB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24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6E737-717B-3773-1588-1C33A080E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7FBD-652A-F585-A856-FB7F463BE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48779-A92E-4D84-F84D-36A6AA46D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0826C-59F3-471D-884D-5EC08A71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37213-3C79-0E4B-6B6F-8ED9D2FB8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B9E8F-7728-B8ED-B094-F9AE2A331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3B5D0-D543-801B-E3FD-B25FD0E2D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91415-A584-4AF6-B611-C9E3DA6D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A85E5-AB53-8BEA-314E-1CDEB6177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40455F-2117-851D-293C-E5487C479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63ED60-402C-1D44-B6C3-A211804DDF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2E69B2-C83E-F848-B98B-7B50987E1B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0C93E5-1F48-7240-8835-0A86423A2A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23D14138-05AB-4084-A2D3-1A7B3EEF65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ountainproject.com/assets/photos/climb/117616547_large_1566238677.jpg?cache=168027960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ountainproject.com/user/200057478/thor-mountainsi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7451FB7-6C93-2E57-B27B-F4522CDAD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1692D7A-873C-D637-FCB7-E6FAAE65F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No class </a:t>
            </a:r>
            <a:r>
              <a:rPr lang="en-US" altLang="en-US" dirty="0">
                <a:solidFill>
                  <a:schemeClr val="tx1"/>
                </a:solidFill>
              </a:rPr>
              <a:t>Monday (Labor day)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tx1"/>
                </a:solidFill>
              </a:rPr>
              <a:t>Discussion sections start next week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tx1"/>
                </a:solidFill>
              </a:rPr>
              <a:t>There is a lab 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74E4579-5C7D-820D-7934-C70B17F35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Visualize Acceleration</a:t>
            </a:r>
          </a:p>
        </p:txBody>
      </p:sp>
      <p:pic>
        <p:nvPicPr>
          <p:cNvPr id="22530" name="Picture 5" descr="02_Figure08a-I.gif                                             003861FEPowermac                       C2C522CE:">
            <a:extLst>
              <a:ext uri="{FF2B5EF4-FFF2-40B4-BE49-F238E27FC236}">
                <a16:creationId xmlns:a16="http://schemas.microsoft.com/office/drawing/2014/main" id="{D3203BD3-41EA-172B-3835-7752D194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24000"/>
            <a:ext cx="5343525" cy="4343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6">
            <a:extLst>
              <a:ext uri="{FF2B5EF4-FFF2-40B4-BE49-F238E27FC236}">
                <a16:creationId xmlns:a16="http://schemas.microsoft.com/office/drawing/2014/main" id="{D8D89DD5-DC0C-08FE-4518-2AC533BA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5943600"/>
            <a:ext cx="3657600" cy="457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000"/>
              <a:t>Young and Freedman, Fig. 2.8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76A8DA3B-AFFF-9D4B-E91F-04675CAA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73363"/>
            <a:ext cx="25146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5613" indent="-455613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1"/>
                </a:solidFill>
              </a:rPr>
              <a:t>Group Work: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0">
                <a:solidFill>
                  <a:schemeClr val="tx1"/>
                </a:solidFill>
              </a:rPr>
              <a:t>Signs of </a:t>
            </a:r>
            <a:r>
              <a:rPr lang="en-US" altLang="en-US" sz="2800" b="0" i="1">
                <a:solidFill>
                  <a:schemeClr val="accent2"/>
                </a:solidFill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0">
                <a:solidFill>
                  <a:schemeClr val="tx1"/>
                </a:solidFill>
              </a:rPr>
              <a:t>Signs of </a:t>
            </a:r>
            <a:r>
              <a:rPr lang="en-US" altLang="en-US" sz="2800" b="0" i="1">
                <a:solidFill>
                  <a:schemeClr val="accent2"/>
                </a:solidFill>
              </a:rPr>
              <a:t>v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800" b="0">
                <a:solidFill>
                  <a:schemeClr val="tx1"/>
                </a:solidFill>
              </a:rPr>
              <a:t>Signs of </a:t>
            </a:r>
            <a:r>
              <a:rPr lang="en-US" altLang="en-US" sz="2800" b="0" i="1">
                <a:solidFill>
                  <a:schemeClr val="accent2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58AC2C4-7FFD-7BA0-F352-E3EAA4237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5580063"/>
            <a:ext cx="1023938" cy="7445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9764A3D9-AA5A-CA80-0544-D88FF3F87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Acceleration Scenario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A4FC5C32-AF2A-AEAD-666A-1C96AE085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Starting from a traffic light that turns green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64B3ABA0-AB65-0A7E-D83D-4F5BEF4D696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81200"/>
            <a:ext cx="3657600" cy="1585913"/>
            <a:chOff x="576" y="1248"/>
            <a:chExt cx="2304" cy="999"/>
          </a:xfrm>
        </p:grpSpPr>
        <p:grpSp>
          <p:nvGrpSpPr>
            <p:cNvPr id="23600" name="Group 6">
              <a:extLst>
                <a:ext uri="{FF2B5EF4-FFF2-40B4-BE49-F238E27FC236}">
                  <a16:creationId xmlns:a16="http://schemas.microsoft.com/office/drawing/2014/main" id="{15D24F01-8EE0-5484-1E0D-9E7D39567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248"/>
              <a:ext cx="1968" cy="720"/>
              <a:chOff x="912" y="1344"/>
              <a:chExt cx="3840" cy="816"/>
            </a:xfrm>
          </p:grpSpPr>
          <p:sp>
            <p:nvSpPr>
              <p:cNvPr id="23603" name="Line 7">
                <a:extLst>
                  <a:ext uri="{FF2B5EF4-FFF2-40B4-BE49-F238E27FC236}">
                    <a16:creationId xmlns:a16="http://schemas.microsoft.com/office/drawing/2014/main" id="{2F937837-0252-779C-6090-4E9B60D3B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8">
                <a:extLst>
                  <a:ext uri="{FF2B5EF4-FFF2-40B4-BE49-F238E27FC236}">
                    <a16:creationId xmlns:a16="http://schemas.microsoft.com/office/drawing/2014/main" id="{F2F5DB3B-9C44-1D06-6CAB-3AF8EBFC3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38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01" name="Text Box 9">
              <a:extLst>
                <a:ext uri="{FF2B5EF4-FFF2-40B4-BE49-F238E27FC236}">
                  <a16:creationId xmlns:a16="http://schemas.microsoft.com/office/drawing/2014/main" id="{38C188CB-1530-DCE3-4EF0-BAF49E964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4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rgbClr val="008901"/>
                  </a:solidFill>
                </a:rPr>
                <a:t>d</a:t>
              </a:r>
            </a:p>
          </p:txBody>
        </p:sp>
        <p:sp>
          <p:nvSpPr>
            <p:cNvPr id="23602" name="Text Box 10">
              <a:extLst>
                <a:ext uri="{FF2B5EF4-FFF2-40B4-BE49-F238E27FC236}">
                  <a16:creationId xmlns:a16="http://schemas.microsoft.com/office/drawing/2014/main" id="{DCA757A1-F93F-F9A5-CF42-40C5DBC9E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016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F4E262BC-7E4C-ECCF-A725-7681089F92A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657600"/>
            <a:ext cx="3657600" cy="1585913"/>
            <a:chOff x="576" y="2304"/>
            <a:chExt cx="2304" cy="999"/>
          </a:xfrm>
        </p:grpSpPr>
        <p:sp>
          <p:nvSpPr>
            <p:cNvPr id="23595" name="Text Box 12">
              <a:extLst>
                <a:ext uri="{FF2B5EF4-FFF2-40B4-BE49-F238E27FC236}">
                  <a16:creationId xmlns:a16="http://schemas.microsoft.com/office/drawing/2014/main" id="{561616F5-9434-AABB-FDA9-80F65D2AB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96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chemeClr val="hlink"/>
                  </a:solidFill>
                </a:rPr>
                <a:t>v</a:t>
              </a:r>
              <a:endParaRPr lang="en-US" altLang="en-US" sz="1800" b="0" i="1">
                <a:solidFill>
                  <a:schemeClr val="hlink"/>
                </a:solidFill>
              </a:endParaRPr>
            </a:p>
          </p:txBody>
        </p:sp>
        <p:sp>
          <p:nvSpPr>
            <p:cNvPr id="23596" name="Text Box 13">
              <a:extLst>
                <a:ext uri="{FF2B5EF4-FFF2-40B4-BE49-F238E27FC236}">
                  <a16:creationId xmlns:a16="http://schemas.microsoft.com/office/drawing/2014/main" id="{B920996F-6521-AD5C-EF1C-5088FCE18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072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23597" name="Group 14">
              <a:extLst>
                <a:ext uri="{FF2B5EF4-FFF2-40B4-BE49-F238E27FC236}">
                  <a16:creationId xmlns:a16="http://schemas.microsoft.com/office/drawing/2014/main" id="{2DFAD43D-F765-0199-4FBA-AD4088B07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304"/>
              <a:ext cx="1968" cy="720"/>
              <a:chOff x="912" y="1344"/>
              <a:chExt cx="3840" cy="816"/>
            </a:xfrm>
          </p:grpSpPr>
          <p:sp>
            <p:nvSpPr>
              <p:cNvPr id="23598" name="Line 15">
                <a:extLst>
                  <a:ext uri="{FF2B5EF4-FFF2-40B4-BE49-F238E27FC236}">
                    <a16:creationId xmlns:a16="http://schemas.microsoft.com/office/drawing/2014/main" id="{EF75EA74-E497-390E-907C-D7B32D782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6">
                <a:extLst>
                  <a:ext uri="{FF2B5EF4-FFF2-40B4-BE49-F238E27FC236}">
                    <a16:creationId xmlns:a16="http://schemas.microsoft.com/office/drawing/2014/main" id="{99EBC4D3-75B2-EEBF-EC9E-D218E55B8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38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DF8B5D4B-FCDA-02C6-5964-F7E5ACE9E9B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181600"/>
            <a:ext cx="3657600" cy="1585913"/>
            <a:chOff x="576" y="3264"/>
            <a:chExt cx="2304" cy="999"/>
          </a:xfrm>
        </p:grpSpPr>
        <p:sp>
          <p:nvSpPr>
            <p:cNvPr id="23590" name="Text Box 18">
              <a:extLst>
                <a:ext uri="{FF2B5EF4-FFF2-40B4-BE49-F238E27FC236}">
                  <a16:creationId xmlns:a16="http://schemas.microsoft.com/office/drawing/2014/main" id="{D39146E0-E09C-09EF-B429-E950AC0AE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56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solidFill>
                    <a:srgbClr val="B300A4"/>
                  </a:solidFill>
                </a:rPr>
                <a:t>a</a:t>
              </a:r>
            </a:p>
          </p:txBody>
        </p:sp>
        <p:sp>
          <p:nvSpPr>
            <p:cNvPr id="23591" name="Text Box 19">
              <a:extLst>
                <a:ext uri="{FF2B5EF4-FFF2-40B4-BE49-F238E27FC236}">
                  <a16:creationId xmlns:a16="http://schemas.microsoft.com/office/drawing/2014/main" id="{9E7A7936-255C-ED81-5D86-122C5838B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032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23592" name="Group 20">
              <a:extLst>
                <a:ext uri="{FF2B5EF4-FFF2-40B4-BE49-F238E27FC236}">
                  <a16:creationId xmlns:a16="http://schemas.microsoft.com/office/drawing/2014/main" id="{64929022-068E-C743-990A-A4C750389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264"/>
              <a:ext cx="1968" cy="720"/>
              <a:chOff x="912" y="1344"/>
              <a:chExt cx="3840" cy="816"/>
            </a:xfrm>
          </p:grpSpPr>
          <p:sp>
            <p:nvSpPr>
              <p:cNvPr id="23593" name="Line 21">
                <a:extLst>
                  <a:ext uri="{FF2B5EF4-FFF2-40B4-BE49-F238E27FC236}">
                    <a16:creationId xmlns:a16="http://schemas.microsoft.com/office/drawing/2014/main" id="{A4758480-EC1F-713C-F38A-529F86017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22">
                <a:extLst>
                  <a:ext uri="{FF2B5EF4-FFF2-40B4-BE49-F238E27FC236}">
                    <a16:creationId xmlns:a16="http://schemas.microsoft.com/office/drawing/2014/main" id="{948EFCD1-7241-C4C6-99D8-ACE7D6C60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38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2837CBFA-F497-C5BA-905E-E686B163BF9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886200"/>
            <a:ext cx="2971800" cy="914400"/>
            <a:chOff x="912" y="2448"/>
            <a:chExt cx="1872" cy="576"/>
          </a:xfrm>
        </p:grpSpPr>
        <p:sp>
          <p:nvSpPr>
            <p:cNvPr id="23587" name="Line 24">
              <a:extLst>
                <a:ext uri="{FF2B5EF4-FFF2-40B4-BE49-F238E27FC236}">
                  <a16:creationId xmlns:a16="http://schemas.microsoft.com/office/drawing/2014/main" id="{5FA0EA7E-5158-DACD-C284-649106E86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024"/>
              <a:ext cx="3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Line 25">
              <a:extLst>
                <a:ext uri="{FF2B5EF4-FFF2-40B4-BE49-F238E27FC236}">
                  <a16:creationId xmlns:a16="http://schemas.microsoft.com/office/drawing/2014/main" id="{A6140027-67C5-55A6-5355-223066737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448"/>
              <a:ext cx="672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Line 26">
              <a:extLst>
                <a:ext uri="{FF2B5EF4-FFF2-40B4-BE49-F238E27FC236}">
                  <a16:creationId xmlns:a16="http://schemas.microsoft.com/office/drawing/2014/main" id="{548F2614-9167-8C56-65D4-F80997FFD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448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A4471DA5-06D3-0F31-22FE-B7DAB1A9F67D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981200"/>
            <a:ext cx="2971800" cy="914400"/>
            <a:chOff x="912" y="1248"/>
            <a:chExt cx="1872" cy="576"/>
          </a:xfrm>
        </p:grpSpPr>
        <p:sp>
          <p:nvSpPr>
            <p:cNvPr id="23584" name="Line 28">
              <a:extLst>
                <a:ext uri="{FF2B5EF4-FFF2-40B4-BE49-F238E27FC236}">
                  <a16:creationId xmlns:a16="http://schemas.microsoft.com/office/drawing/2014/main" id="{2B4509BB-2D92-E5B5-8236-4EA1DC56A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24"/>
              <a:ext cx="384" cy="0"/>
            </a:xfrm>
            <a:prstGeom prst="line">
              <a:avLst/>
            </a:prstGeom>
            <a:noFill/>
            <a:ln w="38100">
              <a:solidFill>
                <a:srgbClr val="0089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Freeform 29">
              <a:extLst>
                <a:ext uri="{FF2B5EF4-FFF2-40B4-BE49-F238E27FC236}">
                  <a16:creationId xmlns:a16="http://schemas.microsoft.com/office/drawing/2014/main" id="{99D37DE9-A2DA-5372-F333-8C6F666A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632"/>
              <a:ext cx="672" cy="192"/>
            </a:xfrm>
            <a:custGeom>
              <a:avLst/>
              <a:gdLst>
                <a:gd name="T0" fmla="*/ 0 w 672"/>
                <a:gd name="T1" fmla="*/ 192 h 192"/>
                <a:gd name="T2" fmla="*/ 672 w 672"/>
                <a:gd name="T3" fmla="*/ 0 h 192"/>
                <a:gd name="T4" fmla="*/ 0 60000 65536"/>
                <a:gd name="T5" fmla="*/ 0 60000 65536"/>
                <a:gd name="T6" fmla="*/ 0 w 672"/>
                <a:gd name="T7" fmla="*/ 0 h 192"/>
                <a:gd name="T8" fmla="*/ 672 w 672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2" h="192">
                  <a:moveTo>
                    <a:pt x="0" y="192"/>
                  </a:moveTo>
                  <a:cubicBezTo>
                    <a:pt x="344" y="188"/>
                    <a:pt x="516" y="80"/>
                    <a:pt x="672" y="0"/>
                  </a:cubicBezTo>
                </a:path>
              </a:pathLst>
            </a:custGeom>
            <a:noFill/>
            <a:ln w="38100">
              <a:solidFill>
                <a:srgbClr val="0089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30">
              <a:extLst>
                <a:ext uri="{FF2B5EF4-FFF2-40B4-BE49-F238E27FC236}">
                  <a16:creationId xmlns:a16="http://schemas.microsoft.com/office/drawing/2014/main" id="{F7B31DC4-E1E9-F031-281B-5A32F7455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248"/>
              <a:ext cx="816" cy="384"/>
            </a:xfrm>
            <a:prstGeom prst="line">
              <a:avLst/>
            </a:prstGeom>
            <a:noFill/>
            <a:ln w="38100">
              <a:solidFill>
                <a:srgbClr val="0089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2973F82A-2579-B55C-74E4-579EA066F36C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562600"/>
            <a:ext cx="2971800" cy="762000"/>
            <a:chOff x="912" y="3504"/>
            <a:chExt cx="1872" cy="480"/>
          </a:xfrm>
        </p:grpSpPr>
        <p:sp>
          <p:nvSpPr>
            <p:cNvPr id="23579" name="Line 32">
              <a:extLst>
                <a:ext uri="{FF2B5EF4-FFF2-40B4-BE49-F238E27FC236}">
                  <a16:creationId xmlns:a16="http://schemas.microsoft.com/office/drawing/2014/main" id="{680DE0CF-7CE4-1067-DC1A-C111E38BA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3984"/>
              <a:ext cx="384" cy="0"/>
            </a:xfrm>
            <a:prstGeom prst="line">
              <a:avLst/>
            </a:prstGeom>
            <a:noFill/>
            <a:ln w="38100">
              <a:solidFill>
                <a:srgbClr val="B30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33">
              <a:extLst>
                <a:ext uri="{FF2B5EF4-FFF2-40B4-BE49-F238E27FC236}">
                  <a16:creationId xmlns:a16="http://schemas.microsoft.com/office/drawing/2014/main" id="{EFB40158-2149-57E6-C43A-782063229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504"/>
              <a:ext cx="0" cy="480"/>
            </a:xfrm>
            <a:prstGeom prst="line">
              <a:avLst/>
            </a:prstGeom>
            <a:noFill/>
            <a:ln w="38100">
              <a:solidFill>
                <a:srgbClr val="B30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34">
              <a:extLst>
                <a:ext uri="{FF2B5EF4-FFF2-40B4-BE49-F238E27FC236}">
                  <a16:creationId xmlns:a16="http://schemas.microsoft.com/office/drawing/2014/main" id="{360FA9BD-B7B6-2F14-D183-9C32D8C6A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504"/>
              <a:ext cx="672" cy="0"/>
            </a:xfrm>
            <a:prstGeom prst="line">
              <a:avLst/>
            </a:prstGeom>
            <a:noFill/>
            <a:ln w="38100">
              <a:solidFill>
                <a:srgbClr val="B30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35">
              <a:extLst>
                <a:ext uri="{FF2B5EF4-FFF2-40B4-BE49-F238E27FC236}">
                  <a16:creationId xmlns:a16="http://schemas.microsoft.com/office/drawing/2014/main" id="{F8D5F1EA-F1C5-DFA7-B20D-7D453A4B8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504"/>
              <a:ext cx="0" cy="480"/>
            </a:xfrm>
            <a:prstGeom prst="line">
              <a:avLst/>
            </a:prstGeom>
            <a:noFill/>
            <a:ln w="38100">
              <a:solidFill>
                <a:srgbClr val="B30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6">
              <a:extLst>
                <a:ext uri="{FF2B5EF4-FFF2-40B4-BE49-F238E27FC236}">
                  <a16:creationId xmlns:a16="http://schemas.microsoft.com/office/drawing/2014/main" id="{0264F7A1-634B-874F-5478-E0D3EC01B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984"/>
              <a:ext cx="816" cy="0"/>
            </a:xfrm>
            <a:prstGeom prst="line">
              <a:avLst/>
            </a:prstGeom>
            <a:noFill/>
            <a:ln w="38100">
              <a:solidFill>
                <a:srgbClr val="B300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99D6E92A-F346-BE45-E040-96AD3998B03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562600"/>
            <a:ext cx="3492500" cy="406400"/>
            <a:chOff x="1824" y="3504"/>
            <a:chExt cx="2200" cy="256"/>
          </a:xfrm>
        </p:grpSpPr>
        <p:sp>
          <p:nvSpPr>
            <p:cNvPr id="23577" name="Text Box 38">
              <a:extLst>
                <a:ext uri="{FF2B5EF4-FFF2-40B4-BE49-F238E27FC236}">
                  <a16:creationId xmlns:a16="http://schemas.microsoft.com/office/drawing/2014/main" id="{A7BCB080-5FD3-AF6A-8BD2-768C3B870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504"/>
              <a:ext cx="10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B300A4"/>
                  </a:solidFill>
                </a:rPr>
                <a:t>area</a:t>
              </a:r>
              <a:r>
                <a:rPr lang="en-US" altLang="en-US" sz="1800" b="0">
                  <a:solidFill>
                    <a:schemeClr val="tx1"/>
                  </a:solidFill>
                </a:rPr>
                <a:t> = </a:t>
              </a:r>
              <a:r>
                <a:rPr lang="en-US" altLang="en-US" sz="1800" b="0">
                  <a:solidFill>
                    <a:schemeClr val="hlink"/>
                  </a:solidFill>
                </a:rPr>
                <a:t>velocity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78" name="Freeform 39">
              <a:extLst>
                <a:ext uri="{FF2B5EF4-FFF2-40B4-BE49-F238E27FC236}">
                  <a16:creationId xmlns:a16="http://schemas.microsoft.com/office/drawing/2014/main" id="{05C10363-9430-F48C-BF70-708606593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544"/>
              <a:ext cx="1008" cy="216"/>
            </a:xfrm>
            <a:custGeom>
              <a:avLst/>
              <a:gdLst>
                <a:gd name="T0" fmla="*/ 1008 w 1008"/>
                <a:gd name="T1" fmla="*/ 104 h 216"/>
                <a:gd name="T2" fmla="*/ 528 w 1008"/>
                <a:gd name="T3" fmla="*/ 200 h 216"/>
                <a:gd name="T4" fmla="*/ 672 w 1008"/>
                <a:gd name="T5" fmla="*/ 8 h 216"/>
                <a:gd name="T6" fmla="*/ 0 w 1008"/>
                <a:gd name="T7" fmla="*/ 152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216"/>
                <a:gd name="T14" fmla="*/ 1008 w 1008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216">
                  <a:moveTo>
                    <a:pt x="1008" y="104"/>
                  </a:moveTo>
                  <a:cubicBezTo>
                    <a:pt x="796" y="160"/>
                    <a:pt x="584" y="216"/>
                    <a:pt x="528" y="200"/>
                  </a:cubicBezTo>
                  <a:cubicBezTo>
                    <a:pt x="472" y="184"/>
                    <a:pt x="760" y="16"/>
                    <a:pt x="672" y="8"/>
                  </a:cubicBezTo>
                  <a:cubicBezTo>
                    <a:pt x="584" y="0"/>
                    <a:pt x="112" y="128"/>
                    <a:pt x="0" y="15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ABF93B53-5290-802C-D0F4-D23A9D7955E7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3902075"/>
            <a:ext cx="5308600" cy="896938"/>
            <a:chOff x="1312" y="2458"/>
            <a:chExt cx="3344" cy="565"/>
          </a:xfrm>
        </p:grpSpPr>
        <p:sp>
          <p:nvSpPr>
            <p:cNvPr id="23573" name="Freeform 41">
              <a:extLst>
                <a:ext uri="{FF2B5EF4-FFF2-40B4-BE49-F238E27FC236}">
                  <a16:creationId xmlns:a16="http://schemas.microsoft.com/office/drawing/2014/main" id="{CE62FE2F-F1EB-87C1-6D43-4F44EEEBE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458"/>
              <a:ext cx="1477" cy="565"/>
            </a:xfrm>
            <a:custGeom>
              <a:avLst/>
              <a:gdLst>
                <a:gd name="T0" fmla="*/ 0 w 1477"/>
                <a:gd name="T1" fmla="*/ 560 h 565"/>
                <a:gd name="T2" fmla="*/ 656 w 1477"/>
                <a:gd name="T3" fmla="*/ 5 h 565"/>
                <a:gd name="T4" fmla="*/ 1472 w 1477"/>
                <a:gd name="T5" fmla="*/ 0 h 565"/>
                <a:gd name="T6" fmla="*/ 1477 w 1477"/>
                <a:gd name="T7" fmla="*/ 565 h 5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7"/>
                <a:gd name="T13" fmla="*/ 0 h 565"/>
                <a:gd name="T14" fmla="*/ 1477 w 1477"/>
                <a:gd name="T15" fmla="*/ 565 h 5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7" h="565">
                  <a:moveTo>
                    <a:pt x="0" y="560"/>
                  </a:moveTo>
                  <a:cubicBezTo>
                    <a:pt x="192" y="394"/>
                    <a:pt x="538" y="106"/>
                    <a:pt x="656" y="5"/>
                  </a:cubicBezTo>
                  <a:cubicBezTo>
                    <a:pt x="885" y="0"/>
                    <a:pt x="1472" y="0"/>
                    <a:pt x="1472" y="0"/>
                  </a:cubicBezTo>
                  <a:cubicBezTo>
                    <a:pt x="1472" y="133"/>
                    <a:pt x="1477" y="565"/>
                    <a:pt x="1477" y="565"/>
                  </a:cubicBezTo>
                </a:path>
              </a:pathLst>
            </a:custGeom>
            <a:solidFill>
              <a:srgbClr val="008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4" name="Group 42">
              <a:extLst>
                <a:ext uri="{FF2B5EF4-FFF2-40B4-BE49-F238E27FC236}">
                  <a16:creationId xmlns:a16="http://schemas.microsoft.com/office/drawing/2014/main" id="{1577FD26-2B30-4A5A-0C68-7D58917D3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592"/>
              <a:ext cx="2112" cy="264"/>
              <a:chOff x="2544" y="2592"/>
              <a:chExt cx="2112" cy="264"/>
            </a:xfrm>
          </p:grpSpPr>
          <p:sp>
            <p:nvSpPr>
              <p:cNvPr id="23575" name="Text Box 43">
                <a:extLst>
                  <a:ext uri="{FF2B5EF4-FFF2-40B4-BE49-F238E27FC236}">
                    <a16:creationId xmlns:a16="http://schemas.microsoft.com/office/drawing/2014/main" id="{973BF99C-EF01-1D89-910D-02FC7EA29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592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chemeClr val="hlink"/>
                    </a:solidFill>
                  </a:rPr>
                  <a:t>area</a:t>
                </a:r>
                <a:r>
                  <a:rPr lang="en-US" altLang="en-US" sz="1800" b="0">
                    <a:solidFill>
                      <a:schemeClr val="tx1"/>
                    </a:solidFill>
                  </a:rPr>
                  <a:t> = </a:t>
                </a:r>
                <a:r>
                  <a:rPr lang="en-US" altLang="en-US" sz="1800" b="0">
                    <a:solidFill>
                      <a:srgbClr val="008901"/>
                    </a:solidFill>
                  </a:rPr>
                  <a:t>distance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576" name="Freeform 44">
                <a:extLst>
                  <a:ext uri="{FF2B5EF4-FFF2-40B4-BE49-F238E27FC236}">
                    <a16:creationId xmlns:a16="http://schemas.microsoft.com/office/drawing/2014/main" id="{C5A18038-B2E9-A44A-4058-D805376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640"/>
                <a:ext cx="1008" cy="216"/>
              </a:xfrm>
              <a:custGeom>
                <a:avLst/>
                <a:gdLst>
                  <a:gd name="T0" fmla="*/ 1008 w 1008"/>
                  <a:gd name="T1" fmla="*/ 104 h 216"/>
                  <a:gd name="T2" fmla="*/ 528 w 1008"/>
                  <a:gd name="T3" fmla="*/ 200 h 216"/>
                  <a:gd name="T4" fmla="*/ 672 w 1008"/>
                  <a:gd name="T5" fmla="*/ 8 h 216"/>
                  <a:gd name="T6" fmla="*/ 0 w 1008"/>
                  <a:gd name="T7" fmla="*/ 152 h 2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16"/>
                  <a:gd name="T14" fmla="*/ 1008 w 1008"/>
                  <a:gd name="T15" fmla="*/ 216 h 2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16">
                    <a:moveTo>
                      <a:pt x="1008" y="104"/>
                    </a:moveTo>
                    <a:cubicBezTo>
                      <a:pt x="796" y="160"/>
                      <a:pt x="584" y="216"/>
                      <a:pt x="528" y="200"/>
                    </a:cubicBezTo>
                    <a:cubicBezTo>
                      <a:pt x="472" y="184"/>
                      <a:pt x="760" y="16"/>
                      <a:pt x="672" y="8"/>
                    </a:cubicBezTo>
                    <a:cubicBezTo>
                      <a:pt x="584" y="0"/>
                      <a:pt x="112" y="128"/>
                      <a:pt x="0" y="1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28CADBEC-5E88-EED9-95F8-4F1B7002C8F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057400"/>
            <a:ext cx="2971800" cy="635000"/>
            <a:chOff x="2256" y="1296"/>
            <a:chExt cx="1872" cy="400"/>
          </a:xfrm>
        </p:grpSpPr>
        <p:sp>
          <p:nvSpPr>
            <p:cNvPr id="23571" name="Text Box 46">
              <a:extLst>
                <a:ext uri="{FF2B5EF4-FFF2-40B4-BE49-F238E27FC236}">
                  <a16:creationId xmlns:a16="http://schemas.microsoft.com/office/drawing/2014/main" id="{6CB09B1B-29D5-6780-7120-7A69F3DE9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296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8901"/>
                  </a:solidFill>
                </a:rPr>
                <a:t>slope</a:t>
              </a:r>
              <a:r>
                <a:rPr lang="en-US" altLang="en-US" sz="1800" b="0">
                  <a:solidFill>
                    <a:schemeClr val="tx1"/>
                  </a:solidFill>
                </a:rPr>
                <a:t> = </a:t>
              </a:r>
              <a:r>
                <a:rPr lang="en-US" altLang="en-US" sz="1800" b="0">
                  <a:solidFill>
                    <a:schemeClr val="hlink"/>
                  </a:solidFill>
                </a:rPr>
                <a:t>velocity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72" name="Freeform 47">
              <a:extLst>
                <a:ext uri="{FF2B5EF4-FFF2-40B4-BE49-F238E27FC236}">
                  <a16:creationId xmlns:a16="http://schemas.microsoft.com/office/drawing/2014/main" id="{6ECADE72-B653-4375-5F77-F239B83B5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536"/>
              <a:ext cx="768" cy="160"/>
            </a:xfrm>
            <a:custGeom>
              <a:avLst/>
              <a:gdLst>
                <a:gd name="T0" fmla="*/ 768 w 768"/>
                <a:gd name="T1" fmla="*/ 0 h 160"/>
                <a:gd name="T2" fmla="*/ 0 w 768"/>
                <a:gd name="T3" fmla="*/ 48 h 160"/>
                <a:gd name="T4" fmla="*/ 0 60000 65536"/>
                <a:gd name="T5" fmla="*/ 0 60000 65536"/>
                <a:gd name="T6" fmla="*/ 0 w 768"/>
                <a:gd name="T7" fmla="*/ 0 h 160"/>
                <a:gd name="T8" fmla="*/ 768 w 76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160">
                  <a:moveTo>
                    <a:pt x="768" y="0"/>
                  </a:moveTo>
                  <a:cubicBezTo>
                    <a:pt x="528" y="160"/>
                    <a:pt x="240" y="152"/>
                    <a:pt x="0" y="4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672313AE-BEE7-F2DB-46AC-E050E215C738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314700"/>
            <a:ext cx="3835400" cy="481013"/>
            <a:chOff x="2200" y="2088"/>
            <a:chExt cx="2416" cy="303"/>
          </a:xfrm>
        </p:grpSpPr>
        <p:sp>
          <p:nvSpPr>
            <p:cNvPr id="23569" name="Text Box 49">
              <a:extLst>
                <a:ext uri="{FF2B5EF4-FFF2-40B4-BE49-F238E27FC236}">
                  <a16:creationId xmlns:a16="http://schemas.microsoft.com/office/drawing/2014/main" id="{E95D06A0-EDBE-8A4B-7728-D9619CF22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160"/>
              <a:ext cx="1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hlink"/>
                  </a:solidFill>
                </a:rPr>
                <a:t>slope</a:t>
              </a:r>
              <a:r>
                <a:rPr lang="en-US" altLang="en-US" sz="1800" b="0">
                  <a:solidFill>
                    <a:schemeClr val="tx1"/>
                  </a:solidFill>
                </a:rPr>
                <a:t> = </a:t>
              </a:r>
              <a:r>
                <a:rPr lang="en-US" altLang="en-US" sz="1800" b="0">
                  <a:solidFill>
                    <a:srgbClr val="B300A4"/>
                  </a:solidFill>
                </a:rPr>
                <a:t>acceleration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570" name="Freeform 50">
              <a:extLst>
                <a:ext uri="{FF2B5EF4-FFF2-40B4-BE49-F238E27FC236}">
                  <a16:creationId xmlns:a16="http://schemas.microsoft.com/office/drawing/2014/main" id="{E079F1CE-38D5-2D31-1267-DBCDDE80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088"/>
              <a:ext cx="1000" cy="280"/>
            </a:xfrm>
            <a:custGeom>
              <a:avLst/>
              <a:gdLst>
                <a:gd name="T0" fmla="*/ 1000 w 1000"/>
                <a:gd name="T1" fmla="*/ 152 h 280"/>
                <a:gd name="T2" fmla="*/ 0 w 1000"/>
                <a:gd name="T3" fmla="*/ 280 h 280"/>
                <a:gd name="T4" fmla="*/ 0 60000 65536"/>
                <a:gd name="T5" fmla="*/ 0 60000 65536"/>
                <a:gd name="T6" fmla="*/ 0 w 1000"/>
                <a:gd name="T7" fmla="*/ 0 h 280"/>
                <a:gd name="T8" fmla="*/ 1000 w 1000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0" h="280">
                  <a:moveTo>
                    <a:pt x="1000" y="152"/>
                  </a:moveTo>
                  <a:cubicBezTo>
                    <a:pt x="680" y="0"/>
                    <a:pt x="136" y="64"/>
                    <a:pt x="0" y="2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840FB173-FF5D-F712-1604-6DBF952FC5A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81200"/>
            <a:ext cx="1066800" cy="3581400"/>
            <a:chOff x="1296" y="1248"/>
            <a:chExt cx="672" cy="2256"/>
          </a:xfrm>
        </p:grpSpPr>
        <p:sp>
          <p:nvSpPr>
            <p:cNvPr id="23567" name="Line 52">
              <a:extLst>
                <a:ext uri="{FF2B5EF4-FFF2-40B4-BE49-F238E27FC236}">
                  <a16:creationId xmlns:a16="http://schemas.microsoft.com/office/drawing/2014/main" id="{84696470-CA87-A2FF-7D6A-500F9D431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53">
              <a:extLst>
                <a:ext uri="{FF2B5EF4-FFF2-40B4-BE49-F238E27FC236}">
                  <a16:creationId xmlns:a16="http://schemas.microsoft.com/office/drawing/2014/main" id="{1E86EB34-ECDD-D883-697A-0C24F9621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248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CA29CF2-04EB-A753-9210-1BE0F263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67200"/>
            <a:ext cx="5257800" cy="1676400"/>
          </a:xfrm>
          <a:prstGeom prst="rect">
            <a:avLst/>
          </a:prstGeom>
          <a:solidFill>
            <a:srgbClr val="6633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4F34B10-AF34-C642-A2C9-83C5C551DF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3200400"/>
            <a:ext cx="5257800" cy="1066800"/>
          </a:xfrm>
          <a:prstGeom prst="rtTriangle">
            <a:avLst/>
          </a:prstGeom>
          <a:solidFill>
            <a:srgbClr val="99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0DBA12D-DE89-63AB-C952-31F43F912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Equations of Motion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599C6E6-E18B-9091-74D8-0C16054CD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altLang="en-US"/>
              <a:t>What is </a:t>
            </a:r>
            <a:r>
              <a:rPr lang="en-US" altLang="en-US">
                <a:solidFill>
                  <a:srgbClr val="800000"/>
                </a:solidFill>
              </a:rPr>
              <a:t>position</a:t>
            </a:r>
            <a:r>
              <a:rPr lang="en-US" altLang="en-US"/>
              <a:t> under conditions of </a:t>
            </a:r>
            <a:r>
              <a:rPr lang="en-US" altLang="en-US">
                <a:solidFill>
                  <a:schemeClr val="accent2"/>
                </a:solidFill>
              </a:rPr>
              <a:t>constant acceleration</a:t>
            </a:r>
            <a:r>
              <a:rPr lang="en-US" altLang="en-US"/>
              <a:t>?</a:t>
            </a:r>
          </a:p>
        </p:txBody>
      </p:sp>
      <p:grpSp>
        <p:nvGrpSpPr>
          <p:cNvPr id="24581" name="Group 7">
            <a:extLst>
              <a:ext uri="{FF2B5EF4-FFF2-40B4-BE49-F238E27FC236}">
                <a16:creationId xmlns:a16="http://schemas.microsoft.com/office/drawing/2014/main" id="{BEFDC4A8-5C88-7F4B-A441-E1D3D017EC45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971800"/>
            <a:ext cx="5791200" cy="2971800"/>
            <a:chOff x="2209800" y="2971800"/>
            <a:chExt cx="5791200" cy="2971800"/>
          </a:xfrm>
        </p:grpSpPr>
        <p:cxnSp>
          <p:nvCxnSpPr>
            <p:cNvPr id="24597" name="Straight Arrow Connector 2">
              <a:extLst>
                <a:ext uri="{FF2B5EF4-FFF2-40B4-BE49-F238E27FC236}">
                  <a16:creationId xmlns:a16="http://schemas.microsoft.com/office/drawing/2014/main" id="{2750645D-554A-8E8A-38DD-23566DB272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09800" y="5943600"/>
              <a:ext cx="579120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Straight Arrow Connector 4">
              <a:extLst>
                <a:ext uri="{FF2B5EF4-FFF2-40B4-BE49-F238E27FC236}">
                  <a16:creationId xmlns:a16="http://schemas.microsoft.com/office/drawing/2014/main" id="{DD00CEAB-7388-BA8B-352A-9D8F2E8985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09800" y="2971800"/>
              <a:ext cx="0" cy="29718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2" name="TextBox 5">
            <a:extLst>
              <a:ext uri="{FF2B5EF4-FFF2-40B4-BE49-F238E27FC236}">
                <a16:creationId xmlns:a16="http://schemas.microsoft.com/office/drawing/2014/main" id="{EDB5599B-185D-6F7A-CA81-0D9162CE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84913"/>
            <a:ext cx="76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1610E38E-BBF9-FCD5-4CAF-E4C6EF8EA2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907" y="4109243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velocity</a:t>
            </a:r>
          </a:p>
        </p:txBody>
      </p:sp>
      <p:cxnSp>
        <p:nvCxnSpPr>
          <p:cNvPr id="24584" name="Straight Connector 9">
            <a:extLst>
              <a:ext uri="{FF2B5EF4-FFF2-40B4-BE49-F238E27FC236}">
                <a16:creationId xmlns:a16="http://schemas.microsoft.com/office/drawing/2014/main" id="{4C617323-D61E-9736-A8A8-314A8CAC6F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09800" y="3200400"/>
            <a:ext cx="5257800" cy="1066800"/>
          </a:xfrm>
          <a:prstGeom prst="line">
            <a:avLst/>
          </a:prstGeom>
          <a:noFill/>
          <a:ln w="571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BA1CC9-C129-F7AD-D8EB-72507D8C4A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09800" y="3200400"/>
            <a:ext cx="525780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0677D2-789C-9E4F-F95F-9CD9A73CAC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7600" y="3200400"/>
            <a:ext cx="0" cy="2743200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TextBox 17">
            <a:extLst>
              <a:ext uri="{FF2B5EF4-FFF2-40B4-BE49-F238E27FC236}">
                <a16:creationId xmlns:a16="http://schemas.microsoft.com/office/drawing/2014/main" id="{5F9BFE59-9F85-AE9B-777A-0111A727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95738"/>
            <a:ext cx="45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tx1"/>
                </a:solidFill>
              </a:rPr>
              <a:t>v</a:t>
            </a:r>
            <a:r>
              <a:rPr lang="en-US" altLang="en-US" sz="2400" b="0" baseline="-2500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5F6287-65CE-C6FA-3D6D-B6056A4FED98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3200400"/>
            <a:ext cx="641350" cy="1066800"/>
            <a:chOff x="1491780" y="3200399"/>
            <a:chExt cx="641819" cy="1066801"/>
          </a:xfrm>
        </p:grpSpPr>
        <p:sp>
          <p:nvSpPr>
            <p:cNvPr id="24595" name="Left Brace 14">
              <a:extLst>
                <a:ext uri="{FF2B5EF4-FFF2-40B4-BE49-F238E27FC236}">
                  <a16:creationId xmlns:a16="http://schemas.microsoft.com/office/drawing/2014/main" id="{6936FAA9-26BB-D3CA-87FA-3F7AB48B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3200399"/>
              <a:ext cx="152399" cy="1066801"/>
            </a:xfrm>
            <a:prstGeom prst="leftBrace">
              <a:avLst>
                <a:gd name="adj1" fmla="val 832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596" name="TextBox 19">
              <a:extLst>
                <a:ext uri="{FF2B5EF4-FFF2-40B4-BE49-F238E27FC236}">
                  <a16:creationId xmlns:a16="http://schemas.microsoft.com/office/drawing/2014/main" id="{1498CF2B-B2CD-C35F-E9AE-515D097C5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780" y="3457535"/>
              <a:ext cx="526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</a:rPr>
                <a:t>∆</a:t>
              </a:r>
              <a:r>
                <a:rPr lang="en-US" altLang="en-US" sz="2400" b="0" i="1">
                  <a:solidFill>
                    <a:schemeClr val="tx1"/>
                  </a:solidFill>
                </a:rPr>
                <a:t>v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747748-967C-A72E-6091-D47B9BF85E7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6019800"/>
            <a:ext cx="5257800" cy="576263"/>
            <a:chOff x="2209801" y="6019801"/>
            <a:chExt cx="5257801" cy="575964"/>
          </a:xfrm>
        </p:grpSpPr>
        <p:sp>
          <p:nvSpPr>
            <p:cNvPr id="24593" name="Left Brace 20">
              <a:extLst>
                <a:ext uri="{FF2B5EF4-FFF2-40B4-BE49-F238E27FC236}">
                  <a16:creationId xmlns:a16="http://schemas.microsoft.com/office/drawing/2014/main" id="{67CB3950-3D45-AA16-E505-71AB2AA620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24402" y="3505200"/>
              <a:ext cx="228600" cy="5257801"/>
            </a:xfrm>
            <a:prstGeom prst="leftBrace">
              <a:avLst>
                <a:gd name="adj1" fmla="val 83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594" name="TextBox 23">
              <a:extLst>
                <a:ext uri="{FF2B5EF4-FFF2-40B4-BE49-F238E27FC236}">
                  <a16:creationId xmlns:a16="http://schemas.microsoft.com/office/drawing/2014/main" id="{7C76C750-BBAE-C9C6-2FC9-4371F86BA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294" y="6134100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</a:rPr>
                <a:t>∆</a:t>
              </a:r>
              <a:r>
                <a:rPr lang="en-US" altLang="en-US" sz="2400" b="0" i="1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8EA3CA3-F01E-DCA0-BDD9-8ABFD6797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3627438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</a:rPr>
              <a:t>½ ∆</a:t>
            </a:r>
            <a:r>
              <a:rPr lang="en-US" altLang="en-US" b="0" i="1">
                <a:solidFill>
                  <a:srgbClr val="00B050"/>
                </a:solidFill>
              </a:rPr>
              <a:t>v</a:t>
            </a:r>
            <a:r>
              <a:rPr lang="en-US" altLang="en-US" b="0">
                <a:solidFill>
                  <a:srgbClr val="00B050"/>
                </a:solidFill>
              </a:rPr>
              <a:t>∆</a:t>
            </a:r>
            <a:r>
              <a:rPr lang="en-US" altLang="en-US" b="0" i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35A46-A90C-E9C7-385D-055DBED4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4813300"/>
            <a:ext cx="90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 i="1">
                <a:solidFill>
                  <a:srgbClr val="00B050"/>
                </a:solidFill>
              </a:rPr>
              <a:t>v</a:t>
            </a:r>
            <a:r>
              <a:rPr lang="en-US" altLang="en-US" b="0" baseline="-25000">
                <a:solidFill>
                  <a:srgbClr val="00B050"/>
                </a:solidFill>
              </a:rPr>
              <a:t>0</a:t>
            </a:r>
            <a:r>
              <a:rPr lang="en-US" altLang="en-US" b="0">
                <a:solidFill>
                  <a:srgbClr val="00B050"/>
                </a:solidFill>
              </a:rPr>
              <a:t>∆</a:t>
            </a:r>
            <a:r>
              <a:rPr lang="en-US" altLang="en-US" b="0" i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A035A1-09B6-7F19-4292-9D94AB20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644900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B050"/>
                </a:solidFill>
              </a:rPr>
              <a:t>= ½ </a:t>
            </a:r>
            <a:r>
              <a:rPr lang="en-US" altLang="en-US" b="0" i="1">
                <a:solidFill>
                  <a:srgbClr val="00B050"/>
                </a:solidFill>
              </a:rPr>
              <a:t>a</a:t>
            </a:r>
            <a:r>
              <a:rPr lang="en-US" altLang="en-US" b="0">
                <a:solidFill>
                  <a:srgbClr val="00B050"/>
                </a:solidFill>
              </a:rPr>
              <a:t>(∆</a:t>
            </a:r>
            <a:r>
              <a:rPr lang="en-US" altLang="en-US" b="0" i="1">
                <a:solidFill>
                  <a:srgbClr val="00B050"/>
                </a:solidFill>
              </a:rPr>
              <a:t>t</a:t>
            </a:r>
            <a:r>
              <a:rPr lang="en-US" altLang="en-US" b="0">
                <a:solidFill>
                  <a:srgbClr val="00B050"/>
                </a:solidFill>
              </a:rPr>
              <a:t>)</a:t>
            </a:r>
            <a:r>
              <a:rPr lang="en-US" altLang="en-US" b="0" baseline="30000">
                <a:solidFill>
                  <a:srgbClr val="00B05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2" grpId="0"/>
      <p:bldP spid="26" grpId="0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6531A1B-40AC-E3B8-4AA9-176075E0B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 from Constant </a:t>
            </a:r>
            <a:br>
              <a:rPr lang="en-US" altLang="en-US"/>
            </a:br>
            <a:r>
              <a:rPr lang="en-US" altLang="en-US"/>
              <a:t>Acceleration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EF0AC8E7-7955-89FC-DE78-F9A089B4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Position change 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x</a:t>
            </a:r>
            <a:r>
              <a:rPr lang="en-US" altLang="en-US"/>
              <a:t> = </a:t>
            </a:r>
            <a:r>
              <a:rPr lang="en-US" altLang="en-US" i="1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0</a:t>
            </a:r>
            <a:r>
              <a:rPr lang="en-US" altLang="en-US" i="1" baseline="-25000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 </a:t>
            </a:r>
            <a:r>
              <a:rPr lang="en-US" altLang="en-US">
                <a:solidFill>
                  <a:schemeClr val="accent2"/>
                </a:solidFill>
              </a:rPr>
              <a:t>+ ½ </a:t>
            </a:r>
            <a:r>
              <a:rPr lang="en-US" altLang="en-US" i="1">
                <a:solidFill>
                  <a:schemeClr val="accent2"/>
                </a:solidFill>
              </a:rPr>
              <a:t>a</a:t>
            </a:r>
            <a:r>
              <a:rPr lang="en-US" altLang="en-US">
                <a:solidFill>
                  <a:schemeClr val="accent2"/>
                </a:solidFill>
              </a:rPr>
              <a:t> (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endParaRPr lang="en-US" altLang="en-US" i="1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Position </a:t>
            </a:r>
            <a:r>
              <a:rPr lang="en-US" altLang="en-US" i="1">
                <a:solidFill>
                  <a:schemeClr val="accent2"/>
                </a:solidFill>
              </a:rPr>
              <a:t>x</a:t>
            </a:r>
            <a:r>
              <a:rPr lang="en-US" altLang="en-US" i="1" baseline="-25000">
                <a:solidFill>
                  <a:schemeClr val="accent2"/>
                </a:solidFill>
              </a:rPr>
              <a:t>t</a:t>
            </a:r>
            <a:r>
              <a:rPr lang="en-US" altLang="en-US"/>
              <a:t> = </a:t>
            </a:r>
            <a:r>
              <a:rPr lang="en-US" altLang="en-US" i="1">
                <a:solidFill>
                  <a:schemeClr val="accent2"/>
                </a:solidFill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</a:rPr>
              <a:t>0</a:t>
            </a:r>
            <a:r>
              <a:rPr lang="en-US" altLang="en-US">
                <a:solidFill>
                  <a:schemeClr val="accent2"/>
                </a:solidFill>
              </a:rPr>
              <a:t> + </a:t>
            </a:r>
            <a:r>
              <a:rPr lang="en-US" altLang="en-US" i="1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0</a:t>
            </a:r>
            <a:r>
              <a:rPr lang="en-US" altLang="en-US" i="1" baseline="-25000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 </a:t>
            </a:r>
            <a:r>
              <a:rPr lang="en-US" altLang="en-US">
                <a:solidFill>
                  <a:schemeClr val="accent2"/>
                </a:solidFill>
              </a:rPr>
              <a:t>+ ½ </a:t>
            </a:r>
            <a:r>
              <a:rPr lang="en-US" altLang="en-US" i="1">
                <a:solidFill>
                  <a:schemeClr val="accent2"/>
                </a:solidFill>
              </a:rPr>
              <a:t>a</a:t>
            </a:r>
            <a:r>
              <a:rPr lang="en-US" altLang="en-US">
                <a:solidFill>
                  <a:schemeClr val="accent2"/>
                </a:solidFill>
              </a:rPr>
              <a:t> (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7591-601B-6F5E-197B-16D10596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acceleration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AA3D-5D8B-9048-5702-D730BC62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 work:</a:t>
            </a:r>
          </a:p>
          <a:p>
            <a:pPr marL="468313" indent="0">
              <a:buNone/>
            </a:pPr>
            <a:r>
              <a:rPr lang="en-US" dirty="0"/>
              <a:t>4a. Acceleration</a:t>
            </a:r>
          </a:p>
          <a:p>
            <a:pPr marL="468313" indent="0">
              <a:buNone/>
            </a:pPr>
            <a:r>
              <a:rPr lang="en-US" dirty="0"/>
              <a:t>4b. Velocity and position formulas</a:t>
            </a:r>
          </a:p>
          <a:p>
            <a:pPr marL="468313" indent="0">
              <a:buNone/>
            </a:pPr>
            <a:r>
              <a:rPr lang="en-US" dirty="0"/>
              <a:t>4c–f. Velocity and position values </a:t>
            </a:r>
          </a:p>
        </p:txBody>
      </p:sp>
    </p:spTree>
    <p:extLst>
      <p:ext uri="{BB962C8B-B14F-4D97-AF65-F5344CB8AC3E}">
        <p14:creationId xmlns:p14="http://schemas.microsoft.com/office/powerpoint/2010/main" val="7085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ACA13D2-2048-3DB4-78F3-98E388718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Form (constant </a:t>
            </a:r>
            <a:r>
              <a:rPr lang="en-US" altLang="en-US" i="1"/>
              <a:t>a</a:t>
            </a:r>
            <a:r>
              <a:rPr lang="en-US" altLang="en-US"/>
              <a:t>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955BE8BD-6BA5-6B87-263F-FE977CE13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If you don’t know 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</a:t>
            </a:r>
            <a:r>
              <a:rPr lang="en-US" altLang="en-US"/>
              <a:t> and want </a:t>
            </a:r>
            <a:r>
              <a:rPr lang="en-US" altLang="en-US" i="1">
                <a:solidFill>
                  <a:schemeClr val="accent2"/>
                </a:solidFill>
              </a:rPr>
              <a:t>v</a:t>
            </a:r>
            <a:r>
              <a:rPr lang="en-US" altLang="en-US"/>
              <a:t>: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466AAD12-FFCF-7FE7-4AC2-C3B4F9ECC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754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>
                <a:solidFill>
                  <a:schemeClr val="accent2"/>
                </a:solidFill>
              </a:rPr>
              <a:t>x</a:t>
            </a:r>
            <a:r>
              <a:rPr lang="en-US" altLang="en-US" b="0">
                <a:solidFill>
                  <a:schemeClr val="accent2"/>
                </a:solidFill>
              </a:rPr>
              <a:t> = </a:t>
            </a:r>
            <a:r>
              <a:rPr lang="en-US" altLang="en-US" b="0" i="1">
                <a:solidFill>
                  <a:schemeClr val="accent2"/>
                </a:solidFill>
              </a:rPr>
              <a:t>x</a:t>
            </a:r>
            <a:r>
              <a:rPr lang="en-US" altLang="en-US" b="0" baseline="-25000">
                <a:solidFill>
                  <a:schemeClr val="accent2"/>
                </a:solidFill>
              </a:rPr>
              <a:t>0</a:t>
            </a:r>
            <a:r>
              <a:rPr lang="en-US" altLang="en-US" b="0">
                <a:solidFill>
                  <a:schemeClr val="accent2"/>
                </a:solidFill>
              </a:rPr>
              <a:t> + 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 baseline="-25000">
                <a:solidFill>
                  <a:schemeClr val="accent2"/>
                </a:solidFill>
              </a:rPr>
              <a:t>0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 + </a:t>
            </a:r>
            <a:r>
              <a:rPr lang="en-US" altLang="en-US" sz="2800" b="0">
                <a:solidFill>
                  <a:schemeClr val="accent2"/>
                </a:solidFill>
              </a:rPr>
              <a:t>1/2</a:t>
            </a:r>
            <a:r>
              <a:rPr lang="en-US" altLang="en-US" b="0">
                <a:solidFill>
                  <a:schemeClr val="accent2"/>
                </a:solidFill>
              </a:rPr>
              <a:t> </a:t>
            </a:r>
            <a:r>
              <a:rPr lang="en-US" altLang="en-US" b="0" i="1">
                <a:solidFill>
                  <a:schemeClr val="accent2"/>
                </a:solidFill>
              </a:rPr>
              <a:t>a</a:t>
            </a:r>
            <a:r>
              <a:rPr lang="en-US" altLang="en-US" b="0">
                <a:solidFill>
                  <a:schemeClr val="accent2"/>
                </a:solidFill>
              </a:rPr>
              <a:t> (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)</a:t>
            </a:r>
            <a:r>
              <a:rPr lang="en-US" altLang="en-US" b="0" baseline="30000">
                <a:solidFill>
                  <a:schemeClr val="accent2"/>
                </a:solidFill>
              </a:rPr>
              <a:t>2</a:t>
            </a:r>
            <a:r>
              <a:rPr lang="en-US" altLang="en-US" b="0">
                <a:solidFill>
                  <a:schemeClr val="accent2"/>
                </a:solidFill>
              </a:rPr>
              <a:t>		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 = 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>
                <a:solidFill>
                  <a:schemeClr val="accent2"/>
                </a:solidFill>
              </a:rPr>
              <a:t>/</a:t>
            </a:r>
            <a:r>
              <a:rPr lang="en-US" altLang="en-US" b="0" i="1">
                <a:solidFill>
                  <a:schemeClr val="accent2"/>
                </a:solidFill>
              </a:rPr>
              <a:t>a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C0A296D4-AD32-4998-247A-CB50C7C1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702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/>
              <a:t>x</a:t>
            </a:r>
            <a:r>
              <a:rPr lang="en-US" altLang="en-US" b="0"/>
              <a:t> – </a:t>
            </a:r>
            <a:r>
              <a:rPr lang="en-US" altLang="en-US" b="0" i="1"/>
              <a:t>x</a:t>
            </a:r>
            <a:r>
              <a:rPr lang="en-US" altLang="en-US" b="0" baseline="-25000"/>
              <a:t>0</a:t>
            </a:r>
            <a:r>
              <a:rPr lang="en-US" altLang="en-US" b="0"/>
              <a:t> = </a:t>
            </a:r>
            <a:r>
              <a:rPr lang="en-US" altLang="en-US" b="0" i="1"/>
              <a:t>v</a:t>
            </a:r>
            <a:r>
              <a:rPr lang="en-US" altLang="en-US" b="0" baseline="-25000"/>
              <a:t>0 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v</a:t>
            </a:r>
            <a:r>
              <a:rPr lang="en-US" altLang="en-US" b="0"/>
              <a:t>/</a:t>
            </a:r>
            <a:r>
              <a:rPr lang="en-US" altLang="en-US" b="0" i="1"/>
              <a:t>a</a:t>
            </a:r>
            <a:r>
              <a:rPr lang="en-US" altLang="en-US" b="0"/>
              <a:t> + </a:t>
            </a:r>
            <a:r>
              <a:rPr lang="en-US" altLang="en-US" sz="2800" b="0"/>
              <a:t>1/2</a:t>
            </a:r>
            <a:r>
              <a:rPr lang="en-US" altLang="en-US" b="0"/>
              <a:t> </a:t>
            </a:r>
            <a:r>
              <a:rPr lang="en-US" altLang="en-US" b="0" i="1"/>
              <a:t>a</a:t>
            </a:r>
            <a:r>
              <a:rPr lang="en-US" altLang="en-US" b="0"/>
              <a:t> (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v</a:t>
            </a:r>
            <a:r>
              <a:rPr lang="en-US" altLang="en-US" b="0"/>
              <a:t>/</a:t>
            </a:r>
            <a:r>
              <a:rPr lang="en-US" altLang="en-US" b="0" i="1"/>
              <a:t>a</a:t>
            </a:r>
            <a:r>
              <a:rPr lang="en-US" altLang="en-US" b="0"/>
              <a:t>)</a:t>
            </a:r>
            <a:r>
              <a:rPr lang="en-US" altLang="en-US" b="0" baseline="30000"/>
              <a:t>2</a:t>
            </a:r>
            <a:endParaRPr lang="en-US" altLang="en-US" b="0" i="1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9B47942C-86C3-D553-CF9D-3CB2591D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54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/>
              <a:t>2</a:t>
            </a:r>
            <a:r>
              <a:rPr lang="en-US" altLang="en-US" b="0" i="1"/>
              <a:t>a </a:t>
            </a:r>
            <a:r>
              <a:rPr lang="en-US" altLang="en-US" b="0"/>
              <a:t>∆</a:t>
            </a:r>
            <a:r>
              <a:rPr lang="en-US" altLang="en-US" b="0" i="1"/>
              <a:t>x</a:t>
            </a:r>
            <a:r>
              <a:rPr lang="en-US" altLang="en-US" b="0"/>
              <a:t> = 2</a:t>
            </a:r>
            <a:r>
              <a:rPr lang="en-US" altLang="en-US" b="0" i="1"/>
              <a:t>v</a:t>
            </a:r>
            <a:r>
              <a:rPr lang="en-US" altLang="en-US" b="0" baseline="-25000"/>
              <a:t>0 </a:t>
            </a:r>
            <a:r>
              <a:rPr lang="en-US" altLang="en-US" b="0"/>
              <a:t>(∆</a:t>
            </a:r>
            <a:r>
              <a:rPr lang="en-US" altLang="en-US" b="0" i="1"/>
              <a:t>v</a:t>
            </a:r>
            <a:r>
              <a:rPr lang="en-US" altLang="en-US" b="0"/>
              <a:t>) + (∆</a:t>
            </a:r>
            <a:r>
              <a:rPr lang="en-US" altLang="en-US" b="0" i="1"/>
              <a:t>v</a:t>
            </a:r>
            <a:r>
              <a:rPr lang="en-US" altLang="en-US" b="0"/>
              <a:t>)</a:t>
            </a:r>
            <a:r>
              <a:rPr lang="en-US" altLang="en-US" b="0" baseline="30000"/>
              <a:t>2</a:t>
            </a:r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86072172-00A5-404A-8C10-CC4A2E5A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386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/>
              <a:t>2</a:t>
            </a:r>
            <a:r>
              <a:rPr lang="en-US" altLang="en-US" b="0" i="1"/>
              <a:t>a </a:t>
            </a:r>
            <a:r>
              <a:rPr lang="en-US" altLang="en-US" b="0"/>
              <a:t>∆</a:t>
            </a:r>
            <a:r>
              <a:rPr lang="en-US" altLang="en-US" b="0" i="1"/>
              <a:t>x</a:t>
            </a:r>
            <a:r>
              <a:rPr lang="en-US" altLang="en-US" b="0"/>
              <a:t> = ∆</a:t>
            </a:r>
            <a:r>
              <a:rPr lang="en-US" altLang="en-US" b="0" i="1"/>
              <a:t>v</a:t>
            </a:r>
            <a:r>
              <a:rPr lang="en-US" altLang="en-US" b="0"/>
              <a:t>(2</a:t>
            </a:r>
            <a:r>
              <a:rPr lang="en-US" altLang="en-US" b="0" i="1"/>
              <a:t>v</a:t>
            </a:r>
            <a:r>
              <a:rPr lang="en-US" altLang="en-US" b="0" baseline="-25000"/>
              <a:t>0</a:t>
            </a:r>
            <a:r>
              <a:rPr lang="en-US" altLang="en-US" b="0"/>
              <a:t> + </a:t>
            </a:r>
            <a:r>
              <a:rPr lang="en-US" altLang="en-US" b="0" i="1"/>
              <a:t>v</a:t>
            </a:r>
            <a:r>
              <a:rPr lang="en-US" altLang="en-US" b="0" baseline="30000"/>
              <a:t> </a:t>
            </a:r>
            <a:r>
              <a:rPr lang="en-US" altLang="en-US" b="0"/>
              <a:t>– </a:t>
            </a:r>
            <a:r>
              <a:rPr lang="en-US" altLang="en-US" b="0" i="1"/>
              <a:t>v</a:t>
            </a:r>
            <a:r>
              <a:rPr lang="en-US" altLang="en-US" b="0" baseline="-25000"/>
              <a:t>0</a:t>
            </a:r>
            <a:r>
              <a:rPr lang="en-US" altLang="en-US" b="0"/>
              <a:t>)</a:t>
            </a:r>
          </a:p>
        </p:txBody>
      </p:sp>
      <p:sp>
        <p:nvSpPr>
          <p:cNvPr id="64520" name="Rectangle 8">
            <a:extLst>
              <a:ext uri="{FF2B5EF4-FFF2-40B4-BE49-F238E27FC236}">
                <a16:creationId xmlns:a16="http://schemas.microsoft.com/office/drawing/2014/main" id="{A7D53DE0-0B4A-F278-1FBB-A0D3E4BB1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228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/>
              <a:t>2</a:t>
            </a:r>
            <a:r>
              <a:rPr lang="en-US" altLang="en-US" b="0" i="1"/>
              <a:t>a </a:t>
            </a:r>
            <a:r>
              <a:rPr lang="en-US" altLang="en-US" b="0"/>
              <a:t>∆</a:t>
            </a:r>
            <a:r>
              <a:rPr lang="en-US" altLang="en-US" b="0" i="1"/>
              <a:t>x</a:t>
            </a:r>
            <a:r>
              <a:rPr lang="en-US" altLang="en-US" b="0"/>
              <a:t> = </a:t>
            </a:r>
            <a:r>
              <a:rPr lang="en-US" altLang="en-US" b="0">
                <a:solidFill>
                  <a:schemeClr val="tx2"/>
                </a:solidFill>
              </a:rPr>
              <a:t>(</a:t>
            </a:r>
            <a:r>
              <a:rPr lang="en-US" altLang="en-US" b="0" i="1">
                <a:solidFill>
                  <a:schemeClr val="tx2"/>
                </a:solidFill>
              </a:rPr>
              <a:t>v</a:t>
            </a:r>
            <a:r>
              <a:rPr lang="en-US" altLang="en-US" b="0">
                <a:solidFill>
                  <a:schemeClr val="tx2"/>
                </a:solidFill>
              </a:rPr>
              <a:t> – </a:t>
            </a:r>
            <a:r>
              <a:rPr lang="en-US" altLang="en-US" b="0" i="1">
                <a:solidFill>
                  <a:schemeClr val="tx2"/>
                </a:solidFill>
              </a:rPr>
              <a:t>v</a:t>
            </a:r>
            <a:r>
              <a:rPr lang="en-US" altLang="en-US" b="0" baseline="-25000">
                <a:solidFill>
                  <a:schemeClr val="tx2"/>
                </a:solidFill>
              </a:rPr>
              <a:t>0</a:t>
            </a:r>
            <a:r>
              <a:rPr lang="en-US" altLang="en-US" b="0"/>
              <a:t>)(</a:t>
            </a:r>
            <a:r>
              <a:rPr lang="en-US" altLang="en-US" b="0" i="1">
                <a:solidFill>
                  <a:schemeClr val="tx2"/>
                </a:solidFill>
              </a:rPr>
              <a:t>v</a:t>
            </a:r>
            <a:r>
              <a:rPr lang="en-US" altLang="en-US" b="0">
                <a:solidFill>
                  <a:schemeClr val="tx2"/>
                </a:solidFill>
              </a:rPr>
              <a:t> + </a:t>
            </a:r>
            <a:r>
              <a:rPr lang="en-US" altLang="en-US" b="0" i="1">
                <a:solidFill>
                  <a:schemeClr val="tx2"/>
                </a:solidFill>
              </a:rPr>
              <a:t>v</a:t>
            </a:r>
            <a:r>
              <a:rPr lang="en-US" altLang="en-US" b="0" baseline="-25000">
                <a:solidFill>
                  <a:schemeClr val="tx2"/>
                </a:solidFill>
              </a:rPr>
              <a:t>0</a:t>
            </a:r>
            <a:r>
              <a:rPr lang="en-US" altLang="en-US" b="0"/>
              <a:t>)</a:t>
            </a:r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24F2320C-217D-1C51-91EA-77489879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070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/>
              <a:t>2</a:t>
            </a:r>
            <a:r>
              <a:rPr lang="en-US" altLang="en-US" b="0" i="1"/>
              <a:t>a </a:t>
            </a:r>
            <a:r>
              <a:rPr lang="en-US" altLang="en-US" b="0"/>
              <a:t>∆</a:t>
            </a:r>
            <a:r>
              <a:rPr lang="en-US" altLang="en-US" b="0" i="1"/>
              <a:t>x</a:t>
            </a:r>
            <a:r>
              <a:rPr lang="en-US" altLang="en-US" b="0"/>
              <a:t> = </a:t>
            </a:r>
            <a:r>
              <a:rPr lang="en-US" altLang="en-US" b="0" i="1"/>
              <a:t>v</a:t>
            </a:r>
            <a:r>
              <a:rPr lang="en-US" altLang="en-US" b="0" baseline="30000"/>
              <a:t>2 </a:t>
            </a:r>
            <a:r>
              <a:rPr lang="en-US" altLang="en-US" b="0"/>
              <a:t>– </a:t>
            </a:r>
            <a:r>
              <a:rPr lang="en-US" altLang="en-US" b="0" i="1"/>
              <a:t>v</a:t>
            </a:r>
            <a:r>
              <a:rPr lang="en-US" altLang="en-US" b="0" baseline="-25000"/>
              <a:t>0</a:t>
            </a:r>
            <a:r>
              <a:rPr lang="en-US" altLang="en-US" b="0" baseline="30000"/>
              <a:t>2</a:t>
            </a:r>
            <a:r>
              <a:rPr lang="en-US" altLang="en-US" b="0"/>
              <a:t> </a:t>
            </a:r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3AFDA123-FA86-D941-1ADA-0FC678E57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>
                <a:solidFill>
                  <a:srgbClr val="800000"/>
                </a:solidFill>
              </a:rPr>
              <a:t>v</a:t>
            </a:r>
            <a:r>
              <a:rPr lang="en-US" altLang="en-US" b="0" baseline="30000">
                <a:solidFill>
                  <a:srgbClr val="800000"/>
                </a:solidFill>
              </a:rPr>
              <a:t>2</a:t>
            </a:r>
            <a:r>
              <a:rPr lang="en-US" altLang="en-US" b="0">
                <a:solidFill>
                  <a:srgbClr val="800000"/>
                </a:solidFill>
              </a:rPr>
              <a:t> = </a:t>
            </a:r>
            <a:r>
              <a:rPr lang="en-US" altLang="en-US" b="0" i="1">
                <a:solidFill>
                  <a:srgbClr val="800000"/>
                </a:solidFill>
              </a:rPr>
              <a:t>v</a:t>
            </a:r>
            <a:r>
              <a:rPr lang="en-US" altLang="en-US" b="0" baseline="-25000">
                <a:solidFill>
                  <a:srgbClr val="800000"/>
                </a:solidFill>
              </a:rPr>
              <a:t>0</a:t>
            </a:r>
            <a:r>
              <a:rPr lang="en-US" altLang="en-US" b="0" baseline="30000">
                <a:solidFill>
                  <a:srgbClr val="800000"/>
                </a:solidFill>
              </a:rPr>
              <a:t>2</a:t>
            </a:r>
            <a:r>
              <a:rPr lang="en-US" altLang="en-US" b="0">
                <a:solidFill>
                  <a:srgbClr val="800000"/>
                </a:solidFill>
              </a:rPr>
              <a:t> + 2</a:t>
            </a:r>
            <a:r>
              <a:rPr lang="en-US" altLang="en-US" b="0" i="1">
                <a:solidFill>
                  <a:srgbClr val="800000"/>
                </a:solidFill>
              </a:rPr>
              <a:t>a </a:t>
            </a:r>
            <a:r>
              <a:rPr lang="en-US" altLang="en-US" b="0">
                <a:solidFill>
                  <a:srgbClr val="800000"/>
                </a:solidFill>
              </a:rPr>
              <a:t>∆</a:t>
            </a:r>
            <a:r>
              <a:rPr lang="en-US" altLang="en-US" b="0" i="1">
                <a:solidFill>
                  <a:srgbClr val="800000"/>
                </a:solidFill>
              </a:rPr>
              <a:t>x</a:t>
            </a:r>
            <a:r>
              <a:rPr lang="en-US" altLang="en-US" b="0">
                <a:solidFill>
                  <a:srgbClr val="800000"/>
                </a:solidFill>
              </a:rPr>
              <a:t>  </a:t>
            </a: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id="{2C32500F-EA70-8B07-07D5-6C879034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943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008000"/>
                </a:solidFill>
              </a:rPr>
              <a:t>Do units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1964672" presetClass="entr" presetSubtype="4214566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utoUpdateAnimBg="0"/>
      <p:bldP spid="64517" grpId="0" autoUpdateAnimBg="0"/>
      <p:bldP spid="64518" grpId="0" autoUpdateAnimBg="0"/>
      <p:bldP spid="64519" grpId="0" autoUpdateAnimBg="0"/>
      <p:bldP spid="64520" grpId="0" autoUpdateAnimBg="0"/>
      <p:bldP spid="64521" grpId="0" autoUpdateAnimBg="0"/>
      <p:bldP spid="64522" grpId="0" autoUpdateAnimBg="0"/>
      <p:bldP spid="645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BC9FC4B-DA0F-B12A-0CA7-AD6A1F245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Form (constant </a:t>
            </a:r>
            <a:r>
              <a:rPr lang="en-US" altLang="en-US" i="1"/>
              <a:t>a</a:t>
            </a:r>
            <a:r>
              <a:rPr lang="en-US" altLang="en-US"/>
              <a:t>)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0952EF2-4460-D370-BD86-6B7599D0D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1038"/>
          </a:xfrm>
        </p:spPr>
        <p:txBody>
          <a:bodyPr/>
          <a:lstStyle/>
          <a:p>
            <a:r>
              <a:rPr lang="en-US" altLang="en-US"/>
              <a:t>If you don’t know </a:t>
            </a:r>
            <a:r>
              <a:rPr lang="en-US" altLang="en-US" i="1">
                <a:solidFill>
                  <a:schemeClr val="accent2"/>
                </a:solidFill>
              </a:rPr>
              <a:t>a</a:t>
            </a:r>
            <a:r>
              <a:rPr lang="en-US" altLang="en-US"/>
              <a:t> but know </a:t>
            </a:r>
            <a:r>
              <a:rPr lang="en-US" altLang="en-US" i="1">
                <a:solidFill>
                  <a:schemeClr val="accent2"/>
                </a:solidFill>
              </a:rPr>
              <a:t>v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i="1">
                <a:solidFill>
                  <a:schemeClr val="accent2"/>
                </a:solidFill>
              </a:rPr>
              <a:t>v</a:t>
            </a:r>
            <a:r>
              <a:rPr lang="en-US" altLang="en-US" baseline="-25000">
                <a:solidFill>
                  <a:schemeClr val="accent2"/>
                </a:solidFill>
              </a:rPr>
              <a:t>0</a:t>
            </a:r>
            <a:r>
              <a:rPr lang="en-US" altLang="en-US" i="1">
                <a:solidFill>
                  <a:schemeClr val="tx1"/>
                </a:solidFill>
              </a:rPr>
              <a:t>,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t</a:t>
            </a:r>
            <a:r>
              <a:rPr lang="en-US" altLang="en-US"/>
              <a:t>: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F948703-D869-61EB-B07D-FFF46251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>
                <a:solidFill>
                  <a:schemeClr val="accent2"/>
                </a:solidFill>
              </a:rPr>
              <a:t>x</a:t>
            </a:r>
            <a:r>
              <a:rPr lang="en-US" altLang="en-US" b="0">
                <a:solidFill>
                  <a:schemeClr val="accent2"/>
                </a:solidFill>
              </a:rPr>
              <a:t> = </a:t>
            </a:r>
            <a:r>
              <a:rPr lang="en-US" altLang="en-US" b="0" i="1">
                <a:solidFill>
                  <a:schemeClr val="accent2"/>
                </a:solidFill>
              </a:rPr>
              <a:t>x</a:t>
            </a:r>
            <a:r>
              <a:rPr lang="en-US" altLang="en-US" b="0" baseline="-25000">
                <a:solidFill>
                  <a:schemeClr val="accent2"/>
                </a:solidFill>
              </a:rPr>
              <a:t>0</a:t>
            </a:r>
            <a:r>
              <a:rPr lang="en-US" altLang="en-US" b="0">
                <a:solidFill>
                  <a:schemeClr val="accent2"/>
                </a:solidFill>
              </a:rPr>
              <a:t> + 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 baseline="-25000">
                <a:solidFill>
                  <a:schemeClr val="accent2"/>
                </a:solidFill>
              </a:rPr>
              <a:t>0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 + </a:t>
            </a:r>
            <a:r>
              <a:rPr lang="en-US" altLang="en-US" sz="2800" b="0">
                <a:solidFill>
                  <a:schemeClr val="accent2"/>
                </a:solidFill>
              </a:rPr>
              <a:t>1/2</a:t>
            </a:r>
            <a:r>
              <a:rPr lang="en-US" altLang="en-US" b="0">
                <a:solidFill>
                  <a:schemeClr val="accent2"/>
                </a:solidFill>
              </a:rPr>
              <a:t> </a:t>
            </a:r>
            <a:r>
              <a:rPr lang="en-US" altLang="en-US" b="0" i="1">
                <a:solidFill>
                  <a:schemeClr val="accent2"/>
                </a:solidFill>
              </a:rPr>
              <a:t>a</a:t>
            </a:r>
            <a:r>
              <a:rPr lang="en-US" altLang="en-US" b="0">
                <a:solidFill>
                  <a:schemeClr val="accent2"/>
                </a:solidFill>
              </a:rPr>
              <a:t> (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)</a:t>
            </a:r>
            <a:r>
              <a:rPr lang="en-US" altLang="en-US" b="0" baseline="30000">
                <a:solidFill>
                  <a:schemeClr val="accent2"/>
                </a:solidFill>
              </a:rPr>
              <a:t>2</a:t>
            </a:r>
            <a:br>
              <a:rPr lang="en-US" altLang="en-US" b="0">
                <a:solidFill>
                  <a:schemeClr val="accent2"/>
                </a:solidFill>
              </a:rPr>
            </a:br>
            <a:r>
              <a:rPr lang="en-US" altLang="en-US" b="0" i="1">
                <a:solidFill>
                  <a:schemeClr val="accent2"/>
                </a:solidFill>
              </a:rPr>
              <a:t>a</a:t>
            </a:r>
            <a:r>
              <a:rPr lang="en-US" altLang="en-US" b="0">
                <a:solidFill>
                  <a:schemeClr val="accent2"/>
                </a:solidFill>
              </a:rPr>
              <a:t> = 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>
                <a:solidFill>
                  <a:schemeClr val="accent2"/>
                </a:solidFill>
              </a:rPr>
              <a:t>/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r>
              <a:rPr lang="en-US" altLang="en-US" b="0">
                <a:solidFill>
                  <a:schemeClr val="accent2"/>
                </a:solidFill>
              </a:rPr>
              <a:t> = (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>
                <a:solidFill>
                  <a:schemeClr val="accent2"/>
                </a:solidFill>
              </a:rPr>
              <a:t>–</a:t>
            </a:r>
            <a:r>
              <a:rPr lang="en-US" altLang="en-US" b="0" i="1">
                <a:solidFill>
                  <a:schemeClr val="accent2"/>
                </a:solidFill>
              </a:rPr>
              <a:t>v</a:t>
            </a:r>
            <a:r>
              <a:rPr lang="en-US" altLang="en-US" b="0" baseline="-25000">
                <a:solidFill>
                  <a:schemeClr val="accent2"/>
                </a:solidFill>
              </a:rPr>
              <a:t>0</a:t>
            </a:r>
            <a:r>
              <a:rPr lang="en-US" altLang="en-US" b="0">
                <a:solidFill>
                  <a:schemeClr val="accent2"/>
                </a:solidFill>
              </a:rPr>
              <a:t>)/</a:t>
            </a:r>
            <a:r>
              <a:rPr lang="en-US" altLang="en-US" b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accent2"/>
                </a:solidFill>
              </a:rPr>
              <a:t>t</a:t>
            </a:r>
            <a:endParaRPr lang="en-US" altLang="en-US" b="0">
              <a:solidFill>
                <a:schemeClr val="accent2"/>
              </a:solidFill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F05783C9-D0B1-650E-5710-75679CB0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/>
              <a:t>x</a:t>
            </a:r>
            <a:r>
              <a:rPr lang="en-US" altLang="en-US" b="0"/>
              <a:t> = </a:t>
            </a:r>
            <a:r>
              <a:rPr lang="en-US" altLang="en-US" b="0" i="1"/>
              <a:t>x</a:t>
            </a:r>
            <a:r>
              <a:rPr lang="en-US" altLang="en-US" b="0" baseline="-25000"/>
              <a:t>0</a:t>
            </a:r>
            <a:r>
              <a:rPr lang="en-US" altLang="en-US" b="0"/>
              <a:t> + </a:t>
            </a:r>
            <a:r>
              <a:rPr lang="en-US" altLang="en-US" b="0" i="1"/>
              <a:t>v</a:t>
            </a:r>
            <a:r>
              <a:rPr lang="en-US" altLang="en-US" b="0" baseline="-25000"/>
              <a:t>0 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+ </a:t>
            </a:r>
            <a:r>
              <a:rPr lang="en-US" altLang="en-US" sz="2800" b="0"/>
              <a:t>½ </a:t>
            </a:r>
            <a:r>
              <a:rPr lang="en-US" altLang="en-US" sz="3600" b="0"/>
              <a:t>(</a:t>
            </a:r>
            <a:r>
              <a:rPr lang="en-US" altLang="en-US" b="0">
                <a:solidFill>
                  <a:schemeClr val="tx1"/>
                </a:solidFill>
              </a:rPr>
              <a:t>∆</a:t>
            </a:r>
            <a:r>
              <a:rPr lang="en-US" altLang="en-US" b="0" i="1">
                <a:solidFill>
                  <a:schemeClr val="tx1"/>
                </a:solidFill>
              </a:rPr>
              <a:t>v</a:t>
            </a:r>
            <a:r>
              <a:rPr lang="en-US" altLang="en-US" b="0">
                <a:solidFill>
                  <a:schemeClr val="tx1"/>
                </a:solidFill>
              </a:rPr>
              <a:t>/</a:t>
            </a:r>
            <a:r>
              <a:rPr lang="en-US" altLang="en-US" b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tx1"/>
                </a:solidFill>
              </a:rPr>
              <a:t>t</a:t>
            </a:r>
            <a:r>
              <a:rPr lang="en-US" altLang="en-US" sz="3600" b="0">
                <a:solidFill>
                  <a:schemeClr val="tx1"/>
                </a:solidFill>
              </a:rPr>
              <a:t>)</a:t>
            </a:r>
            <a:r>
              <a:rPr lang="en-US" altLang="en-US" b="0"/>
              <a:t> (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)</a:t>
            </a:r>
            <a:r>
              <a:rPr lang="en-US" altLang="en-US" b="0" baseline="30000"/>
              <a:t>2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07C7ADA-D4F9-F6B9-2078-AB8919D6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418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/>
              <a:t>x</a:t>
            </a:r>
            <a:r>
              <a:rPr lang="en-US" altLang="en-US" b="0"/>
              <a:t> – </a:t>
            </a:r>
            <a:r>
              <a:rPr lang="en-US" altLang="en-US" b="0" i="1"/>
              <a:t>x</a:t>
            </a:r>
            <a:r>
              <a:rPr lang="en-US" altLang="en-US" b="0" baseline="-25000"/>
              <a:t>0</a:t>
            </a:r>
            <a:r>
              <a:rPr lang="en-US" altLang="en-US" b="0"/>
              <a:t> = </a:t>
            </a:r>
            <a:r>
              <a:rPr lang="en-US" altLang="en-US" b="0" i="1"/>
              <a:t>v</a:t>
            </a:r>
            <a:r>
              <a:rPr lang="en-US" altLang="en-US" b="0" baseline="-25000"/>
              <a:t>0 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+ </a:t>
            </a:r>
            <a:r>
              <a:rPr lang="en-US" altLang="en-US" sz="2800" b="0"/>
              <a:t>½ </a:t>
            </a:r>
            <a:r>
              <a:rPr lang="en-US" altLang="en-US" b="0" i="1">
                <a:solidFill>
                  <a:schemeClr val="tx1"/>
                </a:solidFill>
              </a:rPr>
              <a:t>v 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– </a:t>
            </a:r>
            <a:r>
              <a:rPr lang="en-US" altLang="en-US" sz="2800" b="0"/>
              <a:t>1/2</a:t>
            </a:r>
            <a:r>
              <a:rPr lang="en-US" altLang="en-US" b="0"/>
              <a:t> </a:t>
            </a:r>
            <a:r>
              <a:rPr lang="en-US" altLang="en-US" b="0" i="1">
                <a:solidFill>
                  <a:schemeClr val="tx1"/>
                </a:solidFill>
              </a:rPr>
              <a:t>v</a:t>
            </a:r>
            <a:r>
              <a:rPr lang="en-US" altLang="en-US" b="0" baseline="-25000">
                <a:solidFill>
                  <a:schemeClr val="tx1"/>
                </a:solidFill>
              </a:rPr>
              <a:t>0 </a:t>
            </a:r>
            <a:r>
              <a:rPr lang="en-US" altLang="en-US" b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chemeClr val="tx1"/>
                </a:solidFill>
              </a:rPr>
              <a:t>t</a:t>
            </a:r>
            <a:endParaRPr lang="en-US" altLang="en-US" b="0" baseline="30000"/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BEA8AFE4-DAEC-E01A-4DAE-ACA81C80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022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/>
              <a:t>x</a:t>
            </a:r>
            <a:r>
              <a:rPr lang="en-US" altLang="en-US" b="0"/>
              <a:t> – </a:t>
            </a:r>
            <a:r>
              <a:rPr lang="en-US" altLang="en-US" b="0" i="1"/>
              <a:t>x</a:t>
            </a:r>
            <a:r>
              <a:rPr lang="en-US" altLang="en-US" b="0" baseline="-25000"/>
              <a:t>0</a:t>
            </a:r>
            <a:r>
              <a:rPr lang="en-US" altLang="en-US" b="0"/>
              <a:t> = </a:t>
            </a:r>
            <a:r>
              <a:rPr lang="en-US" altLang="en-US" b="0" i="1">
                <a:solidFill>
                  <a:srgbClr val="000000"/>
                </a:solidFill>
              </a:rPr>
              <a:t>v</a:t>
            </a:r>
            <a:r>
              <a:rPr lang="en-US" altLang="en-US" b="0" baseline="-25000">
                <a:solidFill>
                  <a:srgbClr val="000000"/>
                </a:solidFill>
              </a:rPr>
              <a:t>0 </a:t>
            </a:r>
            <a:r>
              <a:rPr lang="en-US" altLang="en-US" b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rgbClr val="000000"/>
                </a:solidFill>
              </a:rPr>
              <a:t>t</a:t>
            </a:r>
            <a:r>
              <a:rPr lang="en-US" altLang="en-US" b="0">
                <a:solidFill>
                  <a:srgbClr val="000000"/>
                </a:solidFill>
              </a:rPr>
              <a:t> – </a:t>
            </a:r>
            <a:r>
              <a:rPr lang="en-US" altLang="en-US" sz="2800" b="0">
                <a:solidFill>
                  <a:srgbClr val="000000"/>
                </a:solidFill>
              </a:rPr>
              <a:t>½ </a:t>
            </a:r>
            <a:r>
              <a:rPr lang="en-US" altLang="en-US" b="0" i="1">
                <a:solidFill>
                  <a:srgbClr val="000000"/>
                </a:solidFill>
              </a:rPr>
              <a:t>v</a:t>
            </a:r>
            <a:r>
              <a:rPr lang="en-US" altLang="en-US" b="0" baseline="-25000">
                <a:solidFill>
                  <a:srgbClr val="000000"/>
                </a:solidFill>
              </a:rPr>
              <a:t>0 </a:t>
            </a:r>
            <a:r>
              <a:rPr lang="en-US" altLang="en-US" b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rgbClr val="000000"/>
                </a:solidFill>
              </a:rPr>
              <a:t>t</a:t>
            </a:r>
            <a:r>
              <a:rPr lang="en-US" altLang="en-US" b="0"/>
              <a:t> + </a:t>
            </a:r>
            <a:r>
              <a:rPr lang="en-US" altLang="en-US" sz="2800" b="0"/>
              <a:t>1/2</a:t>
            </a:r>
            <a:r>
              <a:rPr lang="en-US" altLang="en-US" b="0"/>
              <a:t> </a:t>
            </a:r>
            <a:r>
              <a:rPr lang="en-US" altLang="en-US" b="0" i="1">
                <a:solidFill>
                  <a:schemeClr val="tx1"/>
                </a:solidFill>
              </a:rPr>
              <a:t>v </a:t>
            </a:r>
            <a:r>
              <a:rPr lang="en-US" altLang="en-US" b="0">
                <a:latin typeface="Symbol" panose="05050102010706020507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0421BDC3-D7D8-7030-536E-209FF06FE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434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i="1">
                <a:solidFill>
                  <a:srgbClr val="800000"/>
                </a:solidFill>
              </a:rPr>
              <a:t>x</a:t>
            </a:r>
            <a:r>
              <a:rPr lang="en-US" altLang="en-US" b="0">
                <a:solidFill>
                  <a:srgbClr val="800000"/>
                </a:solidFill>
              </a:rPr>
              <a:t> – </a:t>
            </a:r>
            <a:r>
              <a:rPr lang="en-US" altLang="en-US" b="0" i="1">
                <a:solidFill>
                  <a:srgbClr val="800000"/>
                </a:solidFill>
              </a:rPr>
              <a:t>x</a:t>
            </a:r>
            <a:r>
              <a:rPr lang="en-US" altLang="en-US" b="0" baseline="-25000">
                <a:solidFill>
                  <a:srgbClr val="800000"/>
                </a:solidFill>
              </a:rPr>
              <a:t>0</a:t>
            </a:r>
            <a:r>
              <a:rPr lang="en-US" altLang="en-US" b="0">
                <a:solidFill>
                  <a:srgbClr val="800000"/>
                </a:solidFill>
              </a:rPr>
              <a:t> = </a:t>
            </a:r>
            <a:r>
              <a:rPr lang="en-US" altLang="en-US" sz="2800" b="0">
                <a:solidFill>
                  <a:srgbClr val="800000"/>
                </a:solidFill>
              </a:rPr>
              <a:t>½ </a:t>
            </a:r>
            <a:r>
              <a:rPr lang="en-US" altLang="en-US" b="0">
                <a:solidFill>
                  <a:srgbClr val="800000"/>
                </a:solidFill>
              </a:rPr>
              <a:t>(</a:t>
            </a:r>
            <a:r>
              <a:rPr lang="en-US" altLang="en-US" b="0" i="1">
                <a:solidFill>
                  <a:srgbClr val="800000"/>
                </a:solidFill>
              </a:rPr>
              <a:t>v</a:t>
            </a:r>
            <a:r>
              <a:rPr lang="en-US" altLang="en-US" b="0" baseline="-25000">
                <a:solidFill>
                  <a:srgbClr val="800000"/>
                </a:solidFill>
              </a:rPr>
              <a:t>0</a:t>
            </a:r>
            <a:r>
              <a:rPr lang="en-US" altLang="en-US" b="0">
                <a:solidFill>
                  <a:srgbClr val="800000"/>
                </a:solidFill>
              </a:rPr>
              <a:t> + </a:t>
            </a:r>
            <a:r>
              <a:rPr lang="en-US" altLang="en-US" b="0" i="1">
                <a:solidFill>
                  <a:srgbClr val="800000"/>
                </a:solidFill>
              </a:rPr>
              <a:t>v</a:t>
            </a:r>
            <a:r>
              <a:rPr lang="en-US" altLang="en-US" b="0">
                <a:solidFill>
                  <a:srgbClr val="800000"/>
                </a:solidFill>
              </a:rPr>
              <a:t>)</a:t>
            </a:r>
            <a:r>
              <a:rPr lang="en-US" altLang="en-US" b="0" i="1">
                <a:solidFill>
                  <a:srgbClr val="800000"/>
                </a:solidFill>
              </a:rPr>
              <a:t> </a:t>
            </a:r>
            <a:r>
              <a:rPr lang="en-US" altLang="en-US" b="0">
                <a:solidFill>
                  <a:srgbClr val="8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0" i="1">
                <a:solidFill>
                  <a:srgbClr val="800000"/>
                </a:solidFill>
              </a:rPr>
              <a:t>t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70977FFB-EC7A-D37B-E145-2FA354D02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solidFill>
                  <a:srgbClr val="008000"/>
                </a:solidFill>
              </a:rPr>
              <a:t>Do units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965056" presetClass="entr" presetSubtype="4220996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  <p:bldP spid="65541" grpId="0" autoUpdateAnimBg="0"/>
      <p:bldP spid="65542" grpId="0" autoUpdateAnimBg="0"/>
      <p:bldP spid="65543" grpId="0" autoUpdateAnimBg="0"/>
      <p:bldP spid="65544" grpId="0" autoUpdateAnimBg="0"/>
      <p:bldP spid="655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F97BE55-057C-5EAE-B8E1-0C0C621AB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Problem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8B210E6-8E1A-D6B0-7078-A9546D512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58788">
              <a:lnSpc>
                <a:spcPct val="90000"/>
              </a:lnSpc>
              <a:buFontTx/>
              <a:buNone/>
            </a:pPr>
            <a:r>
              <a:rPr lang="en-US" altLang="en-US" sz="2800"/>
              <a:t>A car </a:t>
            </a:r>
            <a:r>
              <a:rPr lang="en-US" altLang="en-US" sz="2800">
                <a:solidFill>
                  <a:schemeClr val="accent2"/>
                </a:solidFill>
              </a:rPr>
              <a:t>3.5 m</a:t>
            </a:r>
            <a:r>
              <a:rPr lang="en-US" altLang="en-US" sz="2800"/>
              <a:t> in length traveling at </a:t>
            </a:r>
            <a:r>
              <a:rPr lang="en-US" altLang="en-US" sz="2800">
                <a:solidFill>
                  <a:schemeClr val="accent2"/>
                </a:solidFill>
              </a:rPr>
              <a:t>20 m/s</a:t>
            </a:r>
            <a:r>
              <a:rPr lang="en-US" altLang="en-US" sz="2800"/>
              <a:t> approaches an intersection.  The width of the intersection is </a:t>
            </a:r>
            <a:r>
              <a:rPr lang="en-US" altLang="en-US" sz="2800">
                <a:solidFill>
                  <a:schemeClr val="accent2"/>
                </a:solidFill>
              </a:rPr>
              <a:t>20 m</a:t>
            </a:r>
            <a:r>
              <a:rPr lang="en-US" altLang="en-US" sz="2800"/>
              <a:t>.  The light turns yellow when the front of the car is </a:t>
            </a:r>
            <a:r>
              <a:rPr lang="en-US" altLang="en-US" sz="2800">
                <a:solidFill>
                  <a:schemeClr val="accent2"/>
                </a:solidFill>
              </a:rPr>
              <a:t>50 m</a:t>
            </a:r>
            <a:r>
              <a:rPr lang="en-US" altLang="en-US" sz="2800"/>
              <a:t> from the beginning of the intersection. If the driver steps on the brake, the car will slow at </a:t>
            </a:r>
            <a:r>
              <a:rPr lang="en-US" altLang="en-US" sz="2800">
                <a:solidFill>
                  <a:schemeClr val="accent2"/>
                </a:solidFill>
              </a:rPr>
              <a:t>–3.8 m/s</a:t>
            </a:r>
            <a:r>
              <a:rPr lang="en-US" altLang="en-US" sz="2800" baseline="30000">
                <a:solidFill>
                  <a:schemeClr val="accent2"/>
                </a:solidFill>
              </a:rPr>
              <a:t>2</a:t>
            </a:r>
            <a:r>
              <a:rPr lang="en-US" altLang="en-US" sz="2800"/>
              <a:t> and if the car steps on the gas the car will accelerate at </a:t>
            </a:r>
            <a:r>
              <a:rPr lang="en-US" altLang="en-US" sz="2800">
                <a:solidFill>
                  <a:schemeClr val="accent2"/>
                </a:solidFill>
              </a:rPr>
              <a:t>2.3 m/s</a:t>
            </a:r>
            <a:r>
              <a:rPr lang="en-US" altLang="en-US" sz="2800" baseline="30000">
                <a:solidFill>
                  <a:schemeClr val="accent2"/>
                </a:solidFill>
              </a:rPr>
              <a:t>2</a:t>
            </a:r>
            <a:r>
              <a:rPr lang="en-US" altLang="en-US" sz="2800"/>
              <a:t>.  The light will be yellow for </a:t>
            </a:r>
            <a:r>
              <a:rPr lang="en-US" altLang="en-US" sz="2800">
                <a:solidFill>
                  <a:schemeClr val="accent2"/>
                </a:solidFill>
              </a:rPr>
              <a:t>3 s</a:t>
            </a:r>
            <a:r>
              <a:rPr lang="en-US" altLang="en-US" sz="2800"/>
              <a:t>.  </a:t>
            </a:r>
          </a:p>
          <a:p>
            <a:pPr marL="0" indent="458788">
              <a:lnSpc>
                <a:spcPct val="90000"/>
              </a:lnSpc>
              <a:buFontTx/>
              <a:buNone/>
            </a:pPr>
            <a:r>
              <a:rPr lang="en-US" altLang="en-US" sz="2800"/>
              <a:t>To avoid being in the intersection when the light turns red, should the driver use the brake or the gas?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1B6BE5E2-9729-C5C1-266D-DA3D5091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9416C-E2AF-0E3C-61B6-141480E99A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quantities could change to allow the car to </a:t>
            </a:r>
            <a:r>
              <a:rPr lang="en-US" altLang="en-US">
                <a:solidFill>
                  <a:schemeClr val="accent2"/>
                </a:solidFill>
              </a:rPr>
              <a:t>stop</a:t>
            </a:r>
            <a:r>
              <a:rPr lang="en-US" altLang="en-US"/>
              <a:t> in time?</a:t>
            </a:r>
          </a:p>
          <a:p>
            <a:r>
              <a:rPr lang="en-US" altLang="en-US"/>
              <a:t>What quantities could change to allow the car to </a:t>
            </a:r>
            <a:r>
              <a:rPr lang="en-US" altLang="en-US">
                <a:solidFill>
                  <a:schemeClr val="accent2"/>
                </a:solidFill>
              </a:rPr>
              <a:t>clear the intersection</a:t>
            </a:r>
            <a:r>
              <a:rPr lang="en-US" altLang="en-US"/>
              <a:t> in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33D75FC-11D9-A29A-FB85-22D1FD158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9235-DA42-01A0-42D2-811528794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Constant downward acceleration </a:t>
            </a:r>
            <a:br>
              <a:rPr lang="en-US" altLang="en-US" dirty="0"/>
            </a:br>
            <a:r>
              <a:rPr lang="en-US" altLang="en-US" dirty="0">
                <a:solidFill>
                  <a:schemeClr val="accent2"/>
                </a:solidFill>
              </a:rPr>
              <a:t>9.80 m/s</a:t>
            </a:r>
            <a:r>
              <a:rPr lang="en-US" altLang="en-US" baseline="30000" dirty="0">
                <a:solidFill>
                  <a:schemeClr val="accent2"/>
                </a:solidFill>
              </a:rPr>
              <a:t>2 </a:t>
            </a:r>
            <a:r>
              <a:rPr lang="en-US" altLang="en-US" dirty="0"/>
              <a:t>= </a:t>
            </a:r>
            <a:r>
              <a:rPr lang="en-US" altLang="en-US" i="1" dirty="0">
                <a:solidFill>
                  <a:schemeClr val="accent2"/>
                </a:solidFill>
              </a:rPr>
              <a:t>g</a:t>
            </a:r>
          </a:p>
          <a:p>
            <a:r>
              <a:rPr lang="en-US" altLang="en-US" dirty="0"/>
              <a:t>Valid when air resistance can be neglected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EF26A95-9939-63A3-5F18-FE756412CB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Equations of Motion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F04F6EE-E25A-AFE1-62A6-B23F71BE9C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/>
              <a:t>Tractable cases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6D50A63C-E62B-717E-5DF3-23644D9A9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5116513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</a:rPr>
              <a:t>§2.3–2.4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F5408DB-34EC-B1AC-962C-3B4C25830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Time lab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8ADD833B-5720-CB01-76F9-F9FC3CF56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1920875"/>
            <a:ext cx="42672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x</a:t>
            </a:r>
            <a:r>
              <a:rPr lang="en-US" altLang="en-US" baseline="-25000"/>
              <a:t>0</a:t>
            </a:r>
            <a:r>
              <a:rPr lang="en-US" altLang="en-US"/>
              <a:t> + </a:t>
            </a:r>
            <a:r>
              <a:rPr lang="en-US" altLang="en-US" i="1"/>
              <a:t>v</a:t>
            </a:r>
            <a:r>
              <a:rPr lang="en-US" altLang="en-US" baseline="-25000"/>
              <a:t>0</a:t>
            </a:r>
            <a:r>
              <a:rPr lang="en-US" altLang="en-US" i="1"/>
              <a:t>t</a:t>
            </a:r>
            <a:r>
              <a:rPr lang="en-US" altLang="en-US"/>
              <a:t> + ½ </a:t>
            </a:r>
            <a:r>
              <a:rPr lang="en-US" altLang="en-US" i="1"/>
              <a:t>at</a:t>
            </a:r>
            <a:r>
              <a:rPr lang="en-US" altLang="en-US" baseline="30000"/>
              <a:t>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5849E8-7415-ED4B-AE2A-F919142F6D13}"/>
              </a:ext>
            </a:extLst>
          </p:cNvPr>
          <p:cNvSpPr txBox="1">
            <a:spLocks/>
          </p:cNvSpPr>
          <p:nvPr/>
        </p:nvSpPr>
        <p:spPr bwMode="auto">
          <a:xfrm>
            <a:off x="3238500" y="27432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b="0" i="1" kern="0" dirty="0"/>
              <a:t>x</a:t>
            </a:r>
            <a:r>
              <a:rPr lang="en-US" b="0" kern="0" dirty="0"/>
              <a:t> = ½ </a:t>
            </a:r>
            <a:r>
              <a:rPr lang="en-US" b="0" i="1" kern="0" dirty="0"/>
              <a:t>gt</a:t>
            </a:r>
            <a:r>
              <a:rPr lang="en-US" b="0" kern="0" baseline="30000" dirty="0"/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612F22-E625-F073-3110-BC0ABBA37DD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793750" cy="1219200"/>
            <a:chOff x="3429000" y="1370917"/>
            <a:chExt cx="793292" cy="1219883"/>
          </a:xfrm>
        </p:grpSpPr>
        <p:cxnSp>
          <p:nvCxnSpPr>
            <p:cNvPr id="31758" name="Straight Arrow Connector 6">
              <a:extLst>
                <a:ext uri="{FF2B5EF4-FFF2-40B4-BE49-F238E27FC236}">
                  <a16:creationId xmlns:a16="http://schemas.microsoft.com/office/drawing/2014/main" id="{CBDC0CE9-A5EA-38B2-4D15-83997F2BE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29000" y="1828801"/>
              <a:ext cx="457200" cy="761999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31759" name="TextBox 9">
              <a:extLst>
                <a:ext uri="{FF2B5EF4-FFF2-40B4-BE49-F238E27FC236}">
                  <a16:creationId xmlns:a16="http://schemas.microsoft.com/office/drawing/2014/main" id="{A964016D-B3DB-304E-9C52-BDCF4803C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1370917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2DE464-78CE-93BA-D678-D17A4B3ABE7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371600"/>
            <a:ext cx="774700" cy="1219200"/>
            <a:chOff x="4267200" y="1370917"/>
            <a:chExt cx="774242" cy="1219883"/>
          </a:xfrm>
        </p:grpSpPr>
        <p:cxnSp>
          <p:nvCxnSpPr>
            <p:cNvPr id="31756" name="Straight Arrow Connector 7">
              <a:extLst>
                <a:ext uri="{FF2B5EF4-FFF2-40B4-BE49-F238E27FC236}">
                  <a16:creationId xmlns:a16="http://schemas.microsoft.com/office/drawing/2014/main" id="{2F24FA4F-1158-EE9F-EC1B-31CABCF0ED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67200" y="1828801"/>
              <a:ext cx="457200" cy="761999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31757" name="TextBox 10">
              <a:extLst>
                <a:ext uri="{FF2B5EF4-FFF2-40B4-BE49-F238E27FC236}">
                  <a16:creationId xmlns:a16="http://schemas.microsoft.com/office/drawing/2014/main" id="{0046FF5C-6F8A-60F0-61D9-A80141175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150" y="1370917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C85C2-FC9E-FBB8-BBF2-4C8ABEBBC46D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1276350"/>
            <a:ext cx="698500" cy="1314450"/>
            <a:chOff x="5619750" y="1275667"/>
            <a:chExt cx="698042" cy="1315133"/>
          </a:xfrm>
        </p:grpSpPr>
        <p:cxnSp>
          <p:nvCxnSpPr>
            <p:cNvPr id="31754" name="Straight Arrow Connector 8">
              <a:extLst>
                <a:ext uri="{FF2B5EF4-FFF2-40B4-BE49-F238E27FC236}">
                  <a16:creationId xmlns:a16="http://schemas.microsoft.com/office/drawing/2014/main" id="{9D4E3D8C-E987-568D-1A9C-4DD26E2810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19750" y="1828801"/>
              <a:ext cx="457200" cy="761999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31755" name="TextBox 12">
              <a:extLst>
                <a:ext uri="{FF2B5EF4-FFF2-40B4-BE49-F238E27FC236}">
                  <a16:creationId xmlns:a16="http://schemas.microsoft.com/office/drawing/2014/main" id="{1AAA8414-342E-27A7-E678-2B7904F95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5500" y="1275667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0" i="1">
                  <a:solidFill>
                    <a:srgbClr val="00B050"/>
                  </a:solidFill>
                </a:rPr>
                <a:t>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5BC0ED-7086-B301-4480-D1DD4D720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3429000"/>
            <a:ext cx="8451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0"/>
              <a:t>At what </a:t>
            </a:r>
            <a:r>
              <a:rPr lang="en-US" altLang="en-US" sz="3200" b="0">
                <a:solidFill>
                  <a:schemeClr val="accent2"/>
                </a:solidFill>
              </a:rPr>
              <a:t>time</a:t>
            </a:r>
            <a:r>
              <a:rPr lang="en-US" altLang="en-US" sz="3200" b="0"/>
              <a:t> has the ruler fallen a distance </a:t>
            </a:r>
            <a:r>
              <a:rPr lang="en-US" altLang="en-US" sz="3200" b="0" i="1">
                <a:solidFill>
                  <a:schemeClr val="accent2"/>
                </a:solidFill>
              </a:rPr>
              <a:t>x</a:t>
            </a:r>
            <a:r>
              <a:rPr lang="en-US" altLang="en-US" sz="3200" b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0" i="1"/>
              <a:t>t</a:t>
            </a:r>
            <a:r>
              <a:rPr lang="en-US" altLang="en-US" sz="3200" b="0" baseline="30000"/>
              <a:t>2</a:t>
            </a:r>
            <a:r>
              <a:rPr lang="en-US" altLang="en-US" sz="3200" b="0"/>
              <a:t> = 2</a:t>
            </a:r>
            <a:r>
              <a:rPr lang="en-US" altLang="en-US" sz="3200" b="0" i="1"/>
              <a:t>x</a:t>
            </a:r>
            <a:r>
              <a:rPr lang="en-US" altLang="en-US" sz="3200" b="0"/>
              <a:t>/</a:t>
            </a:r>
            <a:r>
              <a:rPr lang="en-US" altLang="en-US" sz="3200" b="0" i="1"/>
              <a:t>g</a:t>
            </a:r>
          </a:p>
        </p:txBody>
      </p:sp>
      <p:pic>
        <p:nvPicPr>
          <p:cNvPr id="19" name="TextBox 18">
            <a:extLst>
              <a:ext uri="{FF2B5EF4-FFF2-40B4-BE49-F238E27FC236}">
                <a16:creationId xmlns:a16="http://schemas.microsoft.com/office/drawing/2014/main" id="{F693033B-2C0E-CDE8-AF5D-0BD84C69565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419600"/>
            <a:ext cx="561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4E3CF8-3434-58C8-55C4-3A7D722B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175125"/>
            <a:ext cx="31623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0">
                <a:solidFill>
                  <a:srgbClr val="009051"/>
                </a:solidFill>
              </a:rPr>
              <a:t>Do the units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uild="p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F7EE78A-B36C-274D-B807-C62F961C6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795E-1E37-9446-A084-A2F04436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A hiker drops a pebble from Thor Peak. 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accent2"/>
                </a:solidFill>
              </a:rPr>
              <a:t>How long </a:t>
            </a:r>
            <a:r>
              <a:rPr lang="en-US" dirty="0"/>
              <a:t>does it take to complete the </a:t>
            </a:r>
            <a:r>
              <a:rPr lang="en-US" dirty="0">
                <a:solidFill>
                  <a:srgbClr val="7030A0"/>
                </a:solidFill>
              </a:rPr>
              <a:t>1250-m</a:t>
            </a:r>
            <a:r>
              <a:rPr lang="en-US" dirty="0"/>
              <a:t> drop?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chemeClr val="accent2"/>
                </a:solidFill>
              </a:rPr>
              <a:t>How fast </a:t>
            </a:r>
            <a:r>
              <a:rPr lang="en-US" dirty="0"/>
              <a:t>is the pebble moving after dropping 1250 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E101F1CA-5A8A-2BE2-8A22-7CF948D4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75" y="0"/>
            <a:ext cx="1029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E37CC-1F0F-EA46-88D3-9C9A4F1C0C5B}"/>
              </a:ext>
            </a:extLst>
          </p:cNvPr>
          <p:cNvSpPr txBox="1"/>
          <p:nvPr/>
        </p:nvSpPr>
        <p:spPr>
          <a:xfrm>
            <a:off x="5791200" y="6348413"/>
            <a:ext cx="31575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FF00"/>
                </a:solidFill>
                <a:hlinkClick r:id="rId3"/>
              </a:rPr>
              <a:t>Image</a:t>
            </a:r>
            <a:r>
              <a:rPr lang="en-US" sz="2000" b="0" dirty="0">
                <a:solidFill>
                  <a:srgbClr val="FFFF00"/>
                </a:solidFill>
              </a:rPr>
              <a:t>: </a:t>
            </a:r>
            <a:r>
              <a:rPr lang="en-US" sz="2000" b="0" dirty="0">
                <a:solidFill>
                  <a:srgbClr val="FFFF00"/>
                </a:solidFill>
                <a:hlinkClick r:id="rId4"/>
              </a:rPr>
              <a:t>Thor Mountainside</a:t>
            </a:r>
            <a:endParaRPr lang="en-US" sz="20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B2713CC-D120-B66B-5D35-35A317403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 Position from Velocity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CFDFE13-781E-CA3A-4E2F-EA2C1D175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altLang="en-US" dirty="0"/>
              <a:t>Generally: velocity is </a:t>
            </a:r>
            <a:r>
              <a:rPr lang="en-US" altLang="en-US" dirty="0">
                <a:solidFill>
                  <a:schemeClr val="accent2"/>
                </a:solidFill>
              </a:rPr>
              <a:t>slope</a:t>
            </a:r>
            <a:r>
              <a:rPr lang="en-US" altLang="en-US" dirty="0"/>
              <a:t> of a position-time </a:t>
            </a:r>
            <a:r>
              <a:rPr lang="en-US" altLang="en-US" dirty="0">
                <a:solidFill>
                  <a:schemeClr val="tx2"/>
                </a:solidFill>
              </a:rPr>
              <a:t>graph</a:t>
            </a:r>
            <a:r>
              <a:rPr lang="en-US" altLang="en-US" i="1" dirty="0"/>
              <a:t>.</a:t>
            </a:r>
          </a:p>
          <a:p>
            <a:r>
              <a:rPr lang="en-US" altLang="en-US" dirty="0"/>
              <a:t>Conversely, position change is the </a:t>
            </a:r>
            <a:r>
              <a:rPr lang="en-US" altLang="en-US" dirty="0">
                <a:solidFill>
                  <a:schemeClr val="accent2"/>
                </a:solidFill>
              </a:rPr>
              <a:t>area </a:t>
            </a:r>
            <a:r>
              <a:rPr lang="en-US" altLang="en-US" dirty="0"/>
              <a:t>under a velocity-time graph.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When </a:t>
            </a:r>
            <a:r>
              <a:rPr lang="en-US" altLang="en-US" i="1" dirty="0">
                <a:solidFill>
                  <a:schemeClr val="tx1"/>
                </a:solidFill>
              </a:rPr>
              <a:t>v</a:t>
            </a:r>
            <a:r>
              <a:rPr lang="en-US" altLang="en-US" dirty="0">
                <a:solidFill>
                  <a:schemeClr val="tx1"/>
                </a:solidFill>
              </a:rPr>
              <a:t> is </a:t>
            </a:r>
            <a:r>
              <a:rPr lang="en-US" altLang="en-US" dirty="0">
                <a:solidFill>
                  <a:schemeClr val="accent2"/>
                </a:solidFill>
              </a:rPr>
              <a:t>constant</a:t>
            </a:r>
            <a:r>
              <a:rPr lang="en-US" altLang="en-US" dirty="0">
                <a:solidFill>
                  <a:schemeClr val="tx1"/>
                </a:solidFill>
              </a:rPr>
              <a:t>, the graph is a horizontal line.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area under the graph is a rectangle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6FD52F9-B70E-43E7-9F5C-880AA6B6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Constant-Velocity Motion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281A62B-D695-0BB5-A3F9-46A8D0B7B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i="1" dirty="0"/>
              <a:t>v</a:t>
            </a:r>
            <a:r>
              <a:rPr lang="en-US" altLang="en-US" dirty="0"/>
              <a:t> =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i="1" dirty="0"/>
              <a:t>x</a:t>
            </a:r>
            <a:r>
              <a:rPr lang="en-US" altLang="en-US" dirty="0"/>
              <a:t>/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i="1" dirty="0"/>
              <a:t>t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chemeClr val="accent2"/>
                </a:solidFill>
              </a:rPr>
              <a:t>constant</a:t>
            </a:r>
            <a:r>
              <a:rPr lang="en-US" altLang="en-US" dirty="0"/>
              <a:t> throughout process</a:t>
            </a:r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chemeClr val="accent2"/>
                </a:solidFill>
              </a:rPr>
              <a:t>x</a:t>
            </a:r>
            <a:r>
              <a:rPr lang="en-US" altLang="en-US" dirty="0"/>
              <a:t> = </a:t>
            </a:r>
            <a:r>
              <a:rPr lang="en-US" altLang="en-US" i="1" dirty="0" err="1">
                <a:solidFill>
                  <a:schemeClr val="accent2"/>
                </a:solidFill>
              </a:rPr>
              <a:t>v</a:t>
            </a:r>
            <a:r>
              <a:rPr lang="en-US" altLang="en-US" dirty="0" err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 err="1">
                <a:solidFill>
                  <a:schemeClr val="accent2"/>
                </a:solidFill>
              </a:rPr>
              <a:t>t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2"/>
                </a:solidFill>
              </a:rPr>
              <a:t>x</a:t>
            </a:r>
            <a:r>
              <a:rPr lang="en-US" altLang="en-US" dirty="0"/>
              <a:t> = </a:t>
            </a:r>
            <a:r>
              <a:rPr lang="en-US" altLang="en-US" i="1" dirty="0">
                <a:solidFill>
                  <a:schemeClr val="tx2"/>
                </a:solidFill>
              </a:rPr>
              <a:t>x</a:t>
            </a:r>
            <a:r>
              <a:rPr lang="en-US" altLang="en-US" baseline="-25000" dirty="0">
                <a:solidFill>
                  <a:schemeClr val="tx2"/>
                </a:solidFill>
              </a:rPr>
              <a:t>0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chemeClr val="tx2"/>
                </a:solidFill>
              </a:rPr>
              <a:t>x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= </a:t>
            </a:r>
            <a:r>
              <a:rPr lang="en-US" altLang="en-US" i="1" dirty="0">
                <a:solidFill>
                  <a:schemeClr val="accent2"/>
                </a:solidFill>
              </a:rPr>
              <a:t>x</a:t>
            </a:r>
            <a:r>
              <a:rPr lang="en-US" altLang="en-US" baseline="-25000" dirty="0">
                <a:solidFill>
                  <a:schemeClr val="accent2"/>
                </a:solidFill>
              </a:rPr>
              <a:t>0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i="1" dirty="0" err="1">
                <a:solidFill>
                  <a:schemeClr val="accent2"/>
                </a:solidFill>
              </a:rPr>
              <a:t>v</a:t>
            </a:r>
            <a:r>
              <a:rPr lang="en-US" altLang="en-US" dirty="0" err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 err="1">
                <a:solidFill>
                  <a:schemeClr val="accent2"/>
                </a:solidFill>
              </a:rPr>
              <a:t>t</a:t>
            </a:r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dirty="0"/>
              <a:t>Can also use this with </a:t>
            </a:r>
            <a:r>
              <a:rPr lang="en-US" altLang="en-US" dirty="0">
                <a:solidFill>
                  <a:schemeClr val="accent2"/>
                </a:solidFill>
              </a:rPr>
              <a:t>average </a:t>
            </a:r>
            <a:r>
              <a:rPr lang="en-US" altLang="en-US" i="1" dirty="0">
                <a:solidFill>
                  <a:schemeClr val="accent2"/>
                </a:solidFill>
              </a:rPr>
              <a:t>v</a:t>
            </a:r>
            <a:endParaRPr lang="en-US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386F6B-64D5-862E-D43F-674B38EFE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B015D1B-FE04-750A-1BCF-A45F7AF7A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Motion with Changing Velocity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929B455F-3F5E-84E5-3466-AEE7D66549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962400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 Break into brief intervals of near-constant velocity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i="1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/>
                  <a:t> = </a:t>
                </a:r>
                <a:r>
                  <a:rPr lang="en-US" altLang="en-US" i="1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i="1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altLang="en-US" i="1" baseline="-25000" dirty="0" err="1">
                    <a:solidFill>
                      <a:schemeClr val="accent2"/>
                    </a:solidFill>
                  </a:rPr>
                  <a:t>i</a:t>
                </a:r>
                <a:endParaRPr lang="en-US" altLang="en-US" i="1" baseline="-25000" dirty="0">
                  <a:solidFill>
                    <a:schemeClr val="accent2"/>
                  </a:solidFill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altLang="en-US" dirty="0">
                    <a:solidFill>
                      <a:schemeClr val="tx2"/>
                    </a:solidFill>
                  </a:rPr>
                  <a:t> Add together the position changes</a:t>
                </a:r>
              </a:p>
              <a:p>
                <a:pPr marL="457200" lvl="1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929B455F-3F5E-84E5-3466-AEE7D6654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962400"/>
              </a:xfrm>
              <a:blipFill>
                <a:blip r:embed="rId2"/>
                <a:stretch>
                  <a:fillRect l="-1704" t="-200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E2306F95-2D02-C236-E889-8F4F7F01FE59}"/>
              </a:ext>
            </a:extLst>
          </p:cNvPr>
          <p:cNvGrpSpPr/>
          <p:nvPr/>
        </p:nvGrpSpPr>
        <p:grpSpPr>
          <a:xfrm>
            <a:off x="1219200" y="2425149"/>
            <a:ext cx="5606732" cy="3074552"/>
            <a:chOff x="1219200" y="2425149"/>
            <a:chExt cx="5606732" cy="30745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9FCDBC-3423-EDD8-6523-9B2ACECFDE4C}"/>
                </a:ext>
              </a:extLst>
            </p:cNvPr>
            <p:cNvSpPr/>
            <p:nvPr/>
          </p:nvSpPr>
          <p:spPr bwMode="auto">
            <a:xfrm>
              <a:off x="1219200" y="4051904"/>
              <a:ext cx="186076" cy="144779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716742-1140-10C1-DCAA-BDE9A036B950}"/>
                </a:ext>
              </a:extLst>
            </p:cNvPr>
            <p:cNvSpPr/>
            <p:nvPr/>
          </p:nvSpPr>
          <p:spPr bwMode="auto">
            <a:xfrm>
              <a:off x="1405274" y="4509104"/>
              <a:ext cx="194899" cy="99059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B5BA29-1E86-F40C-797F-F99359DD3A63}"/>
                </a:ext>
              </a:extLst>
            </p:cNvPr>
            <p:cNvSpPr/>
            <p:nvPr/>
          </p:nvSpPr>
          <p:spPr bwMode="auto">
            <a:xfrm>
              <a:off x="1600200" y="4737705"/>
              <a:ext cx="194899" cy="761995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93519C-5C38-B59C-C512-361C8AD95499}"/>
                </a:ext>
              </a:extLst>
            </p:cNvPr>
            <p:cNvSpPr/>
            <p:nvPr/>
          </p:nvSpPr>
          <p:spPr bwMode="auto">
            <a:xfrm>
              <a:off x="1794762" y="4859942"/>
              <a:ext cx="194899" cy="63975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4A4981-7630-5A3D-F225-599F05C08D60}"/>
                </a:ext>
              </a:extLst>
            </p:cNvPr>
            <p:cNvSpPr/>
            <p:nvPr/>
          </p:nvSpPr>
          <p:spPr bwMode="auto">
            <a:xfrm>
              <a:off x="1995488" y="4907187"/>
              <a:ext cx="194899" cy="592513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19B7C2-4CB6-9801-F7B5-A9E1495BF4BC}"/>
                </a:ext>
              </a:extLst>
            </p:cNvPr>
            <p:cNvSpPr/>
            <p:nvPr/>
          </p:nvSpPr>
          <p:spPr bwMode="auto">
            <a:xfrm>
              <a:off x="2190387" y="4859943"/>
              <a:ext cx="194899" cy="63975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FA049F-FB58-6792-0222-1742329B9A26}"/>
                </a:ext>
              </a:extLst>
            </p:cNvPr>
            <p:cNvSpPr/>
            <p:nvPr/>
          </p:nvSpPr>
          <p:spPr bwMode="auto">
            <a:xfrm>
              <a:off x="2385286" y="4737706"/>
              <a:ext cx="194899" cy="76199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F1D4F-24B2-66A4-AAA2-AB9B035C7422}"/>
                </a:ext>
              </a:extLst>
            </p:cNvPr>
            <p:cNvSpPr/>
            <p:nvPr/>
          </p:nvSpPr>
          <p:spPr bwMode="auto">
            <a:xfrm>
              <a:off x="2580185" y="4631343"/>
              <a:ext cx="194899" cy="86835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0CB340-A778-0229-726C-13880F64A15C}"/>
                </a:ext>
              </a:extLst>
            </p:cNvPr>
            <p:cNvSpPr/>
            <p:nvPr/>
          </p:nvSpPr>
          <p:spPr bwMode="auto">
            <a:xfrm>
              <a:off x="2774747" y="4509104"/>
              <a:ext cx="194899" cy="99059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9C3678-EA2D-9F28-C442-7F4C7A07F9F5}"/>
                </a:ext>
              </a:extLst>
            </p:cNvPr>
            <p:cNvSpPr/>
            <p:nvPr/>
          </p:nvSpPr>
          <p:spPr bwMode="auto">
            <a:xfrm>
              <a:off x="2966339" y="4356706"/>
              <a:ext cx="194899" cy="114299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30FA37-16D1-847E-1159-EB925FABFCB9}"/>
                </a:ext>
              </a:extLst>
            </p:cNvPr>
            <p:cNvSpPr/>
            <p:nvPr/>
          </p:nvSpPr>
          <p:spPr bwMode="auto">
            <a:xfrm>
              <a:off x="3160901" y="4204309"/>
              <a:ext cx="194899" cy="1295391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537DD7-7691-27B7-F248-0517A1972C5A}"/>
                </a:ext>
              </a:extLst>
            </p:cNvPr>
            <p:cNvSpPr/>
            <p:nvPr/>
          </p:nvSpPr>
          <p:spPr bwMode="auto">
            <a:xfrm>
              <a:off x="3352156" y="4051912"/>
              <a:ext cx="194899" cy="144778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A02C12-5B8D-A2A8-E93B-AAD3431A2495}"/>
                </a:ext>
              </a:extLst>
            </p:cNvPr>
            <p:cNvSpPr/>
            <p:nvPr/>
          </p:nvSpPr>
          <p:spPr bwMode="auto">
            <a:xfrm>
              <a:off x="3543074" y="3899511"/>
              <a:ext cx="194899" cy="160018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590CE5-11C6-CE7D-FB6F-635542FE7659}"/>
                </a:ext>
              </a:extLst>
            </p:cNvPr>
            <p:cNvSpPr/>
            <p:nvPr/>
          </p:nvSpPr>
          <p:spPr bwMode="auto">
            <a:xfrm>
              <a:off x="3737998" y="3823312"/>
              <a:ext cx="194899" cy="167638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59C7AB-A8E1-CD4C-ABAE-014FDFED4DA3}"/>
                </a:ext>
              </a:extLst>
            </p:cNvPr>
            <p:cNvSpPr/>
            <p:nvPr/>
          </p:nvSpPr>
          <p:spPr bwMode="auto">
            <a:xfrm>
              <a:off x="3926962" y="3670912"/>
              <a:ext cx="194899" cy="182878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6A1E40-68BB-A7C3-8854-1E1F0BEF2DFD}"/>
                </a:ext>
              </a:extLst>
            </p:cNvPr>
            <p:cNvSpPr/>
            <p:nvPr/>
          </p:nvSpPr>
          <p:spPr bwMode="auto">
            <a:xfrm>
              <a:off x="4120171" y="3594710"/>
              <a:ext cx="194899" cy="190499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B5A77E-4155-7F03-5A45-41195FA1FF50}"/>
                </a:ext>
              </a:extLst>
            </p:cNvPr>
            <p:cNvSpPr/>
            <p:nvPr/>
          </p:nvSpPr>
          <p:spPr bwMode="auto">
            <a:xfrm>
              <a:off x="4311035" y="3439423"/>
              <a:ext cx="194899" cy="206027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BA2ADB-9FFE-FED0-F80C-10981197D25B}"/>
                </a:ext>
              </a:extLst>
            </p:cNvPr>
            <p:cNvSpPr/>
            <p:nvPr/>
          </p:nvSpPr>
          <p:spPr bwMode="auto">
            <a:xfrm>
              <a:off x="4501170" y="3324225"/>
              <a:ext cx="194899" cy="2175475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C2DB72-855C-955E-F50D-337ADDE22E60}"/>
                </a:ext>
              </a:extLst>
            </p:cNvPr>
            <p:cNvSpPr/>
            <p:nvPr/>
          </p:nvSpPr>
          <p:spPr bwMode="auto">
            <a:xfrm>
              <a:off x="4689298" y="3230863"/>
              <a:ext cx="194899" cy="226883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BBBF25-2B6E-A58F-C0A7-B557C3A07F9B}"/>
                </a:ext>
              </a:extLst>
            </p:cNvPr>
            <p:cNvSpPr/>
            <p:nvPr/>
          </p:nvSpPr>
          <p:spPr bwMode="auto">
            <a:xfrm>
              <a:off x="4884197" y="3114976"/>
              <a:ext cx="194899" cy="238472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6560C7-977E-BBB0-EC8F-DA30E8B81BF5}"/>
                </a:ext>
              </a:extLst>
            </p:cNvPr>
            <p:cNvSpPr/>
            <p:nvPr/>
          </p:nvSpPr>
          <p:spPr bwMode="auto">
            <a:xfrm>
              <a:off x="5081857" y="2987976"/>
              <a:ext cx="194899" cy="2511724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166594-F586-E17E-A167-EDF8E8387417}"/>
                </a:ext>
              </a:extLst>
            </p:cNvPr>
            <p:cNvSpPr/>
            <p:nvPr/>
          </p:nvSpPr>
          <p:spPr bwMode="auto">
            <a:xfrm>
              <a:off x="5277984" y="2956513"/>
              <a:ext cx="194899" cy="254318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A9FCBA-AC96-F468-1F49-ECABD1D80BB9}"/>
                </a:ext>
              </a:extLst>
            </p:cNvPr>
            <p:cNvSpPr/>
            <p:nvPr/>
          </p:nvSpPr>
          <p:spPr bwMode="auto">
            <a:xfrm>
              <a:off x="5474335" y="2859517"/>
              <a:ext cx="194899" cy="2640183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4260B5D-DB9B-6F45-3199-769936E1B3F4}"/>
                </a:ext>
              </a:extLst>
            </p:cNvPr>
            <p:cNvSpPr/>
            <p:nvPr/>
          </p:nvSpPr>
          <p:spPr bwMode="auto">
            <a:xfrm>
              <a:off x="5672410" y="2759378"/>
              <a:ext cx="194899" cy="2740322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4C8711-F994-E0D6-EB93-C820BD2BC9C5}"/>
                </a:ext>
              </a:extLst>
            </p:cNvPr>
            <p:cNvSpPr/>
            <p:nvPr/>
          </p:nvSpPr>
          <p:spPr bwMode="auto">
            <a:xfrm>
              <a:off x="5862154" y="2693601"/>
              <a:ext cx="194899" cy="2806099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3EA7DB6-B6F8-859D-D635-59AE0A1129A2}"/>
                </a:ext>
              </a:extLst>
            </p:cNvPr>
            <p:cNvSpPr/>
            <p:nvPr/>
          </p:nvSpPr>
          <p:spPr bwMode="auto">
            <a:xfrm>
              <a:off x="6053936" y="2630099"/>
              <a:ext cx="194899" cy="2869601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A211935-458F-0285-0DC0-0B7665D9E9FA}"/>
                </a:ext>
              </a:extLst>
            </p:cNvPr>
            <p:cNvSpPr/>
            <p:nvPr/>
          </p:nvSpPr>
          <p:spPr bwMode="auto">
            <a:xfrm>
              <a:off x="6243909" y="2538323"/>
              <a:ext cx="194899" cy="2961377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92A785-8DD5-F3C2-B712-F525B752776D}"/>
                </a:ext>
              </a:extLst>
            </p:cNvPr>
            <p:cNvSpPr/>
            <p:nvPr/>
          </p:nvSpPr>
          <p:spPr bwMode="auto">
            <a:xfrm>
              <a:off x="6444406" y="2505844"/>
              <a:ext cx="194899" cy="2993856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927C1AC-9BFB-74B3-50B5-85C4C96F15C4}"/>
                </a:ext>
              </a:extLst>
            </p:cNvPr>
            <p:cNvSpPr/>
            <p:nvPr/>
          </p:nvSpPr>
          <p:spPr bwMode="auto">
            <a:xfrm>
              <a:off x="6631033" y="2425149"/>
              <a:ext cx="194899" cy="3074552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0645CE-3233-9B15-CAAD-E2A3E114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Distance Traveled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47B3-C688-949D-37F6-CC03DB43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/>
              <a:t>Sum of the nearly-constant </a:t>
            </a:r>
            <a:r>
              <a:rPr lang="en-US" i="1" dirty="0"/>
              <a:t>v</a:t>
            </a:r>
            <a:r>
              <a:rPr lang="en-US" dirty="0"/>
              <a:t> strips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AF29A-03E1-CA8D-F884-82E38E626FFD}"/>
              </a:ext>
            </a:extLst>
          </p:cNvPr>
          <p:cNvSpPr txBox="1">
            <a:spLocks/>
          </p:cNvSpPr>
          <p:nvPr/>
        </p:nvSpPr>
        <p:spPr bwMode="auto">
          <a:xfrm>
            <a:off x="457200" y="5715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b="0" kern="0" dirty="0"/>
              <a:t>Area beneath the </a:t>
            </a:r>
            <a:r>
              <a:rPr lang="en-US" b="0" i="1" kern="0" dirty="0"/>
              <a:t>v</a:t>
            </a:r>
            <a:r>
              <a:rPr lang="en-US" b="0" kern="0" dirty="0"/>
              <a:t>-</a:t>
            </a:r>
            <a:r>
              <a:rPr lang="en-US" b="0" i="1" kern="0" dirty="0"/>
              <a:t>t</a:t>
            </a:r>
            <a:r>
              <a:rPr lang="en-US" b="0" kern="0" dirty="0"/>
              <a:t> curve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4E367B-23DE-7D8B-7881-D7317CF5C279}"/>
              </a:ext>
            </a:extLst>
          </p:cNvPr>
          <p:cNvGrpSpPr/>
          <p:nvPr/>
        </p:nvGrpSpPr>
        <p:grpSpPr>
          <a:xfrm>
            <a:off x="1204175" y="2286001"/>
            <a:ext cx="6705600" cy="3200399"/>
            <a:chOff x="1204175" y="2286001"/>
            <a:chExt cx="6705600" cy="320039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E108C7-38F0-C85D-1CAE-5EC8FEDD3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9200" y="2286001"/>
              <a:ext cx="0" cy="32003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3E3A64-1FC2-15AD-A79B-8A4FB13EFEA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04175" y="5486400"/>
              <a:ext cx="670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BB2497-0CF7-6436-817A-8E3938C58255}"/>
              </a:ext>
            </a:extLst>
          </p:cNvPr>
          <p:cNvSpPr txBox="1"/>
          <p:nvPr/>
        </p:nvSpPr>
        <p:spPr>
          <a:xfrm>
            <a:off x="643275" y="3301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/>
              <a:t>v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03FD1C-94CD-2FC6-0D6A-40426E2B62C9}"/>
              </a:ext>
            </a:extLst>
          </p:cNvPr>
          <p:cNvSpPr/>
          <p:nvPr/>
        </p:nvSpPr>
        <p:spPr bwMode="auto">
          <a:xfrm>
            <a:off x="1233152" y="2253699"/>
            <a:ext cx="6310648" cy="2640183"/>
          </a:xfrm>
          <a:custGeom>
            <a:avLst/>
            <a:gdLst>
              <a:gd name="connsiteX0" fmla="*/ 0 w 5653825"/>
              <a:gd name="connsiteY0" fmla="*/ 2228045 h 2575775"/>
              <a:gd name="connsiteX1" fmla="*/ 489397 w 5653825"/>
              <a:gd name="connsiteY1" fmla="*/ 2575775 h 2575775"/>
              <a:gd name="connsiteX2" fmla="*/ 5653825 w 5653825"/>
              <a:gd name="connsiteY2" fmla="*/ 0 h 2575775"/>
              <a:gd name="connsiteX0" fmla="*/ 0 w 5653825"/>
              <a:gd name="connsiteY0" fmla="*/ 2228045 h 2588654"/>
              <a:gd name="connsiteX1" fmla="*/ 515154 w 5653825"/>
              <a:gd name="connsiteY1" fmla="*/ 2588654 h 2588654"/>
              <a:gd name="connsiteX2" fmla="*/ 5653825 w 5653825"/>
              <a:gd name="connsiteY2" fmla="*/ 0 h 2588654"/>
              <a:gd name="connsiteX0" fmla="*/ 32203 w 5686028"/>
              <a:gd name="connsiteY0" fmla="*/ 2228045 h 2706814"/>
              <a:gd name="connsiteX1" fmla="*/ 547357 w 5686028"/>
              <a:gd name="connsiteY1" fmla="*/ 2588654 h 2706814"/>
              <a:gd name="connsiteX2" fmla="*/ 5686028 w 5686028"/>
              <a:gd name="connsiteY2" fmla="*/ 0 h 2706814"/>
              <a:gd name="connsiteX0" fmla="*/ 164351 w 5818176"/>
              <a:gd name="connsiteY0" fmla="*/ 2228045 h 2588983"/>
              <a:gd name="connsiteX1" fmla="*/ 679505 w 5818176"/>
              <a:gd name="connsiteY1" fmla="*/ 2588654 h 2588983"/>
              <a:gd name="connsiteX2" fmla="*/ 5818176 w 5818176"/>
              <a:gd name="connsiteY2" fmla="*/ 0 h 2588983"/>
              <a:gd name="connsiteX0" fmla="*/ 0 w 5653825"/>
              <a:gd name="connsiteY0" fmla="*/ 2228045 h 2601859"/>
              <a:gd name="connsiteX1" fmla="*/ 850005 w 5653825"/>
              <a:gd name="connsiteY1" fmla="*/ 2601533 h 2601859"/>
              <a:gd name="connsiteX2" fmla="*/ 5653825 w 5653825"/>
              <a:gd name="connsiteY2" fmla="*/ 0 h 2601859"/>
              <a:gd name="connsiteX0" fmla="*/ 0 w 5653825"/>
              <a:gd name="connsiteY0" fmla="*/ 2228045 h 2601534"/>
              <a:gd name="connsiteX1" fmla="*/ 850005 w 5653825"/>
              <a:gd name="connsiteY1" fmla="*/ 2601533 h 2601534"/>
              <a:gd name="connsiteX2" fmla="*/ 5653825 w 5653825"/>
              <a:gd name="connsiteY2" fmla="*/ 0 h 2601534"/>
              <a:gd name="connsiteX0" fmla="*/ 0 w 5653825"/>
              <a:gd name="connsiteY0" fmla="*/ 2228045 h 2601534"/>
              <a:gd name="connsiteX1" fmla="*/ 850005 w 5653825"/>
              <a:gd name="connsiteY1" fmla="*/ 2601533 h 2601534"/>
              <a:gd name="connsiteX2" fmla="*/ 5653825 w 5653825"/>
              <a:gd name="connsiteY2" fmla="*/ 0 h 2601534"/>
              <a:gd name="connsiteX0" fmla="*/ 0 w 5653825"/>
              <a:gd name="connsiteY0" fmla="*/ 2228045 h 2601850"/>
              <a:gd name="connsiteX1" fmla="*/ 850005 w 5653825"/>
              <a:gd name="connsiteY1" fmla="*/ 2601533 h 2601850"/>
              <a:gd name="connsiteX2" fmla="*/ 5653825 w 5653825"/>
              <a:gd name="connsiteY2" fmla="*/ 0 h 2601850"/>
              <a:gd name="connsiteX0" fmla="*/ 0 w 5653825"/>
              <a:gd name="connsiteY0" fmla="*/ 2228045 h 2602953"/>
              <a:gd name="connsiteX1" fmla="*/ 850005 w 5653825"/>
              <a:gd name="connsiteY1" fmla="*/ 2601533 h 2602953"/>
              <a:gd name="connsiteX2" fmla="*/ 5653825 w 5653825"/>
              <a:gd name="connsiteY2" fmla="*/ 0 h 2602953"/>
              <a:gd name="connsiteX0" fmla="*/ 0 w 6284890"/>
              <a:gd name="connsiteY0" fmla="*/ 2266681 h 2759263"/>
              <a:gd name="connsiteX1" fmla="*/ 850005 w 6284890"/>
              <a:gd name="connsiteY1" fmla="*/ 2640169 h 2759263"/>
              <a:gd name="connsiteX2" fmla="*/ 6284890 w 6284890"/>
              <a:gd name="connsiteY2" fmla="*/ 0 h 2759263"/>
              <a:gd name="connsiteX0" fmla="*/ 0 w 6310648"/>
              <a:gd name="connsiteY0" fmla="*/ 1661374 h 2683519"/>
              <a:gd name="connsiteX1" fmla="*/ 875763 w 6310648"/>
              <a:gd name="connsiteY1" fmla="*/ 2640169 h 2683519"/>
              <a:gd name="connsiteX2" fmla="*/ 6310648 w 6310648"/>
              <a:gd name="connsiteY2" fmla="*/ 0 h 2683519"/>
              <a:gd name="connsiteX0" fmla="*/ 0 w 6310648"/>
              <a:gd name="connsiteY0" fmla="*/ 1661374 h 2697019"/>
              <a:gd name="connsiteX1" fmla="*/ 875763 w 6310648"/>
              <a:gd name="connsiteY1" fmla="*/ 2640169 h 2697019"/>
              <a:gd name="connsiteX2" fmla="*/ 6310648 w 6310648"/>
              <a:gd name="connsiteY2" fmla="*/ 0 h 2697019"/>
              <a:gd name="connsiteX0" fmla="*/ 0 w 6310648"/>
              <a:gd name="connsiteY0" fmla="*/ 1661374 h 2640183"/>
              <a:gd name="connsiteX1" fmla="*/ 875763 w 6310648"/>
              <a:gd name="connsiteY1" fmla="*/ 2640169 h 2640183"/>
              <a:gd name="connsiteX2" fmla="*/ 6310648 w 6310648"/>
              <a:gd name="connsiteY2" fmla="*/ 0 h 26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0648" h="2640183">
                <a:moveTo>
                  <a:pt x="0" y="1661374"/>
                </a:moveTo>
                <a:cubicBezTo>
                  <a:pt x="158839" y="2116428"/>
                  <a:pt x="364901" y="2633729"/>
                  <a:pt x="875763" y="2640169"/>
                </a:cubicBezTo>
                <a:cubicBezTo>
                  <a:pt x="1386625" y="2646609"/>
                  <a:pt x="3309871" y="437882"/>
                  <a:pt x="6310648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9A97C35-35D2-1AA9-F9AD-0EBC803D6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 Velocity from Acceleration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DC80061-34CC-026B-5F19-878B7E831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r>
              <a:rPr lang="en-US" altLang="en-US"/>
              <a:t>Generally: acceleration is </a:t>
            </a:r>
            <a:r>
              <a:rPr lang="en-US" altLang="en-US">
                <a:solidFill>
                  <a:schemeClr val="accent2"/>
                </a:solidFill>
              </a:rPr>
              <a:t>slope</a:t>
            </a:r>
            <a:r>
              <a:rPr lang="en-US" altLang="en-US"/>
              <a:t> of a velocity-time graph</a:t>
            </a:r>
            <a:r>
              <a:rPr lang="en-US" altLang="en-US" i="1"/>
              <a:t>.</a:t>
            </a:r>
          </a:p>
          <a:p>
            <a:r>
              <a:rPr lang="en-US" altLang="en-US"/>
              <a:t>Conversely, velocity change is the </a:t>
            </a:r>
            <a:r>
              <a:rPr lang="en-US" altLang="en-US">
                <a:solidFill>
                  <a:schemeClr val="accent2"/>
                </a:solidFill>
              </a:rPr>
              <a:t>area</a:t>
            </a:r>
            <a:r>
              <a:rPr lang="en-US" altLang="en-US"/>
              <a:t> under an acceleration-time graph.</a:t>
            </a:r>
          </a:p>
          <a:p>
            <a:r>
              <a:rPr lang="en-US" altLang="en-US">
                <a:solidFill>
                  <a:schemeClr val="tx1"/>
                </a:solidFill>
              </a:rPr>
              <a:t>What is </a:t>
            </a:r>
            <a:r>
              <a:rPr lang="en-US" altLang="en-US" i="1">
                <a:solidFill>
                  <a:schemeClr val="tx1"/>
                </a:solidFill>
              </a:rPr>
              <a:t>v</a:t>
            </a:r>
            <a:r>
              <a:rPr lang="en-US" altLang="en-US">
                <a:solidFill>
                  <a:schemeClr val="tx1"/>
                </a:solidFill>
              </a:rPr>
              <a:t> when 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 is </a:t>
            </a:r>
            <a:r>
              <a:rPr lang="en-US" altLang="en-US">
                <a:solidFill>
                  <a:schemeClr val="accent2"/>
                </a:solidFill>
              </a:rPr>
              <a:t>constant</a:t>
            </a:r>
            <a:r>
              <a:rPr lang="en-US" altLang="en-US">
                <a:solidFill>
                  <a:schemeClr val="tx1"/>
                </a:solidFill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0792089-83E0-39DE-65D1-876468DBA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Constant-Acceleration Motion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B809674-6E1C-C146-4A9A-875AA0725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i="1" dirty="0">
                <a:solidFill>
                  <a:schemeClr val="accent2"/>
                </a:solidFill>
              </a:rPr>
              <a:t> a</a:t>
            </a:r>
            <a:r>
              <a:rPr lang="en-US" altLang="en-US" dirty="0">
                <a:solidFill>
                  <a:schemeClr val="accent2"/>
                </a:solidFill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 err="1">
                <a:solidFill>
                  <a:schemeClr val="accent2"/>
                </a:solidFill>
              </a:rPr>
              <a:t>v</a:t>
            </a:r>
            <a:r>
              <a:rPr lang="en-US" altLang="en-US" dirty="0">
                <a:solidFill>
                  <a:schemeClr val="accent2"/>
                </a:solidFill>
              </a:rPr>
              <a:t>/</a:t>
            </a:r>
            <a:r>
              <a:rPr lang="en-US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chemeClr val="accent2"/>
                </a:solidFill>
              </a:rPr>
              <a:t>t</a:t>
            </a:r>
            <a:r>
              <a:rPr lang="en-US" altLang="en-US" i="1" dirty="0"/>
              <a:t> </a:t>
            </a:r>
            <a:r>
              <a:rPr lang="en-US" altLang="en-US" dirty="0"/>
              <a:t>for any interval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 err="1">
                <a:solidFill>
                  <a:schemeClr val="accent2"/>
                </a:solidFill>
              </a:rPr>
              <a:t>v</a:t>
            </a:r>
            <a:r>
              <a:rPr lang="en-US" altLang="en-US" dirty="0"/>
              <a:t> = </a:t>
            </a:r>
            <a:r>
              <a:rPr lang="en-US" altLang="en-US" i="1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chemeClr val="accent2"/>
                </a:solidFill>
              </a:rPr>
              <a:t>t</a:t>
            </a:r>
            <a:endParaRPr lang="en-US" altLang="en-US" i="1" dirty="0"/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 err="1">
                <a:solidFill>
                  <a:schemeClr val="accent2"/>
                </a:solidFill>
              </a:rPr>
              <a:t>v</a:t>
            </a:r>
            <a:r>
              <a:rPr lang="en-US" altLang="en-US" i="1" dirty="0"/>
              <a:t> = </a:t>
            </a:r>
            <a:r>
              <a:rPr lang="en-US" altLang="en-US" dirty="0"/>
              <a:t>velocity change over time </a:t>
            </a:r>
            <a:r>
              <a:rPr lang="en-US" altLang="en-US" dirty="0">
                <a:latin typeface="Symbol" panose="05050102010706020507" pitchFamily="18" charset="2"/>
              </a:rPr>
              <a:t>D</a:t>
            </a:r>
            <a:r>
              <a:rPr lang="en-US" altLang="en-US" i="1" dirty="0"/>
              <a:t>t</a:t>
            </a: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i="1" dirty="0">
                <a:solidFill>
                  <a:schemeClr val="accent2"/>
                </a:solidFill>
              </a:rPr>
              <a:t> v</a:t>
            </a:r>
            <a:r>
              <a:rPr lang="en-US" altLang="en-US" dirty="0"/>
              <a:t> = </a:t>
            </a:r>
            <a:r>
              <a:rPr lang="en-US" altLang="en-US" i="1" dirty="0"/>
              <a:t>v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dirty="0" err="1">
                <a:latin typeface="Symbol" panose="05050102010706020507" pitchFamily="18" charset="2"/>
              </a:rPr>
              <a:t>D</a:t>
            </a:r>
            <a:r>
              <a:rPr lang="en-US" altLang="en-US" i="1" dirty="0" err="1"/>
              <a:t>v</a:t>
            </a:r>
            <a:r>
              <a:rPr lang="en-US" altLang="en-US" dirty="0"/>
              <a:t> = </a:t>
            </a:r>
            <a:r>
              <a:rPr lang="en-US" altLang="en-US" i="1" dirty="0">
                <a:solidFill>
                  <a:schemeClr val="accent2"/>
                </a:solidFill>
              </a:rPr>
              <a:t>v</a:t>
            </a:r>
            <a:r>
              <a:rPr lang="en-US" altLang="en-US" baseline="-25000" dirty="0">
                <a:solidFill>
                  <a:schemeClr val="accent2"/>
                </a:solidFill>
              </a:rPr>
              <a:t>0</a:t>
            </a:r>
            <a:r>
              <a:rPr lang="en-US" altLang="en-US" dirty="0">
                <a:solidFill>
                  <a:schemeClr val="accent2"/>
                </a:solidFill>
              </a:rPr>
              <a:t> + </a:t>
            </a:r>
            <a:r>
              <a:rPr lang="en-US" altLang="en-US" i="1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chemeClr val="accent2"/>
                </a:solidFill>
              </a:rPr>
              <a:t>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CBAD74F-5561-538C-6933-C21B4665F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Acceleration on an </a:t>
            </a:r>
            <a:r>
              <a:rPr lang="en-US" altLang="en-US" i="1"/>
              <a:t>x</a:t>
            </a:r>
            <a:r>
              <a:rPr lang="en-US" altLang="en-US"/>
              <a:t>-</a:t>
            </a:r>
            <a:r>
              <a:rPr lang="en-US" altLang="en-US" i="1"/>
              <a:t>t</a:t>
            </a:r>
            <a:r>
              <a:rPr lang="en-US" altLang="en-US"/>
              <a:t>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96685-F7BE-FC09-1BEF-C7DD232436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US" altLang="en-US"/>
              <a:t>Velocity is the </a:t>
            </a:r>
            <a:r>
              <a:rPr lang="en-US" altLang="en-US">
                <a:solidFill>
                  <a:schemeClr val="accent2"/>
                </a:solidFill>
              </a:rPr>
              <a:t>slope</a:t>
            </a:r>
            <a:r>
              <a:rPr lang="en-US" altLang="en-US"/>
              <a:t> of a </a:t>
            </a:r>
            <a:r>
              <a:rPr lang="en-US" altLang="en-US">
                <a:solidFill>
                  <a:schemeClr val="accent2"/>
                </a:solidFill>
              </a:rPr>
              <a:t>position-time</a:t>
            </a:r>
            <a:r>
              <a:rPr lang="en-US" altLang="en-US"/>
              <a:t> graph</a:t>
            </a:r>
          </a:p>
          <a:p>
            <a:pPr>
              <a:buClr>
                <a:schemeClr val="tx1"/>
              </a:buClr>
            </a:pPr>
            <a:r>
              <a:rPr lang="en-US" altLang="en-US">
                <a:solidFill>
                  <a:schemeClr val="accent2"/>
                </a:solidFill>
              </a:rPr>
              <a:t>Acceleration</a:t>
            </a:r>
            <a:r>
              <a:rPr lang="en-US" altLang="en-US"/>
              <a:t> means a </a:t>
            </a:r>
            <a:r>
              <a:rPr lang="en-US" altLang="en-US">
                <a:solidFill>
                  <a:schemeClr val="accent2"/>
                </a:solidFill>
              </a:rPr>
              <a:t>changing slope</a:t>
            </a:r>
          </a:p>
          <a:p>
            <a:pPr lvl="1"/>
            <a:r>
              <a:rPr lang="en-US" altLang="en-US"/>
              <a:t>A </a:t>
            </a:r>
            <a:r>
              <a:rPr lang="en-US" altLang="en-US">
                <a:solidFill>
                  <a:schemeClr val="accent2"/>
                </a:solidFill>
              </a:rPr>
              <a:t>constant</a:t>
            </a:r>
            <a:r>
              <a:rPr lang="en-US" altLang="en-US"/>
              <a:t> slope means a </a:t>
            </a:r>
            <a:r>
              <a:rPr lang="en-US" altLang="en-US">
                <a:solidFill>
                  <a:schemeClr val="accent2"/>
                </a:solidFill>
              </a:rPr>
              <a:t>straight</a:t>
            </a:r>
            <a:r>
              <a:rPr lang="en-US" altLang="en-US"/>
              <a:t> </a:t>
            </a:r>
            <a:r>
              <a:rPr lang="en-US" altLang="en-US" i="1"/>
              <a:t>x</a:t>
            </a:r>
            <a:r>
              <a:rPr lang="en-US" altLang="en-US"/>
              <a:t>-</a:t>
            </a:r>
            <a:r>
              <a:rPr lang="en-US" altLang="en-US" i="1"/>
              <a:t>t</a:t>
            </a:r>
            <a:r>
              <a:rPr lang="en-US" altLang="en-US"/>
              <a:t> line</a:t>
            </a:r>
          </a:p>
          <a:p>
            <a:pPr lvl="1"/>
            <a:r>
              <a:rPr lang="en-US" altLang="en-US"/>
              <a:t>A </a:t>
            </a:r>
            <a:r>
              <a:rPr lang="en-US" altLang="en-US">
                <a:solidFill>
                  <a:srgbClr val="941100"/>
                </a:solidFill>
              </a:rPr>
              <a:t>varying</a:t>
            </a:r>
            <a:r>
              <a:rPr lang="en-US" altLang="en-US"/>
              <a:t> slope means a </a:t>
            </a:r>
            <a:r>
              <a:rPr lang="en-US" altLang="en-US">
                <a:solidFill>
                  <a:srgbClr val="941100"/>
                </a:solidFill>
              </a:rPr>
              <a:t>curved</a:t>
            </a:r>
            <a:r>
              <a:rPr lang="en-US" altLang="en-US"/>
              <a:t> </a:t>
            </a:r>
            <a:r>
              <a:rPr lang="en-US" altLang="en-US" i="1"/>
              <a:t>x</a:t>
            </a:r>
            <a:r>
              <a:rPr lang="en-US" altLang="en-US"/>
              <a:t>-</a:t>
            </a:r>
            <a:r>
              <a:rPr lang="en-US" altLang="en-US" i="1"/>
              <a:t>t</a:t>
            </a:r>
            <a:r>
              <a:rPr lang="en-US" altLang="en-US"/>
              <a:t> 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912047-961E-025B-3846-3DD452B7D3D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67200"/>
            <a:ext cx="8229600" cy="609600"/>
            <a:chOff x="457200" y="4267201"/>
            <a:chExt cx="8229600" cy="609599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0AE35180-207A-8D48-A3D6-A2D7CEA5DC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4267201"/>
              <a:ext cx="8229600" cy="6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33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3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33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n-US" b="0" kern="0" dirty="0"/>
                <a:t>Positive acceleration = concave up</a:t>
              </a:r>
            </a:p>
          </p:txBody>
        </p:sp>
        <p:sp>
          <p:nvSpPr>
            <p:cNvPr id="21512" name="Freeform 7">
              <a:extLst>
                <a:ext uri="{FF2B5EF4-FFF2-40B4-BE49-F238E27FC236}">
                  <a16:creationId xmlns:a16="http://schemas.microsoft.com/office/drawing/2014/main" id="{B9892FFC-D39A-4F8B-71AB-FF74C8C2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499" y="4456254"/>
              <a:ext cx="821802" cy="335858"/>
            </a:xfrm>
            <a:custGeom>
              <a:avLst/>
              <a:gdLst>
                <a:gd name="T0" fmla="*/ 0 w 821802"/>
                <a:gd name="T1" fmla="*/ 0 h 335858"/>
                <a:gd name="T2" fmla="*/ 370390 w 821802"/>
                <a:gd name="T3" fmla="*/ 335666 h 335858"/>
                <a:gd name="T4" fmla="*/ 821802 w 821802"/>
                <a:gd name="T5" fmla="*/ 34724 h 3358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1802" h="335858">
                  <a:moveTo>
                    <a:pt x="0" y="0"/>
                  </a:moveTo>
                  <a:cubicBezTo>
                    <a:pt x="146612" y="216061"/>
                    <a:pt x="233423" y="329879"/>
                    <a:pt x="370390" y="335666"/>
                  </a:cubicBezTo>
                  <a:cubicBezTo>
                    <a:pt x="507357" y="341453"/>
                    <a:pt x="706055" y="216061"/>
                    <a:pt x="821802" y="34724"/>
                  </a:cubicBezTo>
                </a:path>
              </a:pathLst>
            </a:cu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4F310A-E3B5-68EF-3CF0-5DF1A64AA9D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876800"/>
            <a:ext cx="8305800" cy="609600"/>
            <a:chOff x="457200" y="4876800"/>
            <a:chExt cx="8305800" cy="609599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883C69F6-DC53-DB49-9C8B-B284B3A822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4876800"/>
              <a:ext cx="8229600" cy="6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336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36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336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6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n-US" b="0" kern="0" dirty="0"/>
                <a:t>Negative acceleration = concave down</a:t>
              </a:r>
            </a:p>
          </p:txBody>
        </p:sp>
        <p:sp>
          <p:nvSpPr>
            <p:cNvPr id="21510" name="Freeform 8">
              <a:extLst>
                <a:ext uri="{FF2B5EF4-FFF2-40B4-BE49-F238E27FC236}">
                  <a16:creationId xmlns:a16="http://schemas.microsoft.com/office/drawing/2014/main" id="{BB054660-34AF-BC35-F203-1D4C483B47B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941198" y="5074342"/>
              <a:ext cx="821802" cy="335858"/>
            </a:xfrm>
            <a:custGeom>
              <a:avLst/>
              <a:gdLst>
                <a:gd name="T0" fmla="*/ 0 w 821802"/>
                <a:gd name="T1" fmla="*/ 0 h 335858"/>
                <a:gd name="T2" fmla="*/ 370390 w 821802"/>
                <a:gd name="T3" fmla="*/ 335666 h 335858"/>
                <a:gd name="T4" fmla="*/ 821802 w 821802"/>
                <a:gd name="T5" fmla="*/ 34724 h 3358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1802" h="335858">
                  <a:moveTo>
                    <a:pt x="0" y="0"/>
                  </a:moveTo>
                  <a:cubicBezTo>
                    <a:pt x="146612" y="216061"/>
                    <a:pt x="233423" y="329879"/>
                    <a:pt x="370390" y="335666"/>
                  </a:cubicBezTo>
                  <a:cubicBezTo>
                    <a:pt x="507357" y="341453"/>
                    <a:pt x="706055" y="216061"/>
                    <a:pt x="821802" y="34724"/>
                  </a:cubicBezTo>
                </a:path>
              </a:pathLst>
            </a:cu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FFFF"/>
      </a:accent3>
      <a:accent4>
        <a:srgbClr val="002A56"/>
      </a:accent4>
      <a:accent5>
        <a:srgbClr val="DAEDEF"/>
      </a:accent5>
      <a:accent6>
        <a:srgbClr val="0000E7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851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Symbol</vt:lpstr>
      <vt:lpstr>Default Design</vt:lpstr>
      <vt:lpstr>Announcement</vt:lpstr>
      <vt:lpstr>Equations of Motion</vt:lpstr>
      <vt:lpstr>Find Position from Velocity</vt:lpstr>
      <vt:lpstr>Constant-Velocity Motion</vt:lpstr>
      <vt:lpstr>Motion with Changing Velocity</vt:lpstr>
      <vt:lpstr>Total Distance Traveled</vt:lpstr>
      <vt:lpstr>Find Velocity from Acceleration</vt:lpstr>
      <vt:lpstr>Constant-Acceleration Motion</vt:lpstr>
      <vt:lpstr>Acceleration on an x-t Graph</vt:lpstr>
      <vt:lpstr>Visualize Acceleration</vt:lpstr>
      <vt:lpstr>Acceleration Scenario</vt:lpstr>
      <vt:lpstr>Equations of Motion</vt:lpstr>
      <vt:lpstr>Position from Constant  Acceleration</vt:lpstr>
      <vt:lpstr>Constant acceleration motion</vt:lpstr>
      <vt:lpstr>Another Form (constant a)</vt:lpstr>
      <vt:lpstr>Another Form (constant a)</vt:lpstr>
      <vt:lpstr>Example Problem</vt:lpstr>
      <vt:lpstr>Consider</vt:lpstr>
      <vt:lpstr>Free fall</vt:lpstr>
      <vt:lpstr>Reaction Time lab</vt:lpstr>
      <vt:lpstr>Example Problem</vt:lpstr>
      <vt:lpstr>PowerPoint Presentation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285</cp:revision>
  <cp:lastPrinted>2025-08-29T02:27:42Z</cp:lastPrinted>
  <dcterms:created xsi:type="dcterms:W3CDTF">2003-08-04T19:23:16Z</dcterms:created>
  <dcterms:modified xsi:type="dcterms:W3CDTF">2025-08-29T02:28:02Z</dcterms:modified>
</cp:coreProperties>
</file>