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473" r:id="rId2"/>
    <p:sldId id="427" r:id="rId3"/>
    <p:sldId id="428" r:id="rId4"/>
    <p:sldId id="515" r:id="rId5"/>
    <p:sldId id="536" r:id="rId6"/>
    <p:sldId id="492" r:id="rId7"/>
    <p:sldId id="434" r:id="rId8"/>
    <p:sldId id="433" r:id="rId9"/>
    <p:sldId id="513" r:id="rId10"/>
    <p:sldId id="552" r:id="rId11"/>
    <p:sldId id="436" r:id="rId12"/>
    <p:sldId id="541" r:id="rId13"/>
    <p:sldId id="556" r:id="rId14"/>
    <p:sldId id="553" r:id="rId15"/>
    <p:sldId id="543" r:id="rId16"/>
    <p:sldId id="512" r:id="rId17"/>
    <p:sldId id="516" r:id="rId18"/>
    <p:sldId id="554" r:id="rId19"/>
    <p:sldId id="544" r:id="rId20"/>
    <p:sldId id="538" r:id="rId21"/>
    <p:sldId id="545" r:id="rId22"/>
    <p:sldId id="546" r:id="rId23"/>
    <p:sldId id="547" r:id="rId24"/>
    <p:sldId id="548" r:id="rId25"/>
    <p:sldId id="555" r:id="rId26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 userDrawn="1">
          <p15:clr>
            <a:srgbClr val="A4A3A4"/>
          </p15:clr>
        </p15:guide>
        <p15:guide id="2" pos="29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2093"/>
    <a:srgbClr val="009051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84"/>
    <p:restoredTop sz="90957"/>
  </p:normalViewPr>
  <p:slideViewPr>
    <p:cSldViewPr>
      <p:cViewPr varScale="1">
        <p:scale>
          <a:sx n="74" d="100"/>
          <a:sy n="74" d="100"/>
        </p:scale>
        <p:origin x="60" y="78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5" d="100"/>
        <a:sy n="95" d="100"/>
      </p:scale>
      <p:origin x="0" y="-5676"/>
    </p:cViewPr>
  </p:sorterViewPr>
  <p:notesViewPr>
    <p:cSldViewPr>
      <p:cViewPr varScale="1">
        <p:scale>
          <a:sx n="79" d="100"/>
          <a:sy n="79" d="100"/>
        </p:scale>
        <p:origin x="726" y="84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84D14CD2-A6E1-B848-B281-1B45F679025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34964"/>
            <a:ext cx="400293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P1110 L02 dva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0E0560E7-AD60-904E-85E7-58D8E39B12A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569" y="0"/>
            <a:ext cx="400293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8E9A0890-29BE-9840-849A-43086808C4D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657975"/>
            <a:ext cx="400293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81493513-37B7-7E4A-8336-DA72CD8B5DA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569" y="6657975"/>
            <a:ext cx="400293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3287E7D5-BC2F-1C4F-A169-A0F08E4C01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9EEDF186-7041-E14E-B21A-AAD43BA9717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293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P1110 L02 dva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677CAC74-519B-5A4F-AAEB-4AB719A4D4E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3145" y="0"/>
            <a:ext cx="400293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D53092A-ED27-E448-8955-3C7BE68CC59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7025" y="525463"/>
            <a:ext cx="3503613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D95257BC-5961-584B-ACD0-6D7230B5439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793" y="3328988"/>
            <a:ext cx="6772491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B8C0DD07-A982-9A40-8E28-FE14F5BC664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59564"/>
            <a:ext cx="400293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EB8A8DB5-F69A-3748-82A1-15EE67F205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145" y="6659564"/>
            <a:ext cx="400293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0BF4E7F5-3609-C643-819D-53974E12CAC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F83F7D-E743-0F4B-9B71-16226EDA2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D98D45-89A9-854A-AFF6-0F336DD40D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580224-9DE4-C448-B7D1-A398273971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51237F-D1E6-6641-999D-729AF9E2E0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819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B8F991-5D3F-6D41-9FD2-705B257B42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87827A3-2E8A-4F48-9DA9-65E1A561B2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9AF07B-183C-2249-9115-A94B47AB5C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17FC38-28F1-6C4E-AB88-86B0695DFD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148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B3E27C-8B43-C74F-A52F-FA1520BCEC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88CE6B-E70E-1740-9087-6082C95060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26AD63-38F5-754A-810C-D8727F7E32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95AFD3-EDAF-E346-AEDA-E6A5A3DA2C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618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DA51FA-C241-8247-8DEC-88770B0C50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3A1631-2E1D-534C-9B7C-7568D3AADF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EC5356-65EF-EE4F-B3D6-51FC3FCEA2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8434B5-630B-9D4D-BFE0-DD8FF0F669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417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E03E76-A921-FC42-B88B-4D01C7C67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854B9C-86B0-D847-9402-07179A90C0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CBB395-37E0-3043-A53B-9BE90CE2BA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4D261D-E6EF-2440-BA14-6DD06AC67B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4947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97C3A5-83BC-9942-BEBE-68504E6710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66A01A-EC56-234F-B6AC-67E9FC75AD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D466BC-0AED-A241-A72F-2A35A07A5A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26B45F-C495-8045-B43C-974DF3C546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314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DE348F9-A18E-4F4B-9831-21B84F733C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C388D25-C18E-AF4F-B866-7DE65589F2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A9070E2-E1BD-4C41-A72C-7B170D5749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44F30-C4D8-B143-9E56-C678E8A6EE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0741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59CFD41-535C-8F4A-B3DD-357C4A687B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5666A8D-16F0-9D46-AFAD-30E4F6E587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B00D2E3-49E5-8448-BD05-49EDEB1A6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CAFB3-0811-3842-8455-5F8B72F690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4669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6534797-A7ED-F347-8664-4DBE841F6C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901833F-3E59-AE41-AFEA-C4CE458ED3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86B1FA1-8B4E-124D-A5FF-2053EC8A27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4B65FB-4952-AF4A-93CD-6874BDFC1C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0552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9B879B-5E72-B14D-94C3-E93EC838F7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4FF4EE-C441-ED44-A873-57BD4D59FD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97FBE3-8C67-1F4A-8378-F9847A6A4C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DA80DC-45F8-6F48-A9EE-C173D84659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9851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4943A0-2163-CF47-8260-8D1AECBF38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3E781D-39B7-F640-8A43-F9F2E0D1D3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27297C-FDC6-954C-B9E9-61CBCBE710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1066FF-D4AC-C04E-9E32-DEC04CDC2F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5466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BD9EF75-2FA1-D14C-98D9-B7E7EBBA9F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26BAD41-0C5E-214F-9B79-DDED9A17B5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2881F22-335F-C946-9DCF-CEAE53A8E3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9B2D0B0-6AE0-F24B-98D8-42776E7B2E8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C725EBC-D609-744D-9E87-A1CDE6D6872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4447F0DE-811B-F143-A83A-83A0CF7F88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2662C44-53E2-1F4D-9613-759F886C986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Describing Motion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2F4B7A3-B599-3C41-98E6-F577F20E9BD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14400" y="3886200"/>
            <a:ext cx="7315200" cy="609600"/>
          </a:xfrm>
        </p:spPr>
        <p:txBody>
          <a:bodyPr/>
          <a:lstStyle/>
          <a:p>
            <a:pPr eaLnBrk="1" hangingPunct="1"/>
            <a:r>
              <a:rPr lang="en-US" altLang="en-US"/>
              <a:t>Position, velocity, and acceleration</a:t>
            </a:r>
          </a:p>
        </p:txBody>
      </p:sp>
      <p:sp>
        <p:nvSpPr>
          <p:cNvPr id="4100" name="Text Box 5">
            <a:extLst>
              <a:ext uri="{FF2B5EF4-FFF2-40B4-BE49-F238E27FC236}">
                <a16:creationId xmlns:a16="http://schemas.microsoft.com/office/drawing/2014/main" id="{1296E4D4-4794-5943-BE2E-022567490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5116513"/>
            <a:ext cx="1539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chemeClr val="tx1"/>
                </a:solidFill>
              </a:rPr>
              <a:t>§2.1–2.2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BFACA738-2B21-F343-970F-F9881B23EB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Speed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8D3F4746-F8B0-FA47-8DA4-3C7CBE4F02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2001838"/>
            <a:ext cx="3505200" cy="685800"/>
          </a:xfrm>
        </p:spPr>
        <p:txBody>
          <a:bodyPr/>
          <a:lstStyle/>
          <a:p>
            <a:pPr marL="0" indent="0" algn="r">
              <a:buFontTx/>
              <a:buNone/>
            </a:pPr>
            <a:r>
              <a:rPr lang="en-US" altLang="en-US" dirty="0">
                <a:solidFill>
                  <a:schemeClr val="tx1"/>
                </a:solidFill>
              </a:rPr>
              <a:t>average</a:t>
            </a:r>
            <a:r>
              <a:rPr lang="en-US" altLang="en-US" dirty="0">
                <a:solidFill>
                  <a:srgbClr val="800000"/>
                </a:solidFill>
              </a:rPr>
              <a:t> Speed </a:t>
            </a:r>
            <a:r>
              <a:rPr lang="en-US" altLang="en-US" dirty="0">
                <a:solidFill>
                  <a:schemeClr val="tx1"/>
                </a:solidFill>
              </a:rPr>
              <a:t>=</a:t>
            </a:r>
          </a:p>
        </p:txBody>
      </p:sp>
      <p:grpSp>
        <p:nvGrpSpPr>
          <p:cNvPr id="10244" name="Group 7">
            <a:extLst>
              <a:ext uri="{FF2B5EF4-FFF2-40B4-BE49-F238E27FC236}">
                <a16:creationId xmlns:a16="http://schemas.microsoft.com/office/drawing/2014/main" id="{54B15C14-3EEA-334D-8E3A-BA778EFD87A9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1754188"/>
            <a:ext cx="2514600" cy="1139825"/>
            <a:chOff x="2743200" y="1754844"/>
            <a:chExt cx="2514600" cy="1138516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8AC0B1CD-EE45-DC40-817B-9730E16474D2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895600" y="1754844"/>
              <a:ext cx="2209800" cy="589872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rgbClr val="003366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rgbClr val="003366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rgbClr val="003366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rgbClr val="003366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9pPr>
            </a:lstStyle>
            <a:p>
              <a:pPr marL="0" indent="0" algn="ctr">
                <a:buFontTx/>
                <a:buNone/>
                <a:defRPr/>
              </a:pPr>
              <a:r>
                <a:rPr lang="en-US" b="0" kern="0" dirty="0"/>
                <a:t>path length</a:t>
              </a:r>
            </a:p>
          </p:txBody>
        </p:sp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73260243-D6CE-EC41-B3DD-487C2119E45B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124200" y="2303488"/>
              <a:ext cx="1752600" cy="589872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rgbClr val="003366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rgbClr val="003366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rgbClr val="003366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rgbClr val="003366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9pPr>
            </a:lstStyle>
            <a:p>
              <a:pPr marL="0" indent="0" algn="ctr">
                <a:buFontTx/>
                <a:buNone/>
                <a:defRPr/>
              </a:pPr>
              <a:r>
                <a:rPr lang="en-US" b="0" kern="0" dirty="0"/>
                <a:t>duration</a:t>
              </a:r>
            </a:p>
          </p:txBody>
        </p:sp>
        <p:cxnSp>
          <p:nvCxnSpPr>
            <p:cNvPr id="10247" name="Straight Connector 6">
              <a:extLst>
                <a:ext uri="{FF2B5EF4-FFF2-40B4-BE49-F238E27FC236}">
                  <a16:creationId xmlns:a16="http://schemas.microsoft.com/office/drawing/2014/main" id="{42724774-F155-A244-AA97-9B2FCC7733F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743200" y="2344272"/>
              <a:ext cx="2514600" cy="1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92E5100-9B87-CA41-8E4B-372EF5EFE0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Velocity Units</a:t>
            </a:r>
          </a:p>
        </p:txBody>
      </p:sp>
      <p:grpSp>
        <p:nvGrpSpPr>
          <p:cNvPr id="12291" name="Group 6">
            <a:extLst>
              <a:ext uri="{FF2B5EF4-FFF2-40B4-BE49-F238E27FC236}">
                <a16:creationId xmlns:a16="http://schemas.microsoft.com/office/drawing/2014/main" id="{980F0ACD-478E-2D45-A080-6C74138EF89E}"/>
              </a:ext>
            </a:extLst>
          </p:cNvPr>
          <p:cNvGrpSpPr>
            <a:grpSpLocks/>
          </p:cNvGrpSpPr>
          <p:nvPr/>
        </p:nvGrpSpPr>
        <p:grpSpPr bwMode="auto">
          <a:xfrm>
            <a:off x="1447801" y="2844226"/>
            <a:ext cx="2613025" cy="1118171"/>
            <a:chOff x="1980924" y="2768628"/>
            <a:chExt cx="2613886" cy="1117652"/>
          </a:xfrm>
        </p:grpSpPr>
        <p:sp>
          <p:nvSpPr>
            <p:cNvPr id="12299" name="Line 4">
              <a:extLst>
                <a:ext uri="{FF2B5EF4-FFF2-40B4-BE49-F238E27FC236}">
                  <a16:creationId xmlns:a16="http://schemas.microsoft.com/office/drawing/2014/main" id="{C03AFFD1-A688-954D-8E3F-4777E9C743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4766" y="3352800"/>
              <a:ext cx="2286201" cy="0"/>
            </a:xfrm>
            <a:prstGeom prst="line">
              <a:avLst/>
            </a:prstGeom>
            <a:noFill/>
            <a:ln w="38100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Text Box 5">
              <a:extLst>
                <a:ext uri="{FF2B5EF4-FFF2-40B4-BE49-F238E27FC236}">
                  <a16:creationId xmlns:a16="http://schemas.microsoft.com/office/drawing/2014/main" id="{CC18F79C-26E7-9947-BD6B-10E7A74199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0924" y="2768628"/>
              <a:ext cx="2613886" cy="584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 dirty="0">
                  <a:solidFill>
                    <a:srgbClr val="9A3344"/>
                  </a:solidFill>
                </a:rPr>
                <a:t>displacement</a:t>
              </a:r>
              <a:endParaRPr lang="en-US" altLang="en-US" b="0" dirty="0"/>
            </a:p>
          </p:txBody>
        </p:sp>
        <p:sp>
          <p:nvSpPr>
            <p:cNvPr id="12301" name="Text Box 6">
              <a:extLst>
                <a:ext uri="{FF2B5EF4-FFF2-40B4-BE49-F238E27FC236}">
                  <a16:creationId xmlns:a16="http://schemas.microsoft.com/office/drawing/2014/main" id="{AF99DEE9-C80D-774E-A541-B007C43466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1567" y="3301505"/>
              <a:ext cx="1752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0" dirty="0">
                  <a:solidFill>
                    <a:srgbClr val="9A3344"/>
                  </a:solidFill>
                </a:rPr>
                <a:t>time</a:t>
              </a:r>
            </a:p>
          </p:txBody>
        </p:sp>
      </p:grpSp>
      <p:sp>
        <p:nvSpPr>
          <p:cNvPr id="22533" name="Text Box 8">
            <a:extLst>
              <a:ext uri="{FF2B5EF4-FFF2-40B4-BE49-F238E27FC236}">
                <a16:creationId xmlns:a16="http://schemas.microsoft.com/office/drawing/2014/main" id="{719B8900-D887-9441-BF4D-3306F56DD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124200"/>
            <a:ext cx="1447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0"/>
              <a:t>=</a:t>
            </a:r>
            <a:r>
              <a:rPr lang="en-US" altLang="en-US" sz="2400" b="0">
                <a:solidFill>
                  <a:srgbClr val="9A3344"/>
                </a:solidFill>
              </a:rPr>
              <a:t> </a:t>
            </a:r>
            <a:r>
              <a:rPr lang="en-US" altLang="en-US" b="0">
                <a:solidFill>
                  <a:srgbClr val="9A3344"/>
                </a:solidFill>
              </a:rPr>
              <a:t>m/s</a:t>
            </a:r>
            <a:endParaRPr lang="en-US" altLang="en-US" b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54AAB7D-83AE-7349-9560-AC0A61BD8DA4}"/>
              </a:ext>
            </a:extLst>
          </p:cNvPr>
          <p:cNvGrpSpPr>
            <a:grpSpLocks/>
          </p:cNvGrpSpPr>
          <p:nvPr/>
        </p:nvGrpSpPr>
        <p:grpSpPr bwMode="auto">
          <a:xfrm>
            <a:off x="3981450" y="2895600"/>
            <a:ext cx="958850" cy="1066800"/>
            <a:chOff x="4514850" y="2895433"/>
            <a:chExt cx="959518" cy="1066967"/>
          </a:xfrm>
        </p:grpSpPr>
        <p:sp>
          <p:nvSpPr>
            <p:cNvPr id="12294" name="Text Box 8">
              <a:extLst>
                <a:ext uri="{FF2B5EF4-FFF2-40B4-BE49-F238E27FC236}">
                  <a16:creationId xmlns:a16="http://schemas.microsoft.com/office/drawing/2014/main" id="{0793F904-1A0A-C345-AE5F-219A39AE6A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4850" y="3138238"/>
              <a:ext cx="4191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/>
                <a:t>=</a:t>
              </a:r>
            </a:p>
          </p:txBody>
        </p:sp>
        <p:grpSp>
          <p:nvGrpSpPr>
            <p:cNvPr id="12295" name="Group 5">
              <a:extLst>
                <a:ext uri="{FF2B5EF4-FFF2-40B4-BE49-F238E27FC236}">
                  <a16:creationId xmlns:a16="http://schemas.microsoft.com/office/drawing/2014/main" id="{250E28CE-F222-3B43-8E8D-418EFF3838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33185" y="2895433"/>
              <a:ext cx="641183" cy="1066967"/>
              <a:chOff x="4083217" y="4144962"/>
              <a:chExt cx="641183" cy="1066967"/>
            </a:xfrm>
          </p:grpSpPr>
          <p:sp>
            <p:nvSpPr>
              <p:cNvPr id="12296" name="Line 4">
                <a:extLst>
                  <a:ext uri="{FF2B5EF4-FFF2-40B4-BE49-F238E27FC236}">
                    <a16:creationId xmlns:a16="http://schemas.microsoft.com/office/drawing/2014/main" id="{ED1A92F1-DCF9-344F-AFEC-D3116608B0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91000" y="4678362"/>
                <a:ext cx="419100" cy="0"/>
              </a:xfrm>
              <a:prstGeom prst="line">
                <a:avLst/>
              </a:prstGeom>
              <a:noFill/>
              <a:ln w="38100">
                <a:solidFill>
                  <a:srgbClr val="00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7" name="Text Box 5">
                <a:extLst>
                  <a:ext uri="{FF2B5EF4-FFF2-40B4-BE49-F238E27FC236}">
                    <a16:creationId xmlns:a16="http://schemas.microsoft.com/office/drawing/2014/main" id="{9A296C9E-1000-E14A-922D-FA78C9BD36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89734" y="4144962"/>
                <a:ext cx="634666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0">
                    <a:solidFill>
                      <a:srgbClr val="9A3344"/>
                    </a:solidFill>
                  </a:rPr>
                  <a:t>m</a:t>
                </a:r>
                <a:endParaRPr lang="en-US" altLang="en-US" b="0"/>
              </a:p>
            </p:txBody>
          </p:sp>
          <p:sp>
            <p:nvSpPr>
              <p:cNvPr id="12298" name="Text Box 6">
                <a:extLst>
                  <a:ext uri="{FF2B5EF4-FFF2-40B4-BE49-F238E27FC236}">
                    <a16:creationId xmlns:a16="http://schemas.microsoft.com/office/drawing/2014/main" id="{4C3175A9-7AFA-704D-BB6B-31E1BCA8EA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83217" y="4627154"/>
                <a:ext cx="634666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b="0">
                    <a:solidFill>
                      <a:srgbClr val="9A3344"/>
                    </a:solidFill>
                  </a:rPr>
                  <a:t>s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F5D0F61-ABB6-7348-A886-D3FF4456C6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Instantaneous velocity</a:t>
            </a:r>
          </a:p>
        </p:txBody>
      </p:sp>
      <p:pic>
        <p:nvPicPr>
          <p:cNvPr id="16387" name="Picture 3">
            <a:extLst>
              <a:ext uri="{FF2B5EF4-FFF2-40B4-BE49-F238E27FC236}">
                <a16:creationId xmlns:a16="http://schemas.microsoft.com/office/drawing/2014/main" id="{92FAEB10-BE04-8748-813E-F706D8AF1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797175"/>
            <a:ext cx="8547100" cy="22066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8" name="Text Box 4">
            <a:extLst>
              <a:ext uri="{FF2B5EF4-FFF2-40B4-BE49-F238E27FC236}">
                <a16:creationId xmlns:a16="http://schemas.microsoft.com/office/drawing/2014/main" id="{D96E0C9A-A252-4D4B-9C3F-86E5B50AD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2122488"/>
            <a:ext cx="13509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finite </a:t>
            </a:r>
            <a:r>
              <a:rPr lang="en-US" altLang="en-US" sz="2800" b="0">
                <a:solidFill>
                  <a:schemeClr val="tx1"/>
                </a:solidFill>
                <a:latin typeface="Symbol" pitchFamily="2" charset="2"/>
              </a:rPr>
              <a:t>D</a:t>
            </a:r>
            <a:r>
              <a:rPr lang="en-US" altLang="en-US" sz="2800" b="0" i="1">
                <a:solidFill>
                  <a:schemeClr val="tx1"/>
                </a:solidFill>
              </a:rPr>
              <a:t>t</a:t>
            </a:r>
            <a:endParaRPr lang="en-US" altLang="en-US" sz="2800" b="0">
              <a:solidFill>
                <a:schemeClr val="tx1"/>
              </a:solidFill>
            </a:endParaRPr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id="{FE2B44D4-D33C-654A-82A4-111ECA219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089525"/>
            <a:ext cx="3922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chemeClr val="tx1"/>
                </a:solidFill>
              </a:rPr>
              <a:t>Young and Freedman, Figure 2.7</a:t>
            </a:r>
          </a:p>
        </p:txBody>
      </p:sp>
      <p:sp>
        <p:nvSpPr>
          <p:cNvPr id="16390" name="Text Box 6">
            <a:extLst>
              <a:ext uri="{FF2B5EF4-FFF2-40B4-BE49-F238E27FC236}">
                <a16:creationId xmlns:a16="http://schemas.microsoft.com/office/drawing/2014/main" id="{863554D9-CD16-A54C-BC3E-D18FADD92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9638" y="2120900"/>
            <a:ext cx="17478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>
                <a:solidFill>
                  <a:schemeClr val="tx1"/>
                </a:solidFill>
              </a:rPr>
              <a:t>smaller </a:t>
            </a:r>
            <a:r>
              <a:rPr lang="en-US" altLang="en-US" sz="2800" b="0">
                <a:solidFill>
                  <a:schemeClr val="tx1"/>
                </a:solidFill>
                <a:latin typeface="Symbol" pitchFamily="2" charset="2"/>
              </a:rPr>
              <a:t>D</a:t>
            </a:r>
            <a:r>
              <a:rPr lang="en-US" altLang="en-US" sz="2800" b="0" i="1">
                <a:solidFill>
                  <a:schemeClr val="tx1"/>
                </a:solidFill>
              </a:rPr>
              <a:t>t</a:t>
            </a:r>
            <a:endParaRPr lang="en-US" altLang="en-US" sz="2800" b="0">
              <a:solidFill>
                <a:schemeClr val="tx1"/>
              </a:solidFill>
            </a:endParaRPr>
          </a:p>
        </p:txBody>
      </p:sp>
      <p:grpSp>
        <p:nvGrpSpPr>
          <p:cNvPr id="16391" name="Group 9">
            <a:extLst>
              <a:ext uri="{FF2B5EF4-FFF2-40B4-BE49-F238E27FC236}">
                <a16:creationId xmlns:a16="http://schemas.microsoft.com/office/drawing/2014/main" id="{96EA1782-DAAF-1F4A-86DC-2D48074D3418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1981200"/>
            <a:ext cx="801688" cy="777875"/>
            <a:chOff x="4176" y="912"/>
            <a:chExt cx="505" cy="490"/>
          </a:xfrm>
        </p:grpSpPr>
        <p:sp>
          <p:nvSpPr>
            <p:cNvPr id="16392" name="Text Box 7">
              <a:extLst>
                <a:ext uri="{FF2B5EF4-FFF2-40B4-BE49-F238E27FC236}">
                  <a16:creationId xmlns:a16="http://schemas.microsoft.com/office/drawing/2014/main" id="{FFA5AE22-6E27-CD4E-83F0-B3E5C1CAE5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912"/>
              <a:ext cx="4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>
                  <a:solidFill>
                    <a:schemeClr val="tx1"/>
                  </a:solidFill>
                </a:rPr>
                <a:t>lim</a:t>
              </a:r>
            </a:p>
          </p:txBody>
        </p:sp>
        <p:sp>
          <p:nvSpPr>
            <p:cNvPr id="16393" name="Text Box 8">
              <a:extLst>
                <a:ext uri="{FF2B5EF4-FFF2-40B4-BE49-F238E27FC236}">
                  <a16:creationId xmlns:a16="http://schemas.microsoft.com/office/drawing/2014/main" id="{C83A1C01-43B5-D04D-9F26-1628B98374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1152"/>
              <a:ext cx="5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0">
                  <a:solidFill>
                    <a:schemeClr val="tx1"/>
                  </a:solidFill>
                  <a:latin typeface="Symbol" pitchFamily="2" charset="2"/>
                </a:rPr>
                <a:t>D</a:t>
              </a:r>
              <a:r>
                <a:rPr lang="en-US" altLang="en-US" sz="2000" b="0" i="1">
                  <a:solidFill>
                    <a:schemeClr val="tx1"/>
                  </a:solidFill>
                </a:rPr>
                <a:t>t</a:t>
              </a:r>
              <a:r>
                <a:rPr lang="en-US" altLang="en-US" sz="2000" b="0">
                  <a:solidFill>
                    <a:schemeClr val="tx1"/>
                  </a:solidFill>
                  <a:sym typeface="Symbol" pitchFamily="2" charset="2"/>
                </a:rPr>
                <a:t>0</a:t>
              </a:r>
              <a:endParaRPr lang="en-US" altLang="en-US" sz="2000" b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626B4-6ED3-3C46-A757-6F94379FF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Displacement and path length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A5EE7-FB5D-1342-84B4-358F57468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38200"/>
          </a:xfrm>
        </p:spPr>
        <p:txBody>
          <a:bodyPr/>
          <a:lstStyle/>
          <a:p>
            <a:r>
              <a:rPr lang="en-US" dirty="0"/>
              <a:t>Displacement = position change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F3AACB82-B352-D441-9772-8DBFBA56BE85}"/>
              </a:ext>
            </a:extLst>
          </p:cNvPr>
          <p:cNvSpPr/>
          <p:nvPr/>
        </p:nvSpPr>
        <p:spPr bwMode="auto">
          <a:xfrm>
            <a:off x="3315977" y="2469631"/>
            <a:ext cx="1930583" cy="2998033"/>
          </a:xfrm>
          <a:custGeom>
            <a:avLst/>
            <a:gdLst>
              <a:gd name="connsiteX0" fmla="*/ 884420 w 1633928"/>
              <a:gd name="connsiteY0" fmla="*/ 2908092 h 2908092"/>
              <a:gd name="connsiteX1" fmla="*/ 0 w 1633928"/>
              <a:gd name="connsiteY1" fmla="*/ 1588957 h 2908092"/>
              <a:gd name="connsiteX2" fmla="*/ 1633928 w 1633928"/>
              <a:gd name="connsiteY2" fmla="*/ 0 h 2908092"/>
              <a:gd name="connsiteX3" fmla="*/ 1633928 w 1633928"/>
              <a:gd name="connsiteY3" fmla="*/ 0 h 2908092"/>
              <a:gd name="connsiteX4" fmla="*/ 1633928 w 1633928"/>
              <a:gd name="connsiteY4" fmla="*/ 0 h 2908092"/>
              <a:gd name="connsiteX0" fmla="*/ 898929 w 1648437"/>
              <a:gd name="connsiteY0" fmla="*/ 2908092 h 2908092"/>
              <a:gd name="connsiteX1" fmla="*/ 14509 w 1648437"/>
              <a:gd name="connsiteY1" fmla="*/ 1588957 h 2908092"/>
              <a:gd name="connsiteX2" fmla="*/ 1648437 w 1648437"/>
              <a:gd name="connsiteY2" fmla="*/ 0 h 2908092"/>
              <a:gd name="connsiteX3" fmla="*/ 1648437 w 1648437"/>
              <a:gd name="connsiteY3" fmla="*/ 0 h 2908092"/>
              <a:gd name="connsiteX4" fmla="*/ 1648437 w 1648437"/>
              <a:gd name="connsiteY4" fmla="*/ 0 h 2908092"/>
              <a:gd name="connsiteX0" fmla="*/ 898929 w 1648437"/>
              <a:gd name="connsiteY0" fmla="*/ 2908092 h 2908092"/>
              <a:gd name="connsiteX1" fmla="*/ 14509 w 1648437"/>
              <a:gd name="connsiteY1" fmla="*/ 1588957 h 2908092"/>
              <a:gd name="connsiteX2" fmla="*/ 1648437 w 1648437"/>
              <a:gd name="connsiteY2" fmla="*/ 0 h 2908092"/>
              <a:gd name="connsiteX3" fmla="*/ 1648437 w 1648437"/>
              <a:gd name="connsiteY3" fmla="*/ 0 h 2908092"/>
              <a:gd name="connsiteX4" fmla="*/ 1648437 w 1648437"/>
              <a:gd name="connsiteY4" fmla="*/ 0 h 2908092"/>
              <a:gd name="connsiteX0" fmla="*/ 694060 w 1443568"/>
              <a:gd name="connsiteY0" fmla="*/ 2908092 h 2908092"/>
              <a:gd name="connsiteX1" fmla="*/ 19503 w 1443568"/>
              <a:gd name="connsiteY1" fmla="*/ 1558977 h 2908092"/>
              <a:gd name="connsiteX2" fmla="*/ 1443568 w 1443568"/>
              <a:gd name="connsiteY2" fmla="*/ 0 h 2908092"/>
              <a:gd name="connsiteX3" fmla="*/ 1443568 w 1443568"/>
              <a:gd name="connsiteY3" fmla="*/ 0 h 2908092"/>
              <a:gd name="connsiteX4" fmla="*/ 1443568 w 1443568"/>
              <a:gd name="connsiteY4" fmla="*/ 0 h 2908092"/>
              <a:gd name="connsiteX0" fmla="*/ 694060 w 2238047"/>
              <a:gd name="connsiteY0" fmla="*/ 2908092 h 2908092"/>
              <a:gd name="connsiteX1" fmla="*/ 19503 w 2238047"/>
              <a:gd name="connsiteY1" fmla="*/ 1558977 h 2908092"/>
              <a:gd name="connsiteX2" fmla="*/ 1443568 w 2238047"/>
              <a:gd name="connsiteY2" fmla="*/ 0 h 2908092"/>
              <a:gd name="connsiteX3" fmla="*/ 1443568 w 2238047"/>
              <a:gd name="connsiteY3" fmla="*/ 0 h 2908092"/>
              <a:gd name="connsiteX4" fmla="*/ 2238047 w 2238047"/>
              <a:gd name="connsiteY4" fmla="*/ 2428407 h 2908092"/>
              <a:gd name="connsiteX0" fmla="*/ 694060 w 3520264"/>
              <a:gd name="connsiteY0" fmla="*/ 2908092 h 2908092"/>
              <a:gd name="connsiteX1" fmla="*/ 19503 w 3520264"/>
              <a:gd name="connsiteY1" fmla="*/ 1558977 h 2908092"/>
              <a:gd name="connsiteX2" fmla="*/ 1443568 w 3520264"/>
              <a:gd name="connsiteY2" fmla="*/ 0 h 2908092"/>
              <a:gd name="connsiteX3" fmla="*/ 1443568 w 3520264"/>
              <a:gd name="connsiteY3" fmla="*/ 0 h 2908092"/>
              <a:gd name="connsiteX4" fmla="*/ 2238047 w 3520264"/>
              <a:gd name="connsiteY4" fmla="*/ 2428407 h 2908092"/>
              <a:gd name="connsiteX0" fmla="*/ 694060 w 1443568"/>
              <a:gd name="connsiteY0" fmla="*/ 2908092 h 2908092"/>
              <a:gd name="connsiteX1" fmla="*/ 19503 w 1443568"/>
              <a:gd name="connsiteY1" fmla="*/ 1558977 h 2908092"/>
              <a:gd name="connsiteX2" fmla="*/ 1443568 w 1443568"/>
              <a:gd name="connsiteY2" fmla="*/ 0 h 2908092"/>
              <a:gd name="connsiteX3" fmla="*/ 1443568 w 1443568"/>
              <a:gd name="connsiteY3" fmla="*/ 0 h 2908092"/>
              <a:gd name="connsiteX0" fmla="*/ 694060 w 1728381"/>
              <a:gd name="connsiteY0" fmla="*/ 2980429 h 2980429"/>
              <a:gd name="connsiteX1" fmla="*/ 19503 w 1728381"/>
              <a:gd name="connsiteY1" fmla="*/ 1631314 h 2980429"/>
              <a:gd name="connsiteX2" fmla="*/ 1443568 w 1728381"/>
              <a:gd name="connsiteY2" fmla="*/ 72337 h 2980429"/>
              <a:gd name="connsiteX3" fmla="*/ 1728381 w 1728381"/>
              <a:gd name="connsiteY3" fmla="*/ 282199 h 2980429"/>
              <a:gd name="connsiteX0" fmla="*/ 694060 w 1443568"/>
              <a:gd name="connsiteY0" fmla="*/ 2908092 h 2908092"/>
              <a:gd name="connsiteX1" fmla="*/ 19503 w 1443568"/>
              <a:gd name="connsiteY1" fmla="*/ 1558977 h 2908092"/>
              <a:gd name="connsiteX2" fmla="*/ 1443568 w 1443568"/>
              <a:gd name="connsiteY2" fmla="*/ 0 h 2908092"/>
              <a:gd name="connsiteX0" fmla="*/ 694060 w 1443568"/>
              <a:gd name="connsiteY0" fmla="*/ 2908092 h 2908092"/>
              <a:gd name="connsiteX1" fmla="*/ 19503 w 1443568"/>
              <a:gd name="connsiteY1" fmla="*/ 1558977 h 2908092"/>
              <a:gd name="connsiteX2" fmla="*/ 1443568 w 1443568"/>
              <a:gd name="connsiteY2" fmla="*/ 0 h 2908092"/>
              <a:gd name="connsiteX0" fmla="*/ 716380 w 1930583"/>
              <a:gd name="connsiteY0" fmla="*/ 2998033 h 2998033"/>
              <a:gd name="connsiteX1" fmla="*/ 41823 w 1930583"/>
              <a:gd name="connsiteY1" fmla="*/ 1648918 h 2998033"/>
              <a:gd name="connsiteX2" fmla="*/ 1930583 w 1930583"/>
              <a:gd name="connsiteY2" fmla="*/ 0 h 2998033"/>
              <a:gd name="connsiteX0" fmla="*/ 716380 w 1930583"/>
              <a:gd name="connsiteY0" fmla="*/ 2998033 h 2998033"/>
              <a:gd name="connsiteX1" fmla="*/ 41823 w 1930583"/>
              <a:gd name="connsiteY1" fmla="*/ 1648918 h 2998033"/>
              <a:gd name="connsiteX2" fmla="*/ 1930583 w 1930583"/>
              <a:gd name="connsiteY2" fmla="*/ 0 h 2998033"/>
              <a:gd name="connsiteX0" fmla="*/ 716380 w 1930583"/>
              <a:gd name="connsiteY0" fmla="*/ 2998033 h 2998033"/>
              <a:gd name="connsiteX1" fmla="*/ 41823 w 1930583"/>
              <a:gd name="connsiteY1" fmla="*/ 1648918 h 2998033"/>
              <a:gd name="connsiteX2" fmla="*/ 1930583 w 1930583"/>
              <a:gd name="connsiteY2" fmla="*/ 0 h 2998033"/>
              <a:gd name="connsiteX0" fmla="*/ 716380 w 1930583"/>
              <a:gd name="connsiteY0" fmla="*/ 2998033 h 2998033"/>
              <a:gd name="connsiteX1" fmla="*/ 41823 w 1930583"/>
              <a:gd name="connsiteY1" fmla="*/ 1648918 h 2998033"/>
              <a:gd name="connsiteX2" fmla="*/ 1930583 w 1930583"/>
              <a:gd name="connsiteY2" fmla="*/ 0 h 2998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30583" h="2998033">
                <a:moveTo>
                  <a:pt x="716380" y="2998033"/>
                </a:moveTo>
                <a:cubicBezTo>
                  <a:pt x="421573" y="2558321"/>
                  <a:pt x="-160544" y="2148590"/>
                  <a:pt x="41823" y="1648918"/>
                </a:cubicBezTo>
                <a:cubicBezTo>
                  <a:pt x="244190" y="1149246"/>
                  <a:pt x="850075" y="7563"/>
                  <a:pt x="1930583" y="0"/>
                </a:cubicBezTo>
              </a:path>
            </a:pathLst>
          </a:custGeom>
          <a:noFill/>
          <a:ln w="28575" cap="flat" cmpd="sng" algn="ctr">
            <a:solidFill>
              <a:srgbClr val="94209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B5FC6365-B35C-C748-BC1D-1463851789CD}"/>
              </a:ext>
            </a:extLst>
          </p:cNvPr>
          <p:cNvSpPr/>
          <p:nvPr/>
        </p:nvSpPr>
        <p:spPr bwMode="auto">
          <a:xfrm>
            <a:off x="3657600" y="2479355"/>
            <a:ext cx="4407749" cy="3542947"/>
          </a:xfrm>
          <a:custGeom>
            <a:avLst/>
            <a:gdLst>
              <a:gd name="connsiteX0" fmla="*/ 1484026 w 4586990"/>
              <a:gd name="connsiteY0" fmla="*/ 0 h 3387777"/>
              <a:gd name="connsiteX1" fmla="*/ 4586990 w 4586990"/>
              <a:gd name="connsiteY1" fmla="*/ 509665 h 3387777"/>
              <a:gd name="connsiteX2" fmla="*/ 2068642 w 4586990"/>
              <a:gd name="connsiteY2" fmla="*/ 1454045 h 3387777"/>
              <a:gd name="connsiteX3" fmla="*/ 4362138 w 4586990"/>
              <a:gd name="connsiteY3" fmla="*/ 2443396 h 3387777"/>
              <a:gd name="connsiteX4" fmla="*/ 0 w 4586990"/>
              <a:gd name="connsiteY4" fmla="*/ 3387777 h 3387777"/>
              <a:gd name="connsiteX5" fmla="*/ 0 w 4586990"/>
              <a:gd name="connsiteY5" fmla="*/ 3387777 h 3387777"/>
              <a:gd name="connsiteX0" fmla="*/ 1484026 w 4572000"/>
              <a:gd name="connsiteY0" fmla="*/ 0 h 3387777"/>
              <a:gd name="connsiteX1" fmla="*/ 4572000 w 4572000"/>
              <a:gd name="connsiteY1" fmla="*/ 494675 h 3387777"/>
              <a:gd name="connsiteX2" fmla="*/ 2068642 w 4572000"/>
              <a:gd name="connsiteY2" fmla="*/ 1454045 h 3387777"/>
              <a:gd name="connsiteX3" fmla="*/ 4362138 w 4572000"/>
              <a:gd name="connsiteY3" fmla="*/ 2443396 h 3387777"/>
              <a:gd name="connsiteX4" fmla="*/ 0 w 4572000"/>
              <a:gd name="connsiteY4" fmla="*/ 3387777 h 3387777"/>
              <a:gd name="connsiteX5" fmla="*/ 0 w 4572000"/>
              <a:gd name="connsiteY5" fmla="*/ 3387777 h 3387777"/>
              <a:gd name="connsiteX0" fmla="*/ 1484026 w 4574706"/>
              <a:gd name="connsiteY0" fmla="*/ 0 h 3387777"/>
              <a:gd name="connsiteX1" fmla="*/ 4572000 w 4574706"/>
              <a:gd name="connsiteY1" fmla="*/ 494675 h 3387777"/>
              <a:gd name="connsiteX2" fmla="*/ 2068642 w 4574706"/>
              <a:gd name="connsiteY2" fmla="*/ 1454045 h 3387777"/>
              <a:gd name="connsiteX3" fmla="*/ 4362138 w 4574706"/>
              <a:gd name="connsiteY3" fmla="*/ 2443396 h 3387777"/>
              <a:gd name="connsiteX4" fmla="*/ 0 w 4574706"/>
              <a:gd name="connsiteY4" fmla="*/ 3387777 h 3387777"/>
              <a:gd name="connsiteX5" fmla="*/ 0 w 4574706"/>
              <a:gd name="connsiteY5" fmla="*/ 3387777 h 3387777"/>
              <a:gd name="connsiteX0" fmla="*/ 1484026 w 4574077"/>
              <a:gd name="connsiteY0" fmla="*/ 0 h 3387777"/>
              <a:gd name="connsiteX1" fmla="*/ 4572000 w 4574077"/>
              <a:gd name="connsiteY1" fmla="*/ 494675 h 3387777"/>
              <a:gd name="connsiteX2" fmla="*/ 2068642 w 4574077"/>
              <a:gd name="connsiteY2" fmla="*/ 1454045 h 3387777"/>
              <a:gd name="connsiteX3" fmla="*/ 4362138 w 4574077"/>
              <a:gd name="connsiteY3" fmla="*/ 2443396 h 3387777"/>
              <a:gd name="connsiteX4" fmla="*/ 0 w 4574077"/>
              <a:gd name="connsiteY4" fmla="*/ 3387777 h 3387777"/>
              <a:gd name="connsiteX5" fmla="*/ 0 w 4574077"/>
              <a:gd name="connsiteY5" fmla="*/ 3387777 h 3387777"/>
              <a:gd name="connsiteX0" fmla="*/ 1484026 w 4574077"/>
              <a:gd name="connsiteY0" fmla="*/ 0 h 3387777"/>
              <a:gd name="connsiteX1" fmla="*/ 4572000 w 4574077"/>
              <a:gd name="connsiteY1" fmla="*/ 494675 h 3387777"/>
              <a:gd name="connsiteX2" fmla="*/ 2068642 w 4574077"/>
              <a:gd name="connsiteY2" fmla="*/ 1454045 h 3387777"/>
              <a:gd name="connsiteX3" fmla="*/ 4362138 w 4574077"/>
              <a:gd name="connsiteY3" fmla="*/ 2443396 h 3387777"/>
              <a:gd name="connsiteX4" fmla="*/ 0 w 4574077"/>
              <a:gd name="connsiteY4" fmla="*/ 3387777 h 3387777"/>
              <a:gd name="connsiteX5" fmla="*/ 0 w 4574077"/>
              <a:gd name="connsiteY5" fmla="*/ 3387777 h 3387777"/>
              <a:gd name="connsiteX0" fmla="*/ 1484026 w 4574077"/>
              <a:gd name="connsiteY0" fmla="*/ 0 h 3387777"/>
              <a:gd name="connsiteX1" fmla="*/ 4572000 w 4574077"/>
              <a:gd name="connsiteY1" fmla="*/ 494675 h 3387777"/>
              <a:gd name="connsiteX2" fmla="*/ 2068642 w 4574077"/>
              <a:gd name="connsiteY2" fmla="*/ 1454045 h 3387777"/>
              <a:gd name="connsiteX3" fmla="*/ 4362138 w 4574077"/>
              <a:gd name="connsiteY3" fmla="*/ 2443396 h 3387777"/>
              <a:gd name="connsiteX4" fmla="*/ 0 w 4574077"/>
              <a:gd name="connsiteY4" fmla="*/ 3387777 h 3387777"/>
              <a:gd name="connsiteX5" fmla="*/ 0 w 4574077"/>
              <a:gd name="connsiteY5" fmla="*/ 3387777 h 3387777"/>
              <a:gd name="connsiteX0" fmla="*/ 1484026 w 4574077"/>
              <a:gd name="connsiteY0" fmla="*/ 0 h 3387777"/>
              <a:gd name="connsiteX1" fmla="*/ 4572000 w 4574077"/>
              <a:gd name="connsiteY1" fmla="*/ 494675 h 3387777"/>
              <a:gd name="connsiteX2" fmla="*/ 2068642 w 4574077"/>
              <a:gd name="connsiteY2" fmla="*/ 1454045 h 3387777"/>
              <a:gd name="connsiteX3" fmla="*/ 4362138 w 4574077"/>
              <a:gd name="connsiteY3" fmla="*/ 2443396 h 3387777"/>
              <a:gd name="connsiteX4" fmla="*/ 0 w 4574077"/>
              <a:gd name="connsiteY4" fmla="*/ 3387777 h 3387777"/>
              <a:gd name="connsiteX5" fmla="*/ 0 w 4574077"/>
              <a:gd name="connsiteY5" fmla="*/ 3387777 h 3387777"/>
              <a:gd name="connsiteX0" fmla="*/ 1484026 w 4598151"/>
              <a:gd name="connsiteY0" fmla="*/ 0 h 3387777"/>
              <a:gd name="connsiteX1" fmla="*/ 4572000 w 4598151"/>
              <a:gd name="connsiteY1" fmla="*/ 494675 h 3387777"/>
              <a:gd name="connsiteX2" fmla="*/ 2068642 w 4598151"/>
              <a:gd name="connsiteY2" fmla="*/ 1454045 h 3387777"/>
              <a:gd name="connsiteX3" fmla="*/ 4362138 w 4598151"/>
              <a:gd name="connsiteY3" fmla="*/ 2443396 h 3387777"/>
              <a:gd name="connsiteX4" fmla="*/ 0 w 4598151"/>
              <a:gd name="connsiteY4" fmla="*/ 3387777 h 3387777"/>
              <a:gd name="connsiteX5" fmla="*/ 0 w 4598151"/>
              <a:gd name="connsiteY5" fmla="*/ 3387777 h 3387777"/>
              <a:gd name="connsiteX0" fmla="*/ 1484026 w 4598151"/>
              <a:gd name="connsiteY0" fmla="*/ 197378 h 3585155"/>
              <a:gd name="connsiteX1" fmla="*/ 4572000 w 4598151"/>
              <a:gd name="connsiteY1" fmla="*/ 692053 h 3585155"/>
              <a:gd name="connsiteX2" fmla="*/ 2068642 w 4598151"/>
              <a:gd name="connsiteY2" fmla="*/ 1651423 h 3585155"/>
              <a:gd name="connsiteX3" fmla="*/ 4362138 w 4598151"/>
              <a:gd name="connsiteY3" fmla="*/ 2640774 h 3585155"/>
              <a:gd name="connsiteX4" fmla="*/ 0 w 4598151"/>
              <a:gd name="connsiteY4" fmla="*/ 3585155 h 3585155"/>
              <a:gd name="connsiteX5" fmla="*/ 0 w 4598151"/>
              <a:gd name="connsiteY5" fmla="*/ 3585155 h 3585155"/>
              <a:gd name="connsiteX0" fmla="*/ 1933731 w 4572114"/>
              <a:gd name="connsiteY0" fmla="*/ 157015 h 3619743"/>
              <a:gd name="connsiteX1" fmla="*/ 4572000 w 4572114"/>
              <a:gd name="connsiteY1" fmla="*/ 726641 h 3619743"/>
              <a:gd name="connsiteX2" fmla="*/ 2068642 w 4572114"/>
              <a:gd name="connsiteY2" fmla="*/ 1686011 h 3619743"/>
              <a:gd name="connsiteX3" fmla="*/ 4362138 w 4572114"/>
              <a:gd name="connsiteY3" fmla="*/ 2675362 h 3619743"/>
              <a:gd name="connsiteX4" fmla="*/ 0 w 4572114"/>
              <a:gd name="connsiteY4" fmla="*/ 3619743 h 3619743"/>
              <a:gd name="connsiteX5" fmla="*/ 0 w 4572114"/>
              <a:gd name="connsiteY5" fmla="*/ 3619743 h 3619743"/>
              <a:gd name="connsiteX0" fmla="*/ 1933731 w 4572114"/>
              <a:gd name="connsiteY0" fmla="*/ 33743 h 3496471"/>
              <a:gd name="connsiteX1" fmla="*/ 4572000 w 4572114"/>
              <a:gd name="connsiteY1" fmla="*/ 603369 h 3496471"/>
              <a:gd name="connsiteX2" fmla="*/ 2068642 w 4572114"/>
              <a:gd name="connsiteY2" fmla="*/ 1562739 h 3496471"/>
              <a:gd name="connsiteX3" fmla="*/ 4362138 w 4572114"/>
              <a:gd name="connsiteY3" fmla="*/ 2552090 h 3496471"/>
              <a:gd name="connsiteX4" fmla="*/ 0 w 4572114"/>
              <a:gd name="connsiteY4" fmla="*/ 3496471 h 3496471"/>
              <a:gd name="connsiteX5" fmla="*/ 0 w 4572114"/>
              <a:gd name="connsiteY5" fmla="*/ 3496471 h 3496471"/>
              <a:gd name="connsiteX0" fmla="*/ 1933731 w 4407749"/>
              <a:gd name="connsiteY0" fmla="*/ 28848 h 3491576"/>
              <a:gd name="connsiteX1" fmla="*/ 3717561 w 4407749"/>
              <a:gd name="connsiteY1" fmla="*/ 703405 h 3491576"/>
              <a:gd name="connsiteX2" fmla="*/ 2068642 w 4407749"/>
              <a:gd name="connsiteY2" fmla="*/ 1557844 h 3491576"/>
              <a:gd name="connsiteX3" fmla="*/ 4362138 w 4407749"/>
              <a:gd name="connsiteY3" fmla="*/ 2547195 h 3491576"/>
              <a:gd name="connsiteX4" fmla="*/ 0 w 4407749"/>
              <a:gd name="connsiteY4" fmla="*/ 3491576 h 3491576"/>
              <a:gd name="connsiteX5" fmla="*/ 0 w 4407749"/>
              <a:gd name="connsiteY5" fmla="*/ 3491576 h 3491576"/>
              <a:gd name="connsiteX0" fmla="*/ 1933731 w 4407749"/>
              <a:gd name="connsiteY0" fmla="*/ 38578 h 3501306"/>
              <a:gd name="connsiteX1" fmla="*/ 3717561 w 4407749"/>
              <a:gd name="connsiteY1" fmla="*/ 713135 h 3501306"/>
              <a:gd name="connsiteX2" fmla="*/ 2068642 w 4407749"/>
              <a:gd name="connsiteY2" fmla="*/ 1567574 h 3501306"/>
              <a:gd name="connsiteX3" fmla="*/ 4362138 w 4407749"/>
              <a:gd name="connsiteY3" fmla="*/ 2556925 h 3501306"/>
              <a:gd name="connsiteX4" fmla="*/ 0 w 4407749"/>
              <a:gd name="connsiteY4" fmla="*/ 3501306 h 3501306"/>
              <a:gd name="connsiteX5" fmla="*/ 0 w 4407749"/>
              <a:gd name="connsiteY5" fmla="*/ 3501306 h 3501306"/>
              <a:gd name="connsiteX0" fmla="*/ 1933731 w 4407749"/>
              <a:gd name="connsiteY0" fmla="*/ 0 h 3462728"/>
              <a:gd name="connsiteX1" fmla="*/ 3717561 w 4407749"/>
              <a:gd name="connsiteY1" fmla="*/ 674557 h 3462728"/>
              <a:gd name="connsiteX2" fmla="*/ 2068642 w 4407749"/>
              <a:gd name="connsiteY2" fmla="*/ 1528996 h 3462728"/>
              <a:gd name="connsiteX3" fmla="*/ 4362138 w 4407749"/>
              <a:gd name="connsiteY3" fmla="*/ 2518347 h 3462728"/>
              <a:gd name="connsiteX4" fmla="*/ 0 w 4407749"/>
              <a:gd name="connsiteY4" fmla="*/ 3462728 h 3462728"/>
              <a:gd name="connsiteX5" fmla="*/ 0 w 4407749"/>
              <a:gd name="connsiteY5" fmla="*/ 3462728 h 3462728"/>
              <a:gd name="connsiteX0" fmla="*/ 1933731 w 4407749"/>
              <a:gd name="connsiteY0" fmla="*/ 0 h 3462728"/>
              <a:gd name="connsiteX1" fmla="*/ 3717561 w 4407749"/>
              <a:gd name="connsiteY1" fmla="*/ 674557 h 3462728"/>
              <a:gd name="connsiteX2" fmla="*/ 2068642 w 4407749"/>
              <a:gd name="connsiteY2" fmla="*/ 1528996 h 3462728"/>
              <a:gd name="connsiteX3" fmla="*/ 4362138 w 4407749"/>
              <a:gd name="connsiteY3" fmla="*/ 2518347 h 3462728"/>
              <a:gd name="connsiteX4" fmla="*/ 0 w 4407749"/>
              <a:gd name="connsiteY4" fmla="*/ 3462728 h 3462728"/>
              <a:gd name="connsiteX5" fmla="*/ 0 w 4407749"/>
              <a:gd name="connsiteY5" fmla="*/ 3462728 h 3462728"/>
              <a:gd name="connsiteX0" fmla="*/ 1618938 w 4407749"/>
              <a:gd name="connsiteY0" fmla="*/ 0 h 3567660"/>
              <a:gd name="connsiteX1" fmla="*/ 3717561 w 4407749"/>
              <a:gd name="connsiteY1" fmla="*/ 779489 h 3567660"/>
              <a:gd name="connsiteX2" fmla="*/ 2068642 w 4407749"/>
              <a:gd name="connsiteY2" fmla="*/ 1633928 h 3567660"/>
              <a:gd name="connsiteX3" fmla="*/ 4362138 w 4407749"/>
              <a:gd name="connsiteY3" fmla="*/ 2623279 h 3567660"/>
              <a:gd name="connsiteX4" fmla="*/ 0 w 4407749"/>
              <a:gd name="connsiteY4" fmla="*/ 3567660 h 3567660"/>
              <a:gd name="connsiteX5" fmla="*/ 0 w 4407749"/>
              <a:gd name="connsiteY5" fmla="*/ 3567660 h 3567660"/>
              <a:gd name="connsiteX0" fmla="*/ 1585986 w 4407749"/>
              <a:gd name="connsiteY0" fmla="*/ 0 h 3534709"/>
              <a:gd name="connsiteX1" fmla="*/ 3717561 w 4407749"/>
              <a:gd name="connsiteY1" fmla="*/ 746538 h 3534709"/>
              <a:gd name="connsiteX2" fmla="*/ 2068642 w 4407749"/>
              <a:gd name="connsiteY2" fmla="*/ 1600977 h 3534709"/>
              <a:gd name="connsiteX3" fmla="*/ 4362138 w 4407749"/>
              <a:gd name="connsiteY3" fmla="*/ 2590328 h 3534709"/>
              <a:gd name="connsiteX4" fmla="*/ 0 w 4407749"/>
              <a:gd name="connsiteY4" fmla="*/ 3534709 h 3534709"/>
              <a:gd name="connsiteX5" fmla="*/ 0 w 4407749"/>
              <a:gd name="connsiteY5" fmla="*/ 3534709 h 3534709"/>
              <a:gd name="connsiteX0" fmla="*/ 1577749 w 4407749"/>
              <a:gd name="connsiteY0" fmla="*/ 0 h 3542947"/>
              <a:gd name="connsiteX1" fmla="*/ 3717561 w 4407749"/>
              <a:gd name="connsiteY1" fmla="*/ 754776 h 3542947"/>
              <a:gd name="connsiteX2" fmla="*/ 2068642 w 4407749"/>
              <a:gd name="connsiteY2" fmla="*/ 1609215 h 3542947"/>
              <a:gd name="connsiteX3" fmla="*/ 4362138 w 4407749"/>
              <a:gd name="connsiteY3" fmla="*/ 2598566 h 3542947"/>
              <a:gd name="connsiteX4" fmla="*/ 0 w 4407749"/>
              <a:gd name="connsiteY4" fmla="*/ 3542947 h 3542947"/>
              <a:gd name="connsiteX5" fmla="*/ 0 w 4407749"/>
              <a:gd name="connsiteY5" fmla="*/ 3542947 h 354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07749" h="3542947">
                <a:moveTo>
                  <a:pt x="1577749" y="0"/>
                </a:moveTo>
                <a:cubicBezTo>
                  <a:pt x="2352242" y="14990"/>
                  <a:pt x="3635746" y="486574"/>
                  <a:pt x="3717561" y="754776"/>
                </a:cubicBezTo>
                <a:cubicBezTo>
                  <a:pt x="3799377" y="1022979"/>
                  <a:pt x="1961213" y="1301917"/>
                  <a:pt x="2068642" y="1609215"/>
                </a:cubicBezTo>
                <a:cubicBezTo>
                  <a:pt x="2176071" y="1916513"/>
                  <a:pt x="3837481" y="1909018"/>
                  <a:pt x="4362138" y="2598566"/>
                </a:cubicBezTo>
                <a:cubicBezTo>
                  <a:pt x="4886795" y="3288114"/>
                  <a:pt x="727023" y="3385550"/>
                  <a:pt x="0" y="3542947"/>
                </a:cubicBezTo>
                <a:lnTo>
                  <a:pt x="0" y="3542947"/>
                </a:lnTo>
              </a:path>
            </a:pathLst>
          </a:custGeom>
          <a:noFill/>
          <a:ln w="28575" cap="flat" cmpd="sng" algn="ctr">
            <a:solidFill>
              <a:srgbClr val="94209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0DCC04A-F6AB-C74C-A82E-59927333A4C0}"/>
              </a:ext>
            </a:extLst>
          </p:cNvPr>
          <p:cNvGrpSpPr/>
          <p:nvPr/>
        </p:nvGrpSpPr>
        <p:grpSpPr>
          <a:xfrm>
            <a:off x="1208715" y="5216230"/>
            <a:ext cx="2823642" cy="806072"/>
            <a:chOff x="1208715" y="5216230"/>
            <a:chExt cx="2823642" cy="806072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2B2F0353-1B68-F144-88BE-B386FB728FB2}"/>
                </a:ext>
              </a:extLst>
            </p:cNvPr>
            <p:cNvCxnSpPr>
              <a:stCxn id="4" idx="0"/>
              <a:endCxn id="5" idx="4"/>
            </p:cNvCxnSpPr>
            <p:nvPr/>
          </p:nvCxnSpPr>
          <p:spPr bwMode="auto">
            <a:xfrm flipH="1">
              <a:off x="3657600" y="5467664"/>
              <a:ext cx="374757" cy="554638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none" w="med" len="med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3D9BB09-6A87-AC4A-8D30-92BF9D3521E7}"/>
                </a:ext>
              </a:extLst>
            </p:cNvPr>
            <p:cNvSpPr txBox="1"/>
            <p:nvPr/>
          </p:nvSpPr>
          <p:spPr>
            <a:xfrm>
              <a:off x="1208715" y="5216230"/>
              <a:ext cx="259878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0" dirty="0">
                  <a:solidFill>
                    <a:schemeClr val="accent2"/>
                  </a:solidFill>
                </a:rPr>
                <a:t>displacement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485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D7760DCD-B7F1-8840-B7EF-0989195938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Velocity and Speed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C5E2E84C-C082-AB4C-A882-E59336F836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Speed is </a:t>
            </a:r>
            <a:r>
              <a:rPr lang="en-US" altLang="en-US">
                <a:solidFill>
                  <a:schemeClr val="accent2"/>
                </a:solidFill>
              </a:rPr>
              <a:t>how fast </a:t>
            </a:r>
            <a:r>
              <a:rPr lang="en-US" altLang="en-US"/>
              <a:t>something moves through space</a:t>
            </a:r>
          </a:p>
          <a:p>
            <a:r>
              <a:rPr lang="en-US" altLang="en-US"/>
              <a:t>Velocity comprises </a:t>
            </a:r>
            <a:r>
              <a:rPr lang="en-US" altLang="en-US">
                <a:solidFill>
                  <a:schemeClr val="accent2"/>
                </a:solidFill>
              </a:rPr>
              <a:t>speed</a:t>
            </a:r>
            <a:r>
              <a:rPr lang="en-US" altLang="en-US"/>
              <a:t> </a:t>
            </a:r>
            <a:r>
              <a:rPr lang="en-US" altLang="en-US">
                <a:solidFill>
                  <a:srgbClr val="990000"/>
                </a:solidFill>
              </a:rPr>
              <a:t>and</a:t>
            </a:r>
            <a:r>
              <a:rPr lang="en-US" altLang="en-US"/>
              <a:t> </a:t>
            </a:r>
            <a:r>
              <a:rPr lang="en-US" altLang="en-US">
                <a:solidFill>
                  <a:schemeClr val="accent2"/>
                </a:solidFill>
              </a:rPr>
              <a:t>direction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3F0100F-79EB-C041-93B3-3D7266DD9E5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Instantaneous quantities</a:t>
            </a:r>
          </a:p>
        </p:txBody>
      </p:sp>
      <p:grpSp>
        <p:nvGrpSpPr>
          <p:cNvPr id="17411" name="Group 9">
            <a:extLst>
              <a:ext uri="{FF2B5EF4-FFF2-40B4-BE49-F238E27FC236}">
                <a16:creationId xmlns:a16="http://schemas.microsoft.com/office/drawing/2014/main" id="{8B098C15-AEC0-3846-99B8-E48910008C9A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828800"/>
            <a:ext cx="8763000" cy="1036638"/>
            <a:chOff x="96" y="2563"/>
            <a:chExt cx="5520" cy="653"/>
          </a:xfrm>
        </p:grpSpPr>
        <p:grpSp>
          <p:nvGrpSpPr>
            <p:cNvPr id="17415" name="Group 10">
              <a:extLst>
                <a:ext uri="{FF2B5EF4-FFF2-40B4-BE49-F238E27FC236}">
                  <a16:creationId xmlns:a16="http://schemas.microsoft.com/office/drawing/2014/main" id="{57555301-55E9-EB47-8F84-A547F59FCF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0" y="2563"/>
              <a:ext cx="432" cy="653"/>
              <a:chOff x="3360" y="2563"/>
              <a:chExt cx="432" cy="653"/>
            </a:xfrm>
          </p:grpSpPr>
          <p:sp>
            <p:nvSpPr>
              <p:cNvPr id="17423" name="Text Box 10">
                <a:extLst>
                  <a:ext uri="{FF2B5EF4-FFF2-40B4-BE49-F238E27FC236}">
                    <a16:creationId xmlns:a16="http://schemas.microsoft.com/office/drawing/2014/main" id="{04E240CB-29C3-1B4C-AEB3-0458E08BF7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0" y="2563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0">
                    <a:latin typeface="Symbol" pitchFamily="2" charset="2"/>
                  </a:rPr>
                  <a:t>D</a:t>
                </a:r>
                <a:r>
                  <a:rPr lang="en-US" altLang="en-US" b="0" i="1"/>
                  <a:t>x</a:t>
                </a:r>
              </a:p>
            </p:txBody>
          </p:sp>
          <p:sp>
            <p:nvSpPr>
              <p:cNvPr id="17424" name="Text Box 11">
                <a:extLst>
                  <a:ext uri="{FF2B5EF4-FFF2-40B4-BE49-F238E27FC236}">
                    <a16:creationId xmlns:a16="http://schemas.microsoft.com/office/drawing/2014/main" id="{9AB96D30-26DE-5748-8C62-847DAC8047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0" y="2851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0">
                    <a:latin typeface="Symbol" pitchFamily="2" charset="2"/>
                  </a:rPr>
                  <a:t>D</a:t>
                </a:r>
                <a:r>
                  <a:rPr lang="en-US" altLang="en-US" b="0" i="1"/>
                  <a:t>t</a:t>
                </a:r>
              </a:p>
            </p:txBody>
          </p:sp>
          <p:sp>
            <p:nvSpPr>
              <p:cNvPr id="17425" name="Line 12">
                <a:extLst>
                  <a:ext uri="{FF2B5EF4-FFF2-40B4-BE49-F238E27FC236}">
                    <a16:creationId xmlns:a16="http://schemas.microsoft.com/office/drawing/2014/main" id="{5063AE65-547A-1C42-B030-57618A3F68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0" y="2880"/>
                <a:ext cx="43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416" name="Text Box 13">
              <a:extLst>
                <a:ext uri="{FF2B5EF4-FFF2-40B4-BE49-F238E27FC236}">
                  <a16:creationId xmlns:a16="http://schemas.microsoft.com/office/drawing/2014/main" id="{438290AD-63E5-BC40-BCCA-B84002EB3B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2688"/>
              <a:ext cx="17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/>
                <a:t>at </a:t>
              </a:r>
              <a:r>
                <a:rPr lang="en-US" altLang="en-US" b="0">
                  <a:solidFill>
                    <a:schemeClr val="accent2"/>
                  </a:solidFill>
                </a:rPr>
                <a:t>one instant</a:t>
              </a:r>
              <a:endParaRPr lang="en-US" altLang="en-US" b="0"/>
            </a:p>
          </p:txBody>
        </p:sp>
        <p:grpSp>
          <p:nvGrpSpPr>
            <p:cNvPr id="17417" name="Group 15">
              <a:extLst>
                <a:ext uri="{FF2B5EF4-FFF2-40B4-BE49-F238E27FC236}">
                  <a16:creationId xmlns:a16="http://schemas.microsoft.com/office/drawing/2014/main" id="{6B9EE0CE-C70E-2843-BA49-3AC3BC8509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" y="2688"/>
              <a:ext cx="3264" cy="417"/>
              <a:chOff x="96" y="2688"/>
              <a:chExt cx="3264" cy="417"/>
            </a:xfrm>
          </p:grpSpPr>
          <p:sp>
            <p:nvSpPr>
              <p:cNvPr id="17418" name="Text Box 5">
                <a:extLst>
                  <a:ext uri="{FF2B5EF4-FFF2-40B4-BE49-F238E27FC236}">
                    <a16:creationId xmlns:a16="http://schemas.microsoft.com/office/drawing/2014/main" id="{8DDE7631-14BE-214C-84C0-B278F54C11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" y="2688"/>
                <a:ext cx="3264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FontTx/>
                  <a:buNone/>
                </a:pPr>
                <a:r>
                  <a:rPr lang="en-US" altLang="en-US" b="0">
                    <a:solidFill>
                      <a:srgbClr val="800000"/>
                    </a:solidFill>
                  </a:rPr>
                  <a:t>instantaneous</a:t>
                </a:r>
                <a:r>
                  <a:rPr lang="en-US" altLang="en-US" b="0"/>
                  <a:t> velocity = lim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7419" name="Group 17">
                <a:extLst>
                  <a:ext uri="{FF2B5EF4-FFF2-40B4-BE49-F238E27FC236}">
                    <a16:creationId xmlns:a16="http://schemas.microsoft.com/office/drawing/2014/main" id="{CF98B8B8-B8AD-CC4D-9DEB-A41A13E4BB1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0" y="2971"/>
                <a:ext cx="331" cy="134"/>
                <a:chOff x="2970" y="2971"/>
                <a:chExt cx="331" cy="134"/>
              </a:xfrm>
            </p:grpSpPr>
            <p:sp>
              <p:nvSpPr>
                <p:cNvPr id="17420" name="Text Box 14">
                  <a:extLst>
                    <a:ext uri="{FF2B5EF4-FFF2-40B4-BE49-F238E27FC236}">
                      <a16:creationId xmlns:a16="http://schemas.microsoft.com/office/drawing/2014/main" id="{AEB17C36-D6E0-C646-8EFA-5B39BA6ACD1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0" y="2971"/>
                  <a:ext cx="128" cy="1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b="0">
                      <a:latin typeface="Symbol" pitchFamily="2" charset="2"/>
                    </a:rPr>
                    <a:t>D</a:t>
                  </a:r>
                  <a:r>
                    <a:rPr lang="en-US" altLang="en-US" sz="1400" b="0" i="1"/>
                    <a:t>t</a:t>
                  </a: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7421" name="Text Box 15">
                  <a:extLst>
                    <a:ext uri="{FF2B5EF4-FFF2-40B4-BE49-F238E27FC236}">
                      <a16:creationId xmlns:a16="http://schemas.microsoft.com/office/drawing/2014/main" id="{3327A74C-6873-FE48-AD7C-FB230F676A5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05" y="2971"/>
                  <a:ext cx="96" cy="1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b="0"/>
                    <a:t>0</a:t>
                  </a: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7422" name="Line 16">
                  <a:extLst>
                    <a:ext uri="{FF2B5EF4-FFF2-40B4-BE49-F238E27FC236}">
                      <a16:creationId xmlns:a16="http://schemas.microsoft.com/office/drawing/2014/main" id="{F2434919-C9B2-3344-937D-9A53795235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4" y="3032"/>
                  <a:ext cx="100" cy="0"/>
                </a:xfrm>
                <a:prstGeom prst="line">
                  <a:avLst/>
                </a:prstGeom>
                <a:noFill/>
                <a:ln w="9525">
                  <a:solidFill>
                    <a:srgbClr val="003366"/>
                  </a:solidFill>
                  <a:round/>
                  <a:headEnd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F741FC8D-00B1-E24A-90C6-411943C1A480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3624263"/>
            <a:ext cx="8923338" cy="1076325"/>
            <a:chOff x="152400" y="3623810"/>
            <a:chExt cx="8923121" cy="1077218"/>
          </a:xfrm>
        </p:grpSpPr>
        <p:sp>
          <p:nvSpPr>
            <p:cNvPr id="17413" name="TextBox 1">
              <a:extLst>
                <a:ext uri="{FF2B5EF4-FFF2-40B4-BE49-F238E27FC236}">
                  <a16:creationId xmlns:a16="http://schemas.microsoft.com/office/drawing/2014/main" id="{C86A7645-217D-5943-8FBF-6A1DC77FE2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657600"/>
              <a:ext cx="4318811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0">
                  <a:solidFill>
                    <a:schemeClr val="tx1"/>
                  </a:solidFill>
                </a:rPr>
                <a:t>instantaneous </a:t>
              </a:r>
              <a:r>
                <a:rPr lang="en-US" altLang="en-US" b="0">
                  <a:solidFill>
                    <a:srgbClr val="800000"/>
                  </a:solidFill>
                </a:rPr>
                <a:t>speed</a:t>
              </a:r>
              <a:r>
                <a:rPr lang="en-US" altLang="en-US" b="0">
                  <a:solidFill>
                    <a:schemeClr val="tx1"/>
                  </a:solidFill>
                </a:rPr>
                <a:t> =</a:t>
              </a:r>
            </a:p>
          </p:txBody>
        </p:sp>
        <p:sp>
          <p:nvSpPr>
            <p:cNvPr id="17414" name="TextBox 15">
              <a:extLst>
                <a:ext uri="{FF2B5EF4-FFF2-40B4-BE49-F238E27FC236}">
                  <a16:creationId xmlns:a16="http://schemas.microsoft.com/office/drawing/2014/main" id="{85E5A02D-B3ED-844A-81F0-1340CD564D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2246" y="3623810"/>
              <a:ext cx="4613275" cy="1077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0">
                  <a:solidFill>
                    <a:schemeClr val="tx1"/>
                  </a:solidFill>
                </a:rPr>
                <a:t>magnitude of instantaneous velocity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75E47CE-A8A3-764E-AD10-CF0D63F9BD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7800412-C75B-7549-99DB-B195725E5B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01000" cy="1371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/>
              <a:t>Who had the greatest </a:t>
            </a:r>
            <a:r>
              <a:rPr lang="en-US" altLang="en-US">
                <a:solidFill>
                  <a:schemeClr val="accent2"/>
                </a:solidFill>
              </a:rPr>
              <a:t>instantaneous</a:t>
            </a:r>
            <a:r>
              <a:rPr lang="en-US" altLang="en-US"/>
              <a:t> speed during the race?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F13A61D0-650A-8345-A83C-BA3A10684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895600"/>
            <a:ext cx="8001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 b="0"/>
              <a:t>The </a:t>
            </a:r>
            <a:r>
              <a:rPr lang="en-US" altLang="en-US" b="0">
                <a:solidFill>
                  <a:schemeClr val="accent2"/>
                </a:solidFill>
              </a:rPr>
              <a:t>tortoise</a:t>
            </a:r>
            <a:r>
              <a:rPr lang="en-US" altLang="en-US" b="0"/>
              <a:t>.</a:t>
            </a:r>
          </a:p>
          <a:p>
            <a:pPr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 b="0"/>
              <a:t>The </a:t>
            </a:r>
            <a:r>
              <a:rPr lang="en-US" altLang="en-US" b="0">
                <a:solidFill>
                  <a:schemeClr val="accent2"/>
                </a:solidFill>
              </a:rPr>
              <a:t>hare</a:t>
            </a:r>
            <a:r>
              <a:rPr lang="en-US" altLang="en-US" b="0"/>
              <a:t>.</a:t>
            </a:r>
          </a:p>
          <a:p>
            <a:pPr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 b="0"/>
              <a:t>Their </a:t>
            </a:r>
            <a:r>
              <a:rPr lang="en-US" altLang="en-US" b="0">
                <a:solidFill>
                  <a:schemeClr val="tx1"/>
                </a:solidFill>
              </a:rPr>
              <a:t>instantaneous</a:t>
            </a:r>
            <a:r>
              <a:rPr lang="en-US" altLang="en-US" b="0">
                <a:solidFill>
                  <a:schemeClr val="accent2"/>
                </a:solidFill>
              </a:rPr>
              <a:t> </a:t>
            </a:r>
            <a:r>
              <a:rPr lang="en-US" altLang="en-US" b="0">
                <a:solidFill>
                  <a:schemeClr val="tx1"/>
                </a:solidFill>
              </a:rPr>
              <a:t>speeds were the </a:t>
            </a:r>
            <a:r>
              <a:rPr lang="en-US" altLang="en-US" b="0">
                <a:solidFill>
                  <a:schemeClr val="accent2"/>
                </a:solidFill>
              </a:rPr>
              <a:t>same</a:t>
            </a:r>
            <a:r>
              <a:rPr lang="en-US" altLang="en-US" b="0"/>
              <a:t>.</a:t>
            </a:r>
          </a:p>
          <a:p>
            <a:pPr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 b="0"/>
              <a:t>What do you mean by greatest?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0E60FB9-C916-1648-8CD0-9530381D82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Group Work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576DBFC-7C7D-8E4E-9DC8-E5C9DE87E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Times" pitchFamily="2" charset="0"/>
              <a:buNone/>
            </a:pPr>
            <a:r>
              <a:rPr lang="en-US" altLang="en-US"/>
              <a:t>Describe the Tortoise-and-hare race using a </a:t>
            </a:r>
            <a:r>
              <a:rPr lang="en-US" altLang="en-US">
                <a:solidFill>
                  <a:schemeClr val="accent2"/>
                </a:solidFill>
              </a:rPr>
              <a:t>velocity</a:t>
            </a:r>
            <a:r>
              <a:rPr lang="en-US" altLang="en-US"/>
              <a:t>-time graph.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943F503C-0045-DB49-801E-F7CEBE768E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Rearrange the formula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1A3D6-274F-BC43-BBDB-39FF89B5A6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en-US" altLang="en-US" i="1"/>
              <a:t>v</a:t>
            </a:r>
            <a:r>
              <a:rPr lang="en-US" altLang="en-US" baseline="-25000"/>
              <a:t>avg</a:t>
            </a:r>
            <a:r>
              <a:rPr lang="en-US" altLang="en-US"/>
              <a:t> = </a:t>
            </a:r>
            <a:r>
              <a:rPr lang="en-US" altLang="en-US">
                <a:latin typeface="Symbol" pitchFamily="2" charset="2"/>
              </a:rPr>
              <a:t>D</a:t>
            </a:r>
            <a:r>
              <a:rPr lang="en-US" altLang="en-US" i="1"/>
              <a:t>x/</a:t>
            </a:r>
            <a:r>
              <a:rPr lang="en-US" altLang="en-US">
                <a:latin typeface="Symbol" pitchFamily="2" charset="2"/>
              </a:rPr>
              <a:t>D</a:t>
            </a:r>
            <a:r>
              <a:rPr lang="en-US" altLang="en-US" i="1"/>
              <a:t>t</a:t>
            </a:r>
          </a:p>
          <a:p>
            <a:pPr marL="0" indent="0" algn="ctr">
              <a:buFontTx/>
              <a:buNone/>
            </a:pPr>
            <a:r>
              <a:rPr lang="en-US" altLang="en-US">
                <a:latin typeface="Symbol" pitchFamily="2" charset="2"/>
              </a:rPr>
              <a:t>D</a:t>
            </a:r>
            <a:r>
              <a:rPr lang="en-US" altLang="en-US" i="1"/>
              <a:t>x = v</a:t>
            </a:r>
            <a:r>
              <a:rPr lang="en-US" altLang="en-US" baseline="-25000"/>
              <a:t>avg</a:t>
            </a:r>
            <a:r>
              <a:rPr lang="en-US" altLang="en-US">
                <a:latin typeface="Symbol" pitchFamily="2" charset="2"/>
              </a:rPr>
              <a:t>D</a:t>
            </a:r>
            <a:r>
              <a:rPr lang="en-US" altLang="en-US" i="1"/>
              <a:t>t</a:t>
            </a:r>
          </a:p>
          <a:p>
            <a:pPr marL="0" indent="0">
              <a:spcBef>
                <a:spcPts val="3600"/>
              </a:spcBef>
              <a:buFontTx/>
              <a:buNone/>
            </a:pPr>
            <a:r>
              <a:rPr lang="en-US" altLang="en-US" i="1">
                <a:solidFill>
                  <a:srgbClr val="990000"/>
                </a:solidFill>
              </a:rPr>
              <a:t>v</a:t>
            </a:r>
            <a:r>
              <a:rPr lang="en-US" altLang="en-US" baseline="-25000">
                <a:solidFill>
                  <a:srgbClr val="990000"/>
                </a:solidFill>
              </a:rPr>
              <a:t>avg</a:t>
            </a:r>
            <a:r>
              <a:rPr lang="en-US" altLang="en-US">
                <a:solidFill>
                  <a:srgbClr val="990000"/>
                </a:solidFill>
                <a:latin typeface="Symbol" pitchFamily="2" charset="2"/>
              </a:rPr>
              <a:t>D</a:t>
            </a:r>
            <a:r>
              <a:rPr lang="en-US" altLang="en-US" i="1">
                <a:solidFill>
                  <a:srgbClr val="990000"/>
                </a:solidFill>
              </a:rPr>
              <a:t>t</a:t>
            </a:r>
            <a:r>
              <a:rPr lang="en-US" altLang="en-US"/>
              <a:t> is the </a:t>
            </a:r>
            <a:r>
              <a:rPr lang="en-US" altLang="en-US">
                <a:solidFill>
                  <a:schemeClr val="accent2"/>
                </a:solidFill>
              </a:rPr>
              <a:t>area of a rectangle </a:t>
            </a:r>
            <a:r>
              <a:rPr lang="en-US" altLang="en-US"/>
              <a:t>in a </a:t>
            </a:r>
            <a:r>
              <a:rPr lang="en-US" altLang="en-US" i="1"/>
              <a:t>v</a:t>
            </a:r>
            <a:r>
              <a:rPr lang="en-US" altLang="en-US"/>
              <a:t>-</a:t>
            </a:r>
            <a:r>
              <a:rPr lang="en-US" altLang="en-US" i="1"/>
              <a:t>t</a:t>
            </a:r>
            <a:r>
              <a:rPr lang="en-US" altLang="en-US"/>
              <a:t> graph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5989F13-54AF-A143-ADB8-A7F6C243B6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Area under a </a:t>
            </a:r>
            <a:r>
              <a:rPr lang="en-US" altLang="en-US" i="1"/>
              <a:t>v</a:t>
            </a:r>
            <a:r>
              <a:rPr lang="en-US" altLang="en-US"/>
              <a:t>-</a:t>
            </a:r>
            <a:r>
              <a:rPr lang="en-US" altLang="en-US" i="1"/>
              <a:t>t</a:t>
            </a:r>
            <a:r>
              <a:rPr lang="en-US" altLang="en-US"/>
              <a:t> graph</a:t>
            </a:r>
          </a:p>
        </p:txBody>
      </p:sp>
      <p:sp>
        <p:nvSpPr>
          <p:cNvPr id="8195" name="Line 3">
            <a:extLst>
              <a:ext uri="{FF2B5EF4-FFF2-40B4-BE49-F238E27FC236}">
                <a16:creationId xmlns:a16="http://schemas.microsoft.com/office/drawing/2014/main" id="{DC01D4CF-0C1F-7145-BF0E-4626F8224E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1828800"/>
            <a:ext cx="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Line 4">
            <a:extLst>
              <a:ext uri="{FF2B5EF4-FFF2-40B4-BE49-F238E27FC236}">
                <a16:creationId xmlns:a16="http://schemas.microsoft.com/office/drawing/2014/main" id="{5F3752D4-C8D0-CC4F-83C1-0CF9500BB6D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4196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Text Box 5">
            <a:extLst>
              <a:ext uri="{FF2B5EF4-FFF2-40B4-BE49-F238E27FC236}">
                <a16:creationId xmlns:a16="http://schemas.microsoft.com/office/drawing/2014/main" id="{B235C055-D642-E448-B893-6FEA720FB05F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44131" y="2785370"/>
            <a:ext cx="23748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dirty="0">
                <a:solidFill>
                  <a:schemeClr val="tx1"/>
                </a:solidFill>
              </a:rPr>
              <a:t>velocity (m/s)</a:t>
            </a: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3CDE05AB-97E1-EF45-A683-8A08A545E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0292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dirty="0">
                <a:solidFill>
                  <a:schemeClr val="tx1"/>
                </a:solidFill>
              </a:rPr>
              <a:t>time (s)</a:t>
            </a:r>
            <a:endParaRPr lang="en-US" altLang="en-US" sz="1800" b="0" dirty="0">
              <a:solidFill>
                <a:schemeClr val="tx1"/>
              </a:solidFill>
            </a:endParaRPr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591D807B-A12C-614B-9AFC-A491A11E7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0725" y="3489325"/>
            <a:ext cx="2743200" cy="914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ECE0F209-E7E2-5846-A27B-A8CE4E73CA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362200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solidFill>
                  <a:schemeClr val="tx1"/>
                </a:solidFill>
              </a:rPr>
              <a:t>area = (</a:t>
            </a:r>
            <a:r>
              <a:rPr lang="en-US" altLang="en-US" sz="2400" b="0" i="1">
                <a:solidFill>
                  <a:schemeClr val="accent2"/>
                </a:solidFill>
              </a:rPr>
              <a:t>a</a:t>
            </a:r>
            <a:r>
              <a:rPr lang="en-US" altLang="en-US" sz="2400" b="0">
                <a:solidFill>
                  <a:schemeClr val="tx1"/>
                </a:solidFill>
              </a:rPr>
              <a:t> m/s)</a:t>
            </a:r>
            <a:r>
              <a:rPr lang="en-US" altLang="en-US" sz="2400" b="0">
                <a:solidFill>
                  <a:schemeClr val="tx1"/>
                </a:solidFill>
                <a:sym typeface="Symbol" pitchFamily="2" charset="2"/>
              </a:rPr>
              <a:t></a:t>
            </a:r>
            <a:r>
              <a:rPr lang="en-US" altLang="en-US" sz="2400" b="0">
                <a:solidFill>
                  <a:schemeClr val="tx1"/>
                </a:solidFill>
              </a:rPr>
              <a:t>(</a:t>
            </a:r>
            <a:r>
              <a:rPr lang="en-US" altLang="en-US" sz="2400" b="0" i="1">
                <a:solidFill>
                  <a:schemeClr val="accent2"/>
                </a:solidFill>
              </a:rPr>
              <a:t>b</a:t>
            </a:r>
            <a:r>
              <a:rPr lang="en-US" altLang="en-US" sz="2400" b="0">
                <a:solidFill>
                  <a:schemeClr val="tx1"/>
                </a:solidFill>
              </a:rPr>
              <a:t> s) = </a:t>
            </a:r>
            <a:r>
              <a:rPr lang="en-US" altLang="en-US" sz="2400" b="0" i="1">
                <a:solidFill>
                  <a:schemeClr val="accent2"/>
                </a:solidFill>
              </a:rPr>
              <a:t>ab</a:t>
            </a:r>
            <a:r>
              <a:rPr lang="en-US" altLang="en-US" sz="2400" b="0">
                <a:solidFill>
                  <a:schemeClr val="tx1"/>
                </a:solidFill>
              </a:rPr>
              <a:t> m</a:t>
            </a:r>
          </a:p>
        </p:txBody>
      </p:sp>
      <p:sp>
        <p:nvSpPr>
          <p:cNvPr id="8201" name="Text Box 9">
            <a:extLst>
              <a:ext uri="{FF2B5EF4-FFF2-40B4-BE49-F238E27FC236}">
                <a16:creationId xmlns:a16="http://schemas.microsoft.com/office/drawing/2014/main" id="{F4961B7A-34F7-FE4D-ACC1-03D587EC26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8100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0" i="1">
                <a:solidFill>
                  <a:schemeClr val="accent2"/>
                </a:solidFill>
              </a:rPr>
              <a:t>a</a:t>
            </a:r>
          </a:p>
        </p:txBody>
      </p:sp>
      <p:sp>
        <p:nvSpPr>
          <p:cNvPr id="8202" name="Text Box 10">
            <a:extLst>
              <a:ext uri="{FF2B5EF4-FFF2-40B4-BE49-F238E27FC236}">
                <a16:creationId xmlns:a16="http://schemas.microsoft.com/office/drawing/2014/main" id="{C6813159-400D-8A41-8CA9-89EB42762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5720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0" i="1">
                <a:solidFill>
                  <a:schemeClr val="accent2"/>
                </a:solidFill>
              </a:rPr>
              <a:t>b</a:t>
            </a:r>
          </a:p>
        </p:txBody>
      </p:sp>
      <p:sp>
        <p:nvSpPr>
          <p:cNvPr id="8203" name="Line 11">
            <a:extLst>
              <a:ext uri="{FF2B5EF4-FFF2-40B4-BE49-F238E27FC236}">
                <a16:creationId xmlns:a16="http://schemas.microsoft.com/office/drawing/2014/main" id="{279CADE7-F560-9048-896E-06605A60EF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5052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>
            <a:extLst>
              <a:ext uri="{FF2B5EF4-FFF2-40B4-BE49-F238E27FC236}">
                <a16:creationId xmlns:a16="http://schemas.microsoft.com/office/drawing/2014/main" id="{AF49D94C-5E2A-AA4B-B9A9-756C02F5A9D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5720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3">
            <a:extLst>
              <a:ext uri="{FF2B5EF4-FFF2-40B4-BE49-F238E27FC236}">
                <a16:creationId xmlns:a16="http://schemas.microsoft.com/office/drawing/2014/main" id="{A7F36ECC-BE37-CB43-B84C-BF60F8852A67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2895600"/>
            <a:ext cx="2700338" cy="838200"/>
            <a:chOff x="3312" y="1824"/>
            <a:chExt cx="1701" cy="528"/>
          </a:xfrm>
        </p:grpSpPr>
        <p:sp>
          <p:nvSpPr>
            <p:cNvPr id="8206" name="Text Box 14">
              <a:extLst>
                <a:ext uri="{FF2B5EF4-FFF2-40B4-BE49-F238E27FC236}">
                  <a16:creationId xmlns:a16="http://schemas.microsoft.com/office/drawing/2014/main" id="{2459F851-7AC8-D148-B5C2-67F2AC3BE6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2064"/>
              <a:ext cx="13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>
                  <a:solidFill>
                    <a:srgbClr val="9A3344"/>
                  </a:solidFill>
                </a:rPr>
                <a:t>distance units</a:t>
              </a:r>
            </a:p>
          </p:txBody>
        </p:sp>
        <p:sp>
          <p:nvSpPr>
            <p:cNvPr id="8207" name="Freeform 15">
              <a:extLst>
                <a:ext uri="{FF2B5EF4-FFF2-40B4-BE49-F238E27FC236}">
                  <a16:creationId xmlns:a16="http://schemas.microsoft.com/office/drawing/2014/main" id="{380DBBDC-6722-DF47-A6A0-8F7A1144F99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8" y="1824"/>
              <a:ext cx="405" cy="384"/>
            </a:xfrm>
            <a:custGeom>
              <a:avLst/>
              <a:gdLst>
                <a:gd name="T0" fmla="*/ 0 w 405"/>
                <a:gd name="T1" fmla="*/ 229 h 384"/>
                <a:gd name="T2" fmla="*/ 21 w 405"/>
                <a:gd name="T3" fmla="*/ 384 h 384"/>
                <a:gd name="T4" fmla="*/ 405 w 405"/>
                <a:gd name="T5" fmla="*/ 0 h 384"/>
                <a:gd name="T6" fmla="*/ 0 60000 65536"/>
                <a:gd name="T7" fmla="*/ 0 60000 65536"/>
                <a:gd name="T8" fmla="*/ 0 60000 65536"/>
                <a:gd name="T9" fmla="*/ 0 w 405"/>
                <a:gd name="T10" fmla="*/ 0 h 384"/>
                <a:gd name="T11" fmla="*/ 405 w 405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5" h="384">
                  <a:moveTo>
                    <a:pt x="0" y="229"/>
                  </a:moveTo>
                  <a:cubicBezTo>
                    <a:pt x="32" y="293"/>
                    <a:pt x="21" y="292"/>
                    <a:pt x="21" y="384"/>
                  </a:cubicBezTo>
                  <a:cubicBezTo>
                    <a:pt x="78" y="268"/>
                    <a:pt x="272" y="91"/>
                    <a:pt x="405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85949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64018688" presetClass="entr" presetSubtype="6427993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3AE33B7-012C-314F-AEA3-930B418A43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Tortoise and the Hare</a:t>
            </a:r>
          </a:p>
        </p:txBody>
      </p:sp>
      <p:pic>
        <p:nvPicPr>
          <p:cNvPr id="5123" name="Picture 3" descr=" hare1.gif                                                      000960D6Macintosh HD                   B42CFB35:">
            <a:extLst>
              <a:ext uri="{FF2B5EF4-FFF2-40B4-BE49-F238E27FC236}">
                <a16:creationId xmlns:a16="http://schemas.microsoft.com/office/drawing/2014/main" id="{6BC87E96-7821-AC4A-BF48-63DF1FD79C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81200"/>
            <a:ext cx="3317875" cy="4286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4" name="Text Box 4">
            <a:extLst>
              <a:ext uri="{FF2B5EF4-FFF2-40B4-BE49-F238E27FC236}">
                <a16:creationId xmlns:a16="http://schemas.microsoft.com/office/drawing/2014/main" id="{0694CB0C-749F-554A-845D-F5C36250B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657600"/>
            <a:ext cx="38100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0">
                <a:solidFill>
                  <a:schemeClr val="tx1"/>
                </a:solidFill>
              </a:rPr>
              <a:t>Told in words, formulas, and graphs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6BBFD8E0-3F96-A443-9601-F0BB088E0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828800"/>
            <a:ext cx="5943600" cy="381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BB04E097-9EB0-634A-8899-83F21953C969}"/>
              </a:ext>
            </a:extLst>
          </p:cNvPr>
          <p:cNvGrpSpPr>
            <a:grpSpLocks/>
          </p:cNvGrpSpPr>
          <p:nvPr/>
        </p:nvGrpSpPr>
        <p:grpSpPr bwMode="auto">
          <a:xfrm>
            <a:off x="2312988" y="2301875"/>
            <a:ext cx="5535612" cy="3327400"/>
            <a:chOff x="1446" y="1450"/>
            <a:chExt cx="3487" cy="2096"/>
          </a:xfrm>
        </p:grpSpPr>
        <p:sp>
          <p:nvSpPr>
            <p:cNvPr id="21533" name="Rectangle 4" descr="Wide upward diagonal">
              <a:extLst>
                <a:ext uri="{FF2B5EF4-FFF2-40B4-BE49-F238E27FC236}">
                  <a16:creationId xmlns:a16="http://schemas.microsoft.com/office/drawing/2014/main" id="{6A514CD6-6AE1-A143-A387-960A102544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6" y="1450"/>
              <a:ext cx="368" cy="2096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1534" name="Rectangle 5" descr="Wide upward diagonal">
              <a:extLst>
                <a:ext uri="{FF2B5EF4-FFF2-40B4-BE49-F238E27FC236}">
                  <a16:creationId xmlns:a16="http://schemas.microsoft.com/office/drawing/2014/main" id="{867DCAD3-5A6A-9D40-A607-AFFC5DE75F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4" y="1456"/>
              <a:ext cx="309" cy="2090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21508" name="Rectangle 6">
            <a:extLst>
              <a:ext uri="{FF2B5EF4-FFF2-40B4-BE49-F238E27FC236}">
                <a16:creationId xmlns:a16="http://schemas.microsoft.com/office/drawing/2014/main" id="{4C5A6EB7-B368-3C4E-BA13-E2DAED9E5C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Speeds and Areas</a:t>
            </a:r>
          </a:p>
        </p:txBody>
      </p:sp>
      <p:sp>
        <p:nvSpPr>
          <p:cNvPr id="21509" name="Text Box 7">
            <a:extLst>
              <a:ext uri="{FF2B5EF4-FFF2-40B4-BE49-F238E27FC236}">
                <a16:creationId xmlns:a16="http://schemas.microsoft.com/office/drawing/2014/main" id="{00C7D11D-E8E9-7641-8093-4DFC2E50A9B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1071562" y="3348038"/>
            <a:ext cx="1209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solidFill>
                  <a:schemeClr val="tx1"/>
                </a:solidFill>
              </a:rPr>
              <a:t>speed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21510" name="Text Box 8">
            <a:extLst>
              <a:ext uri="{FF2B5EF4-FFF2-40B4-BE49-F238E27FC236}">
                <a16:creationId xmlns:a16="http://schemas.microsoft.com/office/drawing/2014/main" id="{3BB49070-192D-1743-BD0F-111ACC05C9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8674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solidFill>
                  <a:schemeClr val="tx1"/>
                </a:solidFill>
              </a:rPr>
              <a:t>time</a:t>
            </a: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1511" name="Text Box 9">
            <a:extLst>
              <a:ext uri="{FF2B5EF4-FFF2-40B4-BE49-F238E27FC236}">
                <a16:creationId xmlns:a16="http://schemas.microsoft.com/office/drawing/2014/main" id="{E86121FA-C556-CB49-BE5A-B50896F10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638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0" i="1">
                <a:solidFill>
                  <a:schemeClr val="tx1"/>
                </a:solidFill>
              </a:rPr>
              <a:t>t</a:t>
            </a:r>
            <a:r>
              <a:rPr lang="en-US" altLang="en-US" sz="2000" b="0" baseline="-25000">
                <a:solidFill>
                  <a:schemeClr val="tx1"/>
                </a:solidFill>
              </a:rPr>
              <a:t>1</a:t>
            </a:r>
            <a:endParaRPr lang="en-US" altLang="en-US" sz="2000">
              <a:solidFill>
                <a:schemeClr val="tx1"/>
              </a:solidFill>
            </a:endParaRPr>
          </a:p>
        </p:txBody>
      </p:sp>
      <p:sp>
        <p:nvSpPr>
          <p:cNvPr id="21512" name="Text Box 10">
            <a:extLst>
              <a:ext uri="{FF2B5EF4-FFF2-40B4-BE49-F238E27FC236}">
                <a16:creationId xmlns:a16="http://schemas.microsoft.com/office/drawing/2014/main" id="{5E8D5E90-79DA-3743-B9C7-A52EE30BF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5638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0" i="1">
                <a:solidFill>
                  <a:schemeClr val="tx1"/>
                </a:solidFill>
              </a:rPr>
              <a:t>t</a:t>
            </a:r>
            <a:r>
              <a:rPr lang="en-US" altLang="en-US" sz="2000" b="0" baseline="-25000">
                <a:solidFill>
                  <a:schemeClr val="tx1"/>
                </a:solidFill>
              </a:rPr>
              <a:t>2</a:t>
            </a:r>
            <a:endParaRPr lang="en-US" altLang="en-US" sz="2000" b="0">
              <a:solidFill>
                <a:schemeClr val="tx1"/>
              </a:solidFill>
            </a:endParaRPr>
          </a:p>
        </p:txBody>
      </p:sp>
      <p:sp>
        <p:nvSpPr>
          <p:cNvPr id="21513" name="Text Box 11">
            <a:extLst>
              <a:ext uri="{FF2B5EF4-FFF2-40B4-BE49-F238E27FC236}">
                <a16:creationId xmlns:a16="http://schemas.microsoft.com/office/drawing/2014/main" id="{8025AA2B-8B8F-314F-B385-3E0CC2B03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638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0" i="1">
                <a:solidFill>
                  <a:schemeClr val="tx1"/>
                </a:solidFill>
              </a:rPr>
              <a:t>t</a:t>
            </a:r>
            <a:r>
              <a:rPr lang="en-US" altLang="en-US" sz="2000" b="0" baseline="-25000">
                <a:solidFill>
                  <a:schemeClr val="tx1"/>
                </a:solidFill>
              </a:rPr>
              <a:t>3</a:t>
            </a:r>
            <a:endParaRPr lang="en-US" altLang="en-US" sz="2000" b="0">
              <a:solidFill>
                <a:schemeClr val="tx1"/>
              </a:solidFill>
            </a:endParaRPr>
          </a:p>
        </p:txBody>
      </p:sp>
      <p:grpSp>
        <p:nvGrpSpPr>
          <p:cNvPr id="3" name="Group 12">
            <a:extLst>
              <a:ext uri="{FF2B5EF4-FFF2-40B4-BE49-F238E27FC236}">
                <a16:creationId xmlns:a16="http://schemas.microsoft.com/office/drawing/2014/main" id="{26EB2604-A28E-064D-9C5D-508B8E3FF2E9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2286000"/>
            <a:ext cx="5562600" cy="3352800"/>
            <a:chOff x="1440" y="1440"/>
            <a:chExt cx="3504" cy="2112"/>
          </a:xfrm>
        </p:grpSpPr>
        <p:grpSp>
          <p:nvGrpSpPr>
            <p:cNvPr id="21525" name="Group 13">
              <a:extLst>
                <a:ext uri="{FF2B5EF4-FFF2-40B4-BE49-F238E27FC236}">
                  <a16:creationId xmlns:a16="http://schemas.microsoft.com/office/drawing/2014/main" id="{8D2AE2EC-F071-0D40-B83A-5B5FEBD224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" y="1440"/>
              <a:ext cx="3504" cy="2112"/>
              <a:chOff x="1440" y="1440"/>
              <a:chExt cx="3504" cy="2112"/>
            </a:xfrm>
          </p:grpSpPr>
          <p:sp>
            <p:nvSpPr>
              <p:cNvPr id="21527" name="Line 14">
                <a:extLst>
                  <a:ext uri="{FF2B5EF4-FFF2-40B4-BE49-F238E27FC236}">
                    <a16:creationId xmlns:a16="http://schemas.microsoft.com/office/drawing/2014/main" id="{C5489BD0-786C-184C-BD4E-2A0DF9F2D8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1440"/>
                <a:ext cx="38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15">
                <a:extLst>
                  <a:ext uri="{FF2B5EF4-FFF2-40B4-BE49-F238E27FC236}">
                    <a16:creationId xmlns:a16="http://schemas.microsoft.com/office/drawing/2014/main" id="{D0F300B9-1A26-BA47-B07D-8AADE94781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24" y="1440"/>
                <a:ext cx="0" cy="2112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16">
                <a:extLst>
                  <a:ext uri="{FF2B5EF4-FFF2-40B4-BE49-F238E27FC236}">
                    <a16:creationId xmlns:a16="http://schemas.microsoft.com/office/drawing/2014/main" id="{4C6C87D5-F51D-2F42-A897-17D120B239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24" y="3552"/>
                <a:ext cx="278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17">
                <a:extLst>
                  <a:ext uri="{FF2B5EF4-FFF2-40B4-BE49-F238E27FC236}">
                    <a16:creationId xmlns:a16="http://schemas.microsoft.com/office/drawing/2014/main" id="{F73E835A-1F94-174F-9E0B-16C1360623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08" y="1440"/>
                <a:ext cx="0" cy="2112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18">
                <a:extLst>
                  <a:ext uri="{FF2B5EF4-FFF2-40B4-BE49-F238E27FC236}">
                    <a16:creationId xmlns:a16="http://schemas.microsoft.com/office/drawing/2014/main" id="{1772C49D-84DD-7E47-8B79-E599E96082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08" y="1440"/>
                <a:ext cx="33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2" name="Line 19">
                <a:extLst>
                  <a:ext uri="{FF2B5EF4-FFF2-40B4-BE49-F238E27FC236}">
                    <a16:creationId xmlns:a16="http://schemas.microsoft.com/office/drawing/2014/main" id="{BEF37A67-AA3D-8949-B345-9B8090E594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44" y="1440"/>
                <a:ext cx="0" cy="2112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26" name="Text Box 20">
              <a:extLst>
                <a:ext uri="{FF2B5EF4-FFF2-40B4-BE49-F238E27FC236}">
                  <a16:creationId xmlns:a16="http://schemas.microsoft.com/office/drawing/2014/main" id="{E712CE8E-50AC-E740-AD42-C4A2FC7F58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1536"/>
              <a:ext cx="67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0">
                  <a:solidFill>
                    <a:srgbClr val="FF0000"/>
                  </a:solidFill>
                </a:rPr>
                <a:t>hare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21">
            <a:extLst>
              <a:ext uri="{FF2B5EF4-FFF2-40B4-BE49-F238E27FC236}">
                <a16:creationId xmlns:a16="http://schemas.microsoft.com/office/drawing/2014/main" id="{DBED2EC6-1DE6-B749-B162-CC2FE99ED460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724400"/>
            <a:ext cx="5715000" cy="914400"/>
            <a:chOff x="1440" y="2976"/>
            <a:chExt cx="3600" cy="576"/>
          </a:xfrm>
        </p:grpSpPr>
        <p:sp>
          <p:nvSpPr>
            <p:cNvPr id="21520" name="Text Box 22">
              <a:extLst>
                <a:ext uri="{FF2B5EF4-FFF2-40B4-BE49-F238E27FC236}">
                  <a16:creationId xmlns:a16="http://schemas.microsoft.com/office/drawing/2014/main" id="{4960C13C-3312-9544-A3FE-A640E0E5CF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2976"/>
              <a:ext cx="7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0">
                  <a:solidFill>
                    <a:srgbClr val="006600"/>
                  </a:solidFill>
                </a:rPr>
                <a:t>tortoise</a:t>
              </a:r>
              <a:endParaRPr lang="en-US" altLang="en-US" sz="1800">
                <a:solidFill>
                  <a:srgbClr val="006600"/>
                </a:solidFill>
              </a:endParaRPr>
            </a:p>
          </p:txBody>
        </p:sp>
        <p:grpSp>
          <p:nvGrpSpPr>
            <p:cNvPr id="21521" name="Group 23">
              <a:extLst>
                <a:ext uri="{FF2B5EF4-FFF2-40B4-BE49-F238E27FC236}">
                  <a16:creationId xmlns:a16="http://schemas.microsoft.com/office/drawing/2014/main" id="{4CA37975-FF6A-5343-B841-4EBE2801ED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" y="3216"/>
              <a:ext cx="3600" cy="336"/>
              <a:chOff x="1440" y="3216"/>
              <a:chExt cx="3600" cy="336"/>
            </a:xfrm>
          </p:grpSpPr>
          <p:sp>
            <p:nvSpPr>
              <p:cNvPr id="21522" name="Line 24">
                <a:extLst>
                  <a:ext uri="{FF2B5EF4-FFF2-40B4-BE49-F238E27FC236}">
                    <a16:creationId xmlns:a16="http://schemas.microsoft.com/office/drawing/2014/main" id="{42CF9AC3-477C-CF44-8DB5-59BF0F9EFD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3216"/>
                <a:ext cx="3264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3" name="Line 25">
                <a:extLst>
                  <a:ext uri="{FF2B5EF4-FFF2-40B4-BE49-F238E27FC236}">
                    <a16:creationId xmlns:a16="http://schemas.microsoft.com/office/drawing/2014/main" id="{E7671067-CDCC-FC4B-B0C4-ED66C5C8F1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4" y="3216"/>
                <a:ext cx="0" cy="336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4" name="Line 26">
                <a:extLst>
                  <a:ext uri="{FF2B5EF4-FFF2-40B4-BE49-F238E27FC236}">
                    <a16:creationId xmlns:a16="http://schemas.microsoft.com/office/drawing/2014/main" id="{C6AEC557-D001-674B-87E9-4009CF52EA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4" y="3552"/>
                <a:ext cx="336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87067" name="Rectangle 27" descr="Dark vertical">
            <a:extLst>
              <a:ext uri="{FF2B5EF4-FFF2-40B4-BE49-F238E27FC236}">
                <a16:creationId xmlns:a16="http://schemas.microsoft.com/office/drawing/2014/main" id="{D7F816AC-143A-E342-90DE-FA621F5E8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105400"/>
            <a:ext cx="5156200" cy="5334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87068" name="Text Box 28">
            <a:extLst>
              <a:ext uri="{FF2B5EF4-FFF2-40B4-BE49-F238E27FC236}">
                <a16:creationId xmlns:a16="http://schemas.microsoft.com/office/drawing/2014/main" id="{A1ABF33C-3DE2-E740-9DFA-AFC1993F0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429000"/>
            <a:ext cx="2743200" cy="912813"/>
          </a:xfrm>
          <a:prstGeom prst="rect">
            <a:avLst/>
          </a:prstGeom>
          <a:solidFill>
            <a:srgbClr val="87D063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684213" algn="l"/>
              </a:tabLst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84213" algn="l"/>
              </a:tabLst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84213" algn="l"/>
              </a:tabLst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84213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84213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84213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84213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84213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84213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solidFill>
                  <a:srgbClr val="9A3344"/>
                </a:solidFill>
              </a:rPr>
              <a:t>area	= </a:t>
            </a:r>
            <a:r>
              <a:rPr lang="en-US" altLang="en-US" sz="2400" b="0" i="1">
                <a:solidFill>
                  <a:srgbClr val="9A3344"/>
                </a:solidFill>
              </a:rPr>
              <a:t>v</a:t>
            </a:r>
            <a:r>
              <a:rPr lang="en-US" altLang="en-US" sz="2400" b="0">
                <a:solidFill>
                  <a:srgbClr val="9A3344"/>
                </a:solidFill>
                <a:latin typeface="Symbol" pitchFamily="2" charset="2"/>
              </a:rPr>
              <a:t>D</a:t>
            </a:r>
            <a:r>
              <a:rPr lang="en-US" altLang="en-US" sz="2400" b="0" i="1">
                <a:solidFill>
                  <a:srgbClr val="9A3344"/>
                </a:solidFill>
              </a:rPr>
              <a:t>t</a:t>
            </a:r>
            <a:r>
              <a:rPr lang="en-US" altLang="en-US" sz="2400" b="0">
                <a:solidFill>
                  <a:srgbClr val="9A3344"/>
                </a:solidFill>
              </a:rPr>
              <a:t> </a:t>
            </a:r>
            <a:br>
              <a:rPr lang="en-US" altLang="en-US" sz="2400" b="0">
                <a:solidFill>
                  <a:srgbClr val="9A3344"/>
                </a:solidFill>
              </a:rPr>
            </a:br>
            <a:r>
              <a:rPr lang="en-US" altLang="en-US" sz="2400" b="0">
                <a:solidFill>
                  <a:srgbClr val="9A3344"/>
                </a:solidFill>
              </a:rPr>
              <a:t>	= </a:t>
            </a:r>
            <a:r>
              <a:rPr lang="en-US" altLang="en-US" sz="2800" b="0">
                <a:solidFill>
                  <a:srgbClr val="9A3344"/>
                </a:solidFill>
                <a:latin typeface="Symbol" pitchFamily="2" charset="2"/>
              </a:rPr>
              <a:t>D</a:t>
            </a:r>
            <a:r>
              <a:rPr lang="en-US" altLang="en-US" sz="2400" b="0">
                <a:solidFill>
                  <a:srgbClr val="9A3344"/>
                </a:solidFill>
                <a:latin typeface="Symbol" pitchFamily="2" charset="2"/>
              </a:rPr>
              <a:t>(</a:t>
            </a:r>
            <a:r>
              <a:rPr lang="en-US" altLang="en-US" sz="2400" b="0">
                <a:solidFill>
                  <a:srgbClr val="9A3344"/>
                </a:solidFill>
              </a:rPr>
              <a:t>distance)</a:t>
            </a:r>
          </a:p>
        </p:txBody>
      </p:sp>
      <p:sp>
        <p:nvSpPr>
          <p:cNvPr id="21518" name="Text Box 9">
            <a:extLst>
              <a:ext uri="{FF2B5EF4-FFF2-40B4-BE49-F238E27FC236}">
                <a16:creationId xmlns:a16="http://schemas.microsoft.com/office/drawing/2014/main" id="{1E54249D-4E80-654A-9389-B16A6AC87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638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0" i="1">
                <a:solidFill>
                  <a:schemeClr val="tx1"/>
                </a:solidFill>
              </a:rPr>
              <a:t>t</a:t>
            </a:r>
            <a:r>
              <a:rPr lang="en-US" altLang="en-US" sz="2000" b="0" baseline="-25000">
                <a:solidFill>
                  <a:schemeClr val="tx1"/>
                </a:solidFill>
              </a:rPr>
              <a:t>0</a:t>
            </a:r>
            <a:endParaRPr lang="en-US" altLang="en-US" sz="2000">
              <a:solidFill>
                <a:schemeClr val="tx1"/>
              </a:solidFill>
            </a:endParaRPr>
          </a:p>
        </p:txBody>
      </p:sp>
      <p:sp>
        <p:nvSpPr>
          <p:cNvPr id="21519" name="Text Box 11">
            <a:extLst>
              <a:ext uri="{FF2B5EF4-FFF2-40B4-BE49-F238E27FC236}">
                <a16:creationId xmlns:a16="http://schemas.microsoft.com/office/drawing/2014/main" id="{EB60853A-EF3E-FA4A-9E41-2617E9251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5638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0" i="1">
                <a:solidFill>
                  <a:schemeClr val="tx1"/>
                </a:solidFill>
              </a:rPr>
              <a:t>t</a:t>
            </a:r>
            <a:r>
              <a:rPr lang="en-US" altLang="en-US" sz="2000" b="0" baseline="-25000">
                <a:solidFill>
                  <a:schemeClr val="tx1"/>
                </a:solidFill>
              </a:rPr>
              <a:t>4</a:t>
            </a:r>
            <a:endParaRPr lang="en-US" altLang="en-US" sz="2000" b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7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67" grpId="0" animBg="1"/>
      <p:bldP spid="87068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426B0893-8B87-ED44-9370-2827AD801C3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Acceleration Scenario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183EB819-6E81-E54D-8362-1A1F6B77825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dirty="0"/>
              <a:t>A car waits at a stop light for 5 seconds, smoothly </a:t>
            </a:r>
            <a:r>
              <a:rPr lang="en-US" altLang="en-US" dirty="0">
                <a:solidFill>
                  <a:schemeClr val="accent2"/>
                </a:solidFill>
              </a:rPr>
              <a:t>accelerates</a:t>
            </a:r>
            <a:r>
              <a:rPr lang="en-US" altLang="en-US" dirty="0"/>
              <a:t> to 15 m/s over 5 seconds, and then continues at 15 m/s.</a:t>
            </a:r>
          </a:p>
          <a:p>
            <a:pPr marL="0" indent="0" eaLnBrk="1" hangingPunct="1">
              <a:buFontTx/>
              <a:buNone/>
            </a:pPr>
            <a:r>
              <a:rPr lang="en-US" altLang="en-US" dirty="0">
                <a:solidFill>
                  <a:srgbClr val="800000"/>
                </a:solidFill>
              </a:rPr>
              <a:t>Group work: </a:t>
            </a:r>
            <a:r>
              <a:rPr lang="en-US" altLang="en-US" dirty="0"/>
              <a:t>Describe the car’s motion using a </a:t>
            </a:r>
            <a:r>
              <a:rPr lang="en-US" altLang="en-US" dirty="0">
                <a:solidFill>
                  <a:schemeClr val="accent2"/>
                </a:solidFill>
              </a:rPr>
              <a:t>velocity-time</a:t>
            </a:r>
            <a:r>
              <a:rPr lang="en-US" altLang="en-US" dirty="0"/>
              <a:t> graph.</a:t>
            </a:r>
          </a:p>
          <a:p>
            <a:pPr marL="0" indent="0" eaLnBrk="1" hangingPunct="1">
              <a:buFontTx/>
              <a:buNone/>
            </a:pPr>
            <a:r>
              <a:rPr lang="en-US" altLang="en-US" dirty="0">
                <a:solidFill>
                  <a:srgbClr val="0070C0"/>
                </a:solidFill>
              </a:rPr>
              <a:t>(Here, you know the numbers.)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75954666-454D-8D4D-803F-27597DA5B8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Acceleration</a:t>
            </a:r>
          </a:p>
        </p:txBody>
      </p:sp>
      <p:sp>
        <p:nvSpPr>
          <p:cNvPr id="23555" name="Text Box 19">
            <a:extLst>
              <a:ext uri="{FF2B5EF4-FFF2-40B4-BE49-F238E27FC236}">
                <a16:creationId xmlns:a16="http://schemas.microsoft.com/office/drawing/2014/main" id="{88B9DAF0-B455-3442-8092-8A1E83C32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676400"/>
            <a:ext cx="518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0">
                <a:solidFill>
                  <a:schemeClr val="tx1"/>
                </a:solidFill>
              </a:rPr>
              <a:t>Rate of changing velocity</a:t>
            </a:r>
          </a:p>
        </p:txBody>
      </p:sp>
      <p:grpSp>
        <p:nvGrpSpPr>
          <p:cNvPr id="2" name="Group 24">
            <a:extLst>
              <a:ext uri="{FF2B5EF4-FFF2-40B4-BE49-F238E27FC236}">
                <a16:creationId xmlns:a16="http://schemas.microsoft.com/office/drawing/2014/main" id="{E801D529-9B66-1F44-B488-946EEC9495FA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2544763"/>
            <a:ext cx="5105400" cy="1463675"/>
            <a:chOff x="240" y="1939"/>
            <a:chExt cx="3216" cy="922"/>
          </a:xfrm>
        </p:grpSpPr>
        <p:sp>
          <p:nvSpPr>
            <p:cNvPr id="23569" name="Text Box 4">
              <a:extLst>
                <a:ext uri="{FF2B5EF4-FFF2-40B4-BE49-F238E27FC236}">
                  <a16:creationId xmlns:a16="http://schemas.microsoft.com/office/drawing/2014/main" id="{D9BD6E80-9D4E-9E4C-AE0E-099A4EC81B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064"/>
              <a:ext cx="29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>
                  <a:solidFill>
                    <a:srgbClr val="800000"/>
                  </a:solidFill>
                </a:rPr>
                <a:t>average</a:t>
              </a:r>
              <a:r>
                <a:rPr lang="en-US" altLang="en-US" b="0"/>
                <a:t> acceleration =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grpSp>
          <p:nvGrpSpPr>
            <p:cNvPr id="23570" name="Group 20">
              <a:extLst>
                <a:ext uri="{FF2B5EF4-FFF2-40B4-BE49-F238E27FC236}">
                  <a16:creationId xmlns:a16="http://schemas.microsoft.com/office/drawing/2014/main" id="{EEAE39C7-F32D-B84E-9E6D-A0AE2BA9E6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4" y="1939"/>
              <a:ext cx="432" cy="653"/>
              <a:chOff x="2352" y="1939"/>
              <a:chExt cx="432" cy="653"/>
            </a:xfrm>
          </p:grpSpPr>
          <p:sp>
            <p:nvSpPr>
              <p:cNvPr id="23572" name="Text Box 5">
                <a:extLst>
                  <a:ext uri="{FF2B5EF4-FFF2-40B4-BE49-F238E27FC236}">
                    <a16:creationId xmlns:a16="http://schemas.microsoft.com/office/drawing/2014/main" id="{B6C88A10-6E19-AA49-A0D8-97FDB01587B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52" y="1939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0">
                    <a:latin typeface="Symbol" pitchFamily="2" charset="2"/>
                  </a:rPr>
                  <a:t>D</a:t>
                </a:r>
                <a:r>
                  <a:rPr lang="en-US" altLang="en-US" b="0" i="1"/>
                  <a:t>v</a:t>
                </a:r>
              </a:p>
            </p:txBody>
          </p:sp>
          <p:sp>
            <p:nvSpPr>
              <p:cNvPr id="23573" name="Text Box 6">
                <a:extLst>
                  <a:ext uri="{FF2B5EF4-FFF2-40B4-BE49-F238E27FC236}">
                    <a16:creationId xmlns:a16="http://schemas.microsoft.com/office/drawing/2014/main" id="{7867760B-1156-DF42-B175-6138CE4F50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52" y="2227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0">
                    <a:latin typeface="Symbol" pitchFamily="2" charset="2"/>
                  </a:rPr>
                  <a:t>D</a:t>
                </a:r>
                <a:r>
                  <a:rPr lang="en-US" altLang="en-US" b="0" i="1"/>
                  <a:t>t</a:t>
                </a:r>
              </a:p>
            </p:txBody>
          </p:sp>
          <p:sp>
            <p:nvSpPr>
              <p:cNvPr id="23574" name="Line 7">
                <a:extLst>
                  <a:ext uri="{FF2B5EF4-FFF2-40B4-BE49-F238E27FC236}">
                    <a16:creationId xmlns:a16="http://schemas.microsoft.com/office/drawing/2014/main" id="{A1A309DB-C898-8247-9F57-F6DE40FC6D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52" y="2256"/>
                <a:ext cx="43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571" name="Text Box 22">
              <a:extLst>
                <a:ext uri="{FF2B5EF4-FFF2-40B4-BE49-F238E27FC236}">
                  <a16:creationId xmlns:a16="http://schemas.microsoft.com/office/drawing/2014/main" id="{99B715CA-1DD2-FF4E-88D7-E878733313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496"/>
              <a:ext cx="268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0">
                  <a:solidFill>
                    <a:schemeClr val="tx1"/>
                  </a:solidFill>
                </a:rPr>
                <a:t>over the </a:t>
              </a:r>
              <a:r>
                <a:rPr lang="en-US" altLang="en-US" b="0">
                  <a:solidFill>
                    <a:srgbClr val="3333FF"/>
                  </a:solidFill>
                </a:rPr>
                <a:t>entire interval</a:t>
              </a:r>
              <a:endParaRPr lang="en-US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38">
            <a:extLst>
              <a:ext uri="{FF2B5EF4-FFF2-40B4-BE49-F238E27FC236}">
                <a16:creationId xmlns:a16="http://schemas.microsoft.com/office/drawing/2014/main" id="{CCE773E1-A19B-064A-8B82-0E731B6F7C3D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4144963"/>
            <a:ext cx="6705600" cy="1417637"/>
            <a:chOff x="240" y="2611"/>
            <a:chExt cx="4224" cy="893"/>
          </a:xfrm>
        </p:grpSpPr>
        <p:grpSp>
          <p:nvGrpSpPr>
            <p:cNvPr id="23558" name="Group 36">
              <a:extLst>
                <a:ext uri="{FF2B5EF4-FFF2-40B4-BE49-F238E27FC236}">
                  <a16:creationId xmlns:a16="http://schemas.microsoft.com/office/drawing/2014/main" id="{67E14BA4-7893-C643-8A4C-0CE0D339DE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32" y="2611"/>
              <a:ext cx="432" cy="653"/>
              <a:chOff x="4032" y="2611"/>
              <a:chExt cx="432" cy="653"/>
            </a:xfrm>
          </p:grpSpPr>
          <p:sp>
            <p:nvSpPr>
              <p:cNvPr id="23566" name="Text Box 11">
                <a:extLst>
                  <a:ext uri="{FF2B5EF4-FFF2-40B4-BE49-F238E27FC236}">
                    <a16:creationId xmlns:a16="http://schemas.microsoft.com/office/drawing/2014/main" id="{A66387EA-5373-874D-A64C-859AB4A67D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2" y="2611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0">
                    <a:latin typeface="Symbol" pitchFamily="2" charset="2"/>
                  </a:rPr>
                  <a:t>D</a:t>
                </a:r>
                <a:r>
                  <a:rPr lang="en-US" altLang="en-US" b="0" i="1"/>
                  <a:t>v</a:t>
                </a:r>
              </a:p>
            </p:txBody>
          </p:sp>
          <p:sp>
            <p:nvSpPr>
              <p:cNvPr id="23567" name="Text Box 12">
                <a:extLst>
                  <a:ext uri="{FF2B5EF4-FFF2-40B4-BE49-F238E27FC236}">
                    <a16:creationId xmlns:a16="http://schemas.microsoft.com/office/drawing/2014/main" id="{2C22ACB3-9D58-2149-A8F0-B38DE11641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2" y="2899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0">
                    <a:latin typeface="Symbol" pitchFamily="2" charset="2"/>
                  </a:rPr>
                  <a:t>D</a:t>
                </a:r>
                <a:r>
                  <a:rPr lang="en-US" altLang="en-US" b="0" i="1"/>
                  <a:t>t</a:t>
                </a:r>
              </a:p>
            </p:txBody>
          </p:sp>
          <p:sp>
            <p:nvSpPr>
              <p:cNvPr id="23568" name="Line 13">
                <a:extLst>
                  <a:ext uri="{FF2B5EF4-FFF2-40B4-BE49-F238E27FC236}">
                    <a16:creationId xmlns:a16="http://schemas.microsoft.com/office/drawing/2014/main" id="{7F0A0B3F-9140-CB4C-B66B-40E2DCB46F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2928"/>
                <a:ext cx="43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559" name="Text Box 23">
              <a:extLst>
                <a:ext uri="{FF2B5EF4-FFF2-40B4-BE49-F238E27FC236}">
                  <a16:creationId xmlns:a16="http://schemas.microsoft.com/office/drawing/2014/main" id="{B7AA98B5-0393-A14B-ACBD-DCF71B51C5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3139"/>
              <a:ext cx="17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0">
                  <a:solidFill>
                    <a:schemeClr val="tx1"/>
                  </a:solidFill>
                </a:rPr>
                <a:t>at </a:t>
              </a:r>
              <a:r>
                <a:rPr lang="en-US" altLang="en-US" b="0">
                  <a:solidFill>
                    <a:srgbClr val="3333FF"/>
                  </a:solidFill>
                </a:rPr>
                <a:t>one instant</a:t>
              </a:r>
              <a:endParaRPr lang="en-US" altLang="en-US" b="0">
                <a:solidFill>
                  <a:schemeClr val="tx1"/>
                </a:solidFill>
              </a:endParaRPr>
            </a:p>
          </p:txBody>
        </p:sp>
        <p:grpSp>
          <p:nvGrpSpPr>
            <p:cNvPr id="23560" name="Group 37">
              <a:extLst>
                <a:ext uri="{FF2B5EF4-FFF2-40B4-BE49-F238E27FC236}">
                  <a16:creationId xmlns:a16="http://schemas.microsoft.com/office/drawing/2014/main" id="{B50A2127-FD11-4D4B-A404-5462FEC925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2736"/>
              <a:ext cx="3840" cy="422"/>
              <a:chOff x="240" y="2736"/>
              <a:chExt cx="3840" cy="422"/>
            </a:xfrm>
          </p:grpSpPr>
          <p:sp>
            <p:nvSpPr>
              <p:cNvPr id="23561" name="Text Box 10">
                <a:extLst>
                  <a:ext uri="{FF2B5EF4-FFF2-40B4-BE49-F238E27FC236}">
                    <a16:creationId xmlns:a16="http://schemas.microsoft.com/office/drawing/2014/main" id="{FB004CF6-896A-8C4C-ACF8-413F9763EC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0" y="2736"/>
                <a:ext cx="384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FontTx/>
                  <a:buNone/>
                </a:pPr>
                <a:r>
                  <a:rPr lang="en-US" altLang="en-US" b="0">
                    <a:solidFill>
                      <a:srgbClr val="800000"/>
                    </a:solidFill>
                  </a:rPr>
                  <a:t>instantaneous</a:t>
                </a:r>
                <a:r>
                  <a:rPr lang="en-US" altLang="en-US" b="0"/>
                  <a:t> acceleration = lim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3562" name="Group 32">
                <a:extLst>
                  <a:ext uri="{FF2B5EF4-FFF2-40B4-BE49-F238E27FC236}">
                    <a16:creationId xmlns:a16="http://schemas.microsoft.com/office/drawing/2014/main" id="{621FAB07-0437-DF4D-AAF4-A6797C2B55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48" y="3024"/>
                <a:ext cx="331" cy="134"/>
                <a:chOff x="2970" y="2971"/>
                <a:chExt cx="331" cy="134"/>
              </a:xfrm>
            </p:grpSpPr>
            <p:sp>
              <p:nvSpPr>
                <p:cNvPr id="23563" name="Text Box 14">
                  <a:extLst>
                    <a:ext uri="{FF2B5EF4-FFF2-40B4-BE49-F238E27FC236}">
                      <a16:creationId xmlns:a16="http://schemas.microsoft.com/office/drawing/2014/main" id="{8925AC86-5108-B04E-9A11-3F3013AB7E0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0" y="2971"/>
                  <a:ext cx="128" cy="1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b="0">
                      <a:latin typeface="Symbol" pitchFamily="2" charset="2"/>
                    </a:rPr>
                    <a:t>D</a:t>
                  </a:r>
                  <a:r>
                    <a:rPr lang="en-US" altLang="en-US" sz="1400" b="0" i="1"/>
                    <a:t>t</a:t>
                  </a: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564" name="Text Box 15">
                  <a:extLst>
                    <a:ext uri="{FF2B5EF4-FFF2-40B4-BE49-F238E27FC236}">
                      <a16:creationId xmlns:a16="http://schemas.microsoft.com/office/drawing/2014/main" id="{A34E0957-C1CF-CB47-A780-51FEC1CA9E0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05" y="2971"/>
                  <a:ext cx="96" cy="1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b="0"/>
                    <a:t>0</a:t>
                  </a: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565" name="Line 16">
                  <a:extLst>
                    <a:ext uri="{FF2B5EF4-FFF2-40B4-BE49-F238E27FC236}">
                      <a16:creationId xmlns:a16="http://schemas.microsoft.com/office/drawing/2014/main" id="{A70780E7-6732-184B-A8E2-4C3DC0581E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4" y="3032"/>
                  <a:ext cx="100" cy="0"/>
                </a:xfrm>
                <a:prstGeom prst="line">
                  <a:avLst/>
                </a:prstGeom>
                <a:noFill/>
                <a:ln w="9525">
                  <a:solidFill>
                    <a:srgbClr val="003366"/>
                  </a:solidFill>
                  <a:round/>
                  <a:headEnd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200CC72-2B29-364F-B584-7BEA75B73B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Poll Question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47424847-C6FC-DF40-9421-918C39BFD9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01000" cy="685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/>
              <a:t>What is the </a:t>
            </a:r>
            <a:r>
              <a:rPr lang="en-US" altLang="en-US">
                <a:solidFill>
                  <a:schemeClr val="accent2"/>
                </a:solidFill>
              </a:rPr>
              <a:t>SI</a:t>
            </a:r>
            <a:r>
              <a:rPr lang="en-US" altLang="en-US"/>
              <a:t> </a:t>
            </a:r>
            <a:r>
              <a:rPr lang="en-US" altLang="en-US">
                <a:solidFill>
                  <a:schemeClr val="accent2"/>
                </a:solidFill>
              </a:rPr>
              <a:t>unit</a:t>
            </a:r>
            <a:r>
              <a:rPr lang="en-US" altLang="en-US"/>
              <a:t> for acceleration?</a:t>
            </a: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C61BDED2-2FF3-A84E-876C-AAA1C5129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09800"/>
            <a:ext cx="80010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 b="0">
                <a:solidFill>
                  <a:schemeClr val="accent2"/>
                </a:solidFill>
              </a:rPr>
              <a:t>m</a:t>
            </a:r>
            <a:r>
              <a:rPr lang="en-US" altLang="en-US" b="0"/>
              <a:t>.</a:t>
            </a:r>
          </a:p>
          <a:p>
            <a:pPr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 b="0">
                <a:solidFill>
                  <a:schemeClr val="accent2"/>
                </a:solidFill>
              </a:rPr>
              <a:t>s</a:t>
            </a:r>
            <a:r>
              <a:rPr lang="en-US" altLang="en-US" b="0"/>
              <a:t>.</a:t>
            </a:r>
          </a:p>
          <a:p>
            <a:pPr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 b="0">
                <a:solidFill>
                  <a:schemeClr val="accent2"/>
                </a:solidFill>
              </a:rPr>
              <a:t>m</a:t>
            </a:r>
            <a:r>
              <a:rPr lang="en-US" altLang="en-US" b="0"/>
              <a:t>·</a:t>
            </a:r>
            <a:r>
              <a:rPr lang="en-US" altLang="en-US" b="0">
                <a:solidFill>
                  <a:schemeClr val="accent2"/>
                </a:solidFill>
              </a:rPr>
              <a:t>s</a:t>
            </a:r>
            <a:r>
              <a:rPr lang="en-US" altLang="en-US" b="0"/>
              <a:t>.</a:t>
            </a:r>
          </a:p>
          <a:p>
            <a:pPr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 b="0">
                <a:solidFill>
                  <a:schemeClr val="accent2"/>
                </a:solidFill>
              </a:rPr>
              <a:t>m/s</a:t>
            </a:r>
            <a:r>
              <a:rPr lang="en-US" altLang="en-US" b="0"/>
              <a:t>.</a:t>
            </a:r>
          </a:p>
          <a:p>
            <a:pPr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 b="0">
                <a:solidFill>
                  <a:schemeClr val="accent2"/>
                </a:solidFill>
              </a:rPr>
              <a:t>m</a:t>
            </a:r>
            <a:r>
              <a:rPr lang="en-US" altLang="en-US" b="0" baseline="30000">
                <a:solidFill>
                  <a:schemeClr val="accent2"/>
                </a:solidFill>
              </a:rPr>
              <a:t>2</a:t>
            </a:r>
            <a:r>
              <a:rPr lang="en-US" altLang="en-US" b="0">
                <a:solidFill>
                  <a:schemeClr val="accent2"/>
                </a:solidFill>
              </a:rPr>
              <a:t>/s</a:t>
            </a:r>
            <a:r>
              <a:rPr lang="en-US" altLang="en-US" b="0"/>
              <a:t>.</a:t>
            </a:r>
          </a:p>
          <a:p>
            <a:pPr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 b="0">
                <a:solidFill>
                  <a:schemeClr val="accent2"/>
                </a:solidFill>
              </a:rPr>
              <a:t>m/s</a:t>
            </a:r>
            <a:r>
              <a:rPr lang="en-US" altLang="en-US" b="0" baseline="30000">
                <a:solidFill>
                  <a:schemeClr val="accent2"/>
                </a:solidFill>
              </a:rPr>
              <a:t>2</a:t>
            </a:r>
            <a:r>
              <a:rPr lang="en-US" altLang="en-US" b="0"/>
              <a:t>.</a:t>
            </a:r>
          </a:p>
          <a:p>
            <a:pPr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 b="0">
                <a:solidFill>
                  <a:schemeClr val="accent2"/>
                </a:solidFill>
              </a:rPr>
              <a:t>m</a:t>
            </a:r>
            <a:r>
              <a:rPr lang="en-US" altLang="en-US" b="0" baseline="30000">
                <a:solidFill>
                  <a:schemeClr val="accent2"/>
                </a:solidFill>
              </a:rPr>
              <a:t>2</a:t>
            </a:r>
            <a:r>
              <a:rPr lang="en-US" altLang="en-US" b="0">
                <a:solidFill>
                  <a:schemeClr val="accent2"/>
                </a:solidFill>
              </a:rPr>
              <a:t>/s</a:t>
            </a:r>
            <a:r>
              <a:rPr lang="en-US" altLang="en-US" b="0" baseline="30000">
                <a:solidFill>
                  <a:schemeClr val="accent2"/>
                </a:solidFill>
              </a:rPr>
              <a:t>2</a:t>
            </a:r>
            <a:r>
              <a:rPr lang="en-US" altLang="en-US" b="0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FB4CC58-7870-E745-8C81-42540C8E45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Group Work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A7721FF-AE6B-224D-A597-45CD9DDB06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3505200"/>
          </a:xfrm>
        </p:spPr>
        <p:txBody>
          <a:bodyPr/>
          <a:lstStyle/>
          <a:p>
            <a:pPr marL="514350" indent="-514350" eaLnBrk="1" hangingPunct="1">
              <a:buFontTx/>
              <a:buNone/>
              <a:defRPr/>
            </a:pPr>
            <a:r>
              <a:rPr lang="en-US" altLang="en-US" dirty="0"/>
              <a:t>In the car scenario: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dirty="0"/>
              <a:t>What is the car’s </a:t>
            </a:r>
            <a:r>
              <a:rPr lang="en-US" altLang="en-US" dirty="0">
                <a:solidFill>
                  <a:schemeClr val="accent2"/>
                </a:solidFill>
              </a:rPr>
              <a:t>acceleration</a:t>
            </a:r>
            <a:r>
              <a:rPr lang="en-US" altLang="en-US" dirty="0"/>
              <a:t> during the different segments of its motion?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DA8DD1-3153-9A4F-9CAC-9759706DD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276600"/>
            <a:ext cx="2438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17463" indent="0" eaLnBrk="1" hangingPunct="1">
              <a:buFontTx/>
              <a:buNone/>
              <a:tabLst>
                <a:tab pos="2740025" algn="l"/>
                <a:tab pos="4572000" algn="l"/>
              </a:tabLst>
              <a:defRPr/>
            </a:pPr>
            <a:r>
              <a:rPr lang="en-US" altLang="en-US" b="0" kern="0" dirty="0">
                <a:solidFill>
                  <a:srgbClr val="009051"/>
                </a:solidFill>
              </a:rPr>
              <a:t>0–5 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A91BC50-3C94-C044-966F-7FFE26603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924300"/>
            <a:ext cx="8229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altLang="en-US" b="0" kern="0" dirty="0"/>
              <a:t>Describe the car’s motion using an </a:t>
            </a:r>
            <a:r>
              <a:rPr lang="en-US" altLang="en-US" b="0" kern="0" dirty="0">
                <a:solidFill>
                  <a:schemeClr val="accent2"/>
                </a:solidFill>
              </a:rPr>
              <a:t>acceleration</a:t>
            </a:r>
            <a:r>
              <a:rPr lang="en-US" altLang="en-US" b="0" kern="0" dirty="0"/>
              <a:t>-time graph.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BFC34ED-2AEB-6F45-8E72-A14050FAC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276600"/>
            <a:ext cx="1752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17463" indent="0" eaLnBrk="1" hangingPunct="1">
              <a:buFontTx/>
              <a:buNone/>
              <a:tabLst>
                <a:tab pos="2740025" algn="l"/>
                <a:tab pos="4572000" algn="l"/>
              </a:tabLst>
              <a:defRPr/>
            </a:pPr>
            <a:r>
              <a:rPr lang="en-US" altLang="en-US" b="0" kern="0" dirty="0">
                <a:solidFill>
                  <a:srgbClr val="009051"/>
                </a:solidFill>
              </a:rPr>
              <a:t>5–10 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EC71C8F-5948-A040-86C1-8CB916579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0650" y="3276600"/>
            <a:ext cx="1981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17463" indent="0" eaLnBrk="1" hangingPunct="1">
              <a:buFontTx/>
              <a:buNone/>
              <a:tabLst>
                <a:tab pos="2740025" algn="l"/>
                <a:tab pos="4572000" algn="l"/>
              </a:tabLst>
              <a:defRPr/>
            </a:pPr>
            <a:r>
              <a:rPr lang="en-US" altLang="en-US" b="0" kern="0" dirty="0">
                <a:solidFill>
                  <a:srgbClr val="009051"/>
                </a:solidFill>
              </a:rPr>
              <a:t>after 10 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4" grpId="0" build="p"/>
      <p:bldP spid="5" grpId="0" build="p"/>
      <p:bldP spid="6" grpId="0" build="p"/>
      <p:bldP spid="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5E5A2C6E-759D-D240-9403-768E6BC46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Consider</a:t>
            </a:r>
            <a:endParaRPr lang="en-US" altLang="en-US" dirty="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9FAE07D-205D-A944-953A-2EE4BCF796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667000"/>
          </a:xfrm>
        </p:spPr>
        <p:txBody>
          <a:bodyPr/>
          <a:lstStyle/>
          <a:p>
            <a:pPr marL="514350" indent="-514350" eaLnBrk="1" hangingPunct="1">
              <a:buFontTx/>
              <a:buNone/>
              <a:defRPr/>
            </a:pPr>
            <a:r>
              <a:rPr lang="en-US" altLang="en-US" dirty="0"/>
              <a:t>In the car scenario: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dirty="0"/>
              <a:t>What is the car’s </a:t>
            </a:r>
            <a:r>
              <a:rPr lang="en-US" altLang="en-US" dirty="0">
                <a:solidFill>
                  <a:schemeClr val="accent2"/>
                </a:solidFill>
              </a:rPr>
              <a:t>position</a:t>
            </a:r>
            <a:r>
              <a:rPr lang="en-US" altLang="en-US" dirty="0"/>
              <a:t> during the different segments of its motion?  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dirty="0"/>
              <a:t>Qualitatively depict the car’s motion using a </a:t>
            </a:r>
            <a:r>
              <a:rPr lang="en-US" altLang="en-US" dirty="0">
                <a:solidFill>
                  <a:schemeClr val="accent2"/>
                </a:solidFill>
              </a:rPr>
              <a:t>position-time</a:t>
            </a:r>
            <a:r>
              <a:rPr lang="en-US" altLang="en-US" dirty="0"/>
              <a:t> graph.</a:t>
            </a:r>
            <a:endParaRPr lang="en-US" altLang="en-US" dirty="0">
              <a:solidFill>
                <a:srgbClr val="006600"/>
              </a:solidFill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A52BC1F5-A122-6F40-B32D-93CEE2A1B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495800"/>
            <a:ext cx="8229600" cy="12192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altLang="en-US" b="0" kern="0" dirty="0">
                <a:solidFill>
                  <a:srgbClr val="006600"/>
                </a:solidFill>
              </a:rPr>
              <a:t>What graph’s </a:t>
            </a:r>
            <a:r>
              <a:rPr lang="en-US" altLang="en-US" b="0" i="1" kern="0" dirty="0">
                <a:solidFill>
                  <a:srgbClr val="006600"/>
                </a:solidFill>
              </a:rPr>
              <a:t>slope</a:t>
            </a:r>
            <a:r>
              <a:rPr lang="en-US" altLang="en-US" b="0" kern="0" dirty="0">
                <a:solidFill>
                  <a:srgbClr val="006600"/>
                </a:solidFill>
              </a:rPr>
              <a:t> is the velocity-time graph?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 hare3.gif                                                      000960D6Macintosh HD                   B42CFB35:">
            <a:extLst>
              <a:ext uri="{FF2B5EF4-FFF2-40B4-BE49-F238E27FC236}">
                <a16:creationId xmlns:a16="http://schemas.microsoft.com/office/drawing/2014/main" id="{5AC58641-8E04-174A-9656-785C4DA13A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700" y="838200"/>
            <a:ext cx="3949700" cy="52609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289F607-13BB-5542-8955-3373DFBD0A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Group Work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C9E1F6F-0B81-184B-92A7-73B7575C10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Times" pitchFamily="2" charset="0"/>
              <a:buNone/>
            </a:pPr>
            <a:r>
              <a:rPr lang="en-US" altLang="en-US"/>
              <a:t>Describe the Tortoise-and-hare race using a </a:t>
            </a:r>
            <a:r>
              <a:rPr lang="en-US" altLang="en-US">
                <a:solidFill>
                  <a:schemeClr val="accent2"/>
                </a:solidFill>
              </a:rPr>
              <a:t>position</a:t>
            </a:r>
            <a:r>
              <a:rPr lang="en-US" altLang="en-US"/>
              <a:t>-time graph.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00D658E-AD73-EE4B-AF2D-13FEC7FA14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Tortoise and hare race</a:t>
            </a:r>
          </a:p>
        </p:txBody>
      </p:sp>
      <p:grpSp>
        <p:nvGrpSpPr>
          <p:cNvPr id="8195" name="Group 3">
            <a:extLst>
              <a:ext uri="{FF2B5EF4-FFF2-40B4-BE49-F238E27FC236}">
                <a16:creationId xmlns:a16="http://schemas.microsoft.com/office/drawing/2014/main" id="{3A267337-6ABA-3D46-98BB-A134EE8915B3}"/>
              </a:ext>
            </a:extLst>
          </p:cNvPr>
          <p:cNvGrpSpPr>
            <a:grpSpLocks/>
          </p:cNvGrpSpPr>
          <p:nvPr/>
        </p:nvGrpSpPr>
        <p:grpSpPr bwMode="auto">
          <a:xfrm>
            <a:off x="684213" y="1828800"/>
            <a:ext cx="7545387" cy="4800600"/>
            <a:chOff x="431" y="1152"/>
            <a:chExt cx="4753" cy="3024"/>
          </a:xfrm>
        </p:grpSpPr>
        <p:sp>
          <p:nvSpPr>
            <p:cNvPr id="8223" name="Text Box 4">
              <a:extLst>
                <a:ext uri="{FF2B5EF4-FFF2-40B4-BE49-F238E27FC236}">
                  <a16:creationId xmlns:a16="http://schemas.microsoft.com/office/drawing/2014/main" id="{E5124A44-397D-524A-B136-3160BBE059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3360"/>
              <a:ext cx="5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start</a:t>
              </a:r>
            </a:p>
          </p:txBody>
        </p:sp>
        <p:sp>
          <p:nvSpPr>
            <p:cNvPr id="8224" name="Rectangle 5">
              <a:extLst>
                <a:ext uri="{FF2B5EF4-FFF2-40B4-BE49-F238E27FC236}">
                  <a16:creationId xmlns:a16="http://schemas.microsoft.com/office/drawing/2014/main" id="{187694AF-A276-604E-AF51-CDECBC4FDF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1152"/>
              <a:ext cx="3744" cy="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8225" name="Text Box 6">
              <a:extLst>
                <a:ext uri="{FF2B5EF4-FFF2-40B4-BE49-F238E27FC236}">
                  <a16:creationId xmlns:a16="http://schemas.microsoft.com/office/drawing/2014/main" id="{6174C497-6060-8B4A-AA07-DFDD831650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25" y="2037"/>
              <a:ext cx="109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distance</a:t>
              </a:r>
            </a:p>
          </p:txBody>
        </p:sp>
        <p:sp>
          <p:nvSpPr>
            <p:cNvPr id="8226" name="Text Box 7">
              <a:extLst>
                <a:ext uri="{FF2B5EF4-FFF2-40B4-BE49-F238E27FC236}">
                  <a16:creationId xmlns:a16="http://schemas.microsoft.com/office/drawing/2014/main" id="{0915C278-DE71-6E4A-B793-E04794A915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3888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time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8227" name="Text Box 8">
              <a:extLst>
                <a:ext uri="{FF2B5EF4-FFF2-40B4-BE49-F238E27FC236}">
                  <a16:creationId xmlns:a16="http://schemas.microsoft.com/office/drawing/2014/main" id="{3DE10EF0-8572-6A4F-9997-93AD8B359B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1248"/>
              <a:ext cx="5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finish</a:t>
              </a:r>
            </a:p>
          </p:txBody>
        </p:sp>
        <p:sp>
          <p:nvSpPr>
            <p:cNvPr id="8228" name="Line 9">
              <a:extLst>
                <a:ext uri="{FF2B5EF4-FFF2-40B4-BE49-F238E27FC236}">
                  <a16:creationId xmlns:a16="http://schemas.microsoft.com/office/drawing/2014/main" id="{DB1EE9A2-3FB0-F84B-96DF-627AC5C3DE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344"/>
              <a:ext cx="37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>
            <a:extLst>
              <a:ext uri="{FF2B5EF4-FFF2-40B4-BE49-F238E27FC236}">
                <a16:creationId xmlns:a16="http://schemas.microsoft.com/office/drawing/2014/main" id="{76AB8906-CA47-F941-BDB6-958950E6E7AD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1981200"/>
            <a:ext cx="5257800" cy="3657600"/>
            <a:chOff x="1440" y="1248"/>
            <a:chExt cx="3312" cy="2304"/>
          </a:xfrm>
        </p:grpSpPr>
        <p:grpSp>
          <p:nvGrpSpPr>
            <p:cNvPr id="8218" name="Group 11">
              <a:extLst>
                <a:ext uri="{FF2B5EF4-FFF2-40B4-BE49-F238E27FC236}">
                  <a16:creationId xmlns:a16="http://schemas.microsoft.com/office/drawing/2014/main" id="{D65DCF40-B12A-7C40-96B6-B282938D23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" y="1248"/>
              <a:ext cx="3312" cy="2304"/>
              <a:chOff x="1440" y="1248"/>
              <a:chExt cx="3312" cy="2304"/>
            </a:xfrm>
          </p:grpSpPr>
          <p:sp>
            <p:nvSpPr>
              <p:cNvPr id="8220" name="Line 12">
                <a:extLst>
                  <a:ext uri="{FF2B5EF4-FFF2-40B4-BE49-F238E27FC236}">
                    <a16:creationId xmlns:a16="http://schemas.microsoft.com/office/drawing/2014/main" id="{3E55E195-29F4-B648-B796-B89FC1071C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40" y="2496"/>
                <a:ext cx="384" cy="105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1" name="Line 13">
                <a:extLst>
                  <a:ext uri="{FF2B5EF4-FFF2-40B4-BE49-F238E27FC236}">
                    <a16:creationId xmlns:a16="http://schemas.microsoft.com/office/drawing/2014/main" id="{49B8B91B-94DA-D849-B5F7-EDB3BEBBDA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24" y="2496"/>
                <a:ext cx="2592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2" name="Line 14">
                <a:extLst>
                  <a:ext uri="{FF2B5EF4-FFF2-40B4-BE49-F238E27FC236}">
                    <a16:creationId xmlns:a16="http://schemas.microsoft.com/office/drawing/2014/main" id="{8E6B2E47-D4BC-814C-8D9A-4A0A8A3CD3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16" y="1248"/>
                <a:ext cx="336" cy="124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19" name="Text Box 15">
              <a:extLst>
                <a:ext uri="{FF2B5EF4-FFF2-40B4-BE49-F238E27FC236}">
                  <a16:creationId xmlns:a16="http://schemas.microsoft.com/office/drawing/2014/main" id="{53DDDF5D-829D-3C43-BCED-57349733F9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208"/>
              <a:ext cx="67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solidFill>
                    <a:srgbClr val="FF0000"/>
                  </a:solidFill>
                </a:rPr>
                <a:t>hare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16">
            <a:extLst>
              <a:ext uri="{FF2B5EF4-FFF2-40B4-BE49-F238E27FC236}">
                <a16:creationId xmlns:a16="http://schemas.microsoft.com/office/drawing/2014/main" id="{DBD8195A-00C9-7E47-A15D-4126E5544A1D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1981200"/>
            <a:ext cx="5105400" cy="3657600"/>
            <a:chOff x="1440" y="1248"/>
            <a:chExt cx="3216" cy="2304"/>
          </a:xfrm>
        </p:grpSpPr>
        <p:sp>
          <p:nvSpPr>
            <p:cNvPr id="8216" name="Line 17">
              <a:extLst>
                <a:ext uri="{FF2B5EF4-FFF2-40B4-BE49-F238E27FC236}">
                  <a16:creationId xmlns:a16="http://schemas.microsoft.com/office/drawing/2014/main" id="{D3639C80-5D95-7549-BF57-7C36320D68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0" y="1248"/>
              <a:ext cx="3216" cy="2304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" name="Text Box 18">
              <a:extLst>
                <a:ext uri="{FF2B5EF4-FFF2-40B4-BE49-F238E27FC236}">
                  <a16:creationId xmlns:a16="http://schemas.microsoft.com/office/drawing/2014/main" id="{D41C14D7-B771-C548-B7FA-6C632E6A51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1968"/>
              <a:ext cx="7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solidFill>
                    <a:srgbClr val="006600"/>
                  </a:solidFill>
                </a:rPr>
                <a:t>tortoise</a:t>
              </a:r>
              <a:endParaRPr lang="en-US" altLang="en-US" sz="1800">
                <a:solidFill>
                  <a:srgbClr val="006600"/>
                </a:solidFill>
              </a:endParaRPr>
            </a:p>
          </p:txBody>
        </p:sp>
      </p:grpSp>
      <p:grpSp>
        <p:nvGrpSpPr>
          <p:cNvPr id="6" name="Group 19">
            <a:extLst>
              <a:ext uri="{FF2B5EF4-FFF2-40B4-BE49-F238E27FC236}">
                <a16:creationId xmlns:a16="http://schemas.microsoft.com/office/drawing/2014/main" id="{8FF0E80F-AF37-8E4E-A9A0-9D53F39F55AD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1828800"/>
            <a:ext cx="6184900" cy="4908550"/>
            <a:chOff x="1728" y="1152"/>
            <a:chExt cx="3896" cy="3092"/>
          </a:xfrm>
        </p:grpSpPr>
        <p:grpSp>
          <p:nvGrpSpPr>
            <p:cNvPr id="8206" name="Group 20">
              <a:extLst>
                <a:ext uri="{FF2B5EF4-FFF2-40B4-BE49-F238E27FC236}">
                  <a16:creationId xmlns:a16="http://schemas.microsoft.com/office/drawing/2014/main" id="{0B3ACEBE-CD85-1B4A-BE63-3BADA51F11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8" y="1152"/>
              <a:ext cx="3168" cy="2650"/>
              <a:chOff x="1728" y="1152"/>
              <a:chExt cx="3168" cy="2650"/>
            </a:xfrm>
          </p:grpSpPr>
          <p:sp>
            <p:nvSpPr>
              <p:cNvPr id="8212" name="Text Box 21">
                <a:extLst>
                  <a:ext uri="{FF2B5EF4-FFF2-40B4-BE49-F238E27FC236}">
                    <a16:creationId xmlns:a16="http://schemas.microsoft.com/office/drawing/2014/main" id="{C05A9742-853E-244C-B824-0604E70D31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3552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i="1">
                    <a:solidFill>
                      <a:schemeClr val="tx1"/>
                    </a:solidFill>
                  </a:rPr>
                  <a:t>t</a:t>
                </a:r>
                <a:r>
                  <a:rPr lang="en-US" altLang="en-US" sz="2000" baseline="-25000">
                    <a:solidFill>
                      <a:schemeClr val="tx1"/>
                    </a:solidFill>
                  </a:rPr>
                  <a:t>1</a:t>
                </a:r>
                <a:endParaRPr lang="en-US" alt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8213" name="Text Box 22">
                <a:extLst>
                  <a:ext uri="{FF2B5EF4-FFF2-40B4-BE49-F238E27FC236}">
                    <a16:creationId xmlns:a16="http://schemas.microsoft.com/office/drawing/2014/main" id="{D8BD68E3-6DD4-8E41-B217-020EB741512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8" y="3552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i="1">
                    <a:solidFill>
                      <a:schemeClr val="tx1"/>
                    </a:solidFill>
                  </a:rPr>
                  <a:t>t</a:t>
                </a:r>
                <a:r>
                  <a:rPr lang="en-US" altLang="en-US" sz="2000" baseline="-25000">
                    <a:solidFill>
                      <a:schemeClr val="tx1"/>
                    </a:solidFill>
                  </a:rPr>
                  <a:t>3</a:t>
                </a:r>
                <a:endParaRPr lang="en-US" alt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8214" name="Line 23">
                <a:extLst>
                  <a:ext uri="{FF2B5EF4-FFF2-40B4-BE49-F238E27FC236}">
                    <a16:creationId xmlns:a16="http://schemas.microsoft.com/office/drawing/2014/main" id="{B13DCDFD-6B18-7B4E-AF0A-3F25781EB1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24" y="1152"/>
                <a:ext cx="0" cy="2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5" name="Line 24">
                <a:extLst>
                  <a:ext uri="{FF2B5EF4-FFF2-40B4-BE49-F238E27FC236}">
                    <a16:creationId xmlns:a16="http://schemas.microsoft.com/office/drawing/2014/main" id="{62F80882-181F-7445-BFEE-8B27836AEA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04" y="1152"/>
                <a:ext cx="0" cy="2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07" name="Group 25">
              <a:extLst>
                <a:ext uri="{FF2B5EF4-FFF2-40B4-BE49-F238E27FC236}">
                  <a16:creationId xmlns:a16="http://schemas.microsoft.com/office/drawing/2014/main" id="{4D4991B3-8766-7645-940E-D74B395093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6" y="3576"/>
              <a:ext cx="3768" cy="668"/>
              <a:chOff x="1856" y="3576"/>
              <a:chExt cx="3768" cy="668"/>
            </a:xfrm>
          </p:grpSpPr>
          <p:sp>
            <p:nvSpPr>
              <p:cNvPr id="8208" name="Text Box 26">
                <a:extLst>
                  <a:ext uri="{FF2B5EF4-FFF2-40B4-BE49-F238E27FC236}">
                    <a16:creationId xmlns:a16="http://schemas.microsoft.com/office/drawing/2014/main" id="{4079425A-5AD9-774F-8A2A-4E96C644A4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68" y="3840"/>
                <a:ext cx="76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0">
                    <a:solidFill>
                      <a:schemeClr val="tx1"/>
                    </a:solidFill>
                  </a:rPr>
                  <a:t>hare rests</a:t>
                </a:r>
              </a:p>
            </p:txBody>
          </p:sp>
          <p:sp>
            <p:nvSpPr>
              <p:cNvPr id="8209" name="Text Box 27">
                <a:extLst>
                  <a:ext uri="{FF2B5EF4-FFF2-40B4-BE49-F238E27FC236}">
                    <a16:creationId xmlns:a16="http://schemas.microsoft.com/office/drawing/2014/main" id="{6D70115C-32CD-E14E-A5DD-4A232D56DC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00" y="3840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0">
                    <a:solidFill>
                      <a:schemeClr val="tx1"/>
                    </a:solidFill>
                  </a:rPr>
                  <a:t>hare finishes</a:t>
                </a:r>
              </a:p>
            </p:txBody>
          </p:sp>
          <p:sp>
            <p:nvSpPr>
              <p:cNvPr id="8210" name="Freeform 28">
                <a:extLst>
                  <a:ext uri="{FF2B5EF4-FFF2-40B4-BE49-F238E27FC236}">
                    <a16:creationId xmlns:a16="http://schemas.microsoft.com/office/drawing/2014/main" id="{5A00450A-A514-E04D-919B-76A2BFFEAE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6" y="3580"/>
                <a:ext cx="440" cy="296"/>
              </a:xfrm>
              <a:custGeom>
                <a:avLst/>
                <a:gdLst>
                  <a:gd name="T0" fmla="*/ 440 w 440"/>
                  <a:gd name="T1" fmla="*/ 296 h 296"/>
                  <a:gd name="T2" fmla="*/ 240 w 440"/>
                  <a:gd name="T3" fmla="*/ 100 h 296"/>
                  <a:gd name="T4" fmla="*/ 188 w 440"/>
                  <a:gd name="T5" fmla="*/ 196 h 296"/>
                  <a:gd name="T6" fmla="*/ 0 w 440"/>
                  <a:gd name="T7" fmla="*/ 0 h 29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40"/>
                  <a:gd name="T13" fmla="*/ 0 h 296"/>
                  <a:gd name="T14" fmla="*/ 440 w 440"/>
                  <a:gd name="T15" fmla="*/ 296 h 29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40" h="296">
                    <a:moveTo>
                      <a:pt x="440" y="296"/>
                    </a:moveTo>
                    <a:cubicBezTo>
                      <a:pt x="407" y="263"/>
                      <a:pt x="282" y="117"/>
                      <a:pt x="240" y="100"/>
                    </a:cubicBezTo>
                    <a:cubicBezTo>
                      <a:pt x="198" y="83"/>
                      <a:pt x="228" y="213"/>
                      <a:pt x="188" y="196"/>
                    </a:cubicBezTo>
                    <a:cubicBezTo>
                      <a:pt x="148" y="179"/>
                      <a:pt x="39" y="41"/>
                      <a:pt x="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1" name="Freeform 29">
                <a:extLst>
                  <a:ext uri="{FF2B5EF4-FFF2-40B4-BE49-F238E27FC236}">
                    <a16:creationId xmlns:a16="http://schemas.microsoft.com/office/drawing/2014/main" id="{B983B253-FA38-BA4C-970C-251C3782FD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20" y="3576"/>
                <a:ext cx="440" cy="296"/>
              </a:xfrm>
              <a:custGeom>
                <a:avLst/>
                <a:gdLst>
                  <a:gd name="T0" fmla="*/ 440 w 440"/>
                  <a:gd name="T1" fmla="*/ 296 h 296"/>
                  <a:gd name="T2" fmla="*/ 240 w 440"/>
                  <a:gd name="T3" fmla="*/ 100 h 296"/>
                  <a:gd name="T4" fmla="*/ 188 w 440"/>
                  <a:gd name="T5" fmla="*/ 196 h 296"/>
                  <a:gd name="T6" fmla="*/ 0 w 440"/>
                  <a:gd name="T7" fmla="*/ 0 h 29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40"/>
                  <a:gd name="T13" fmla="*/ 0 h 296"/>
                  <a:gd name="T14" fmla="*/ 440 w 440"/>
                  <a:gd name="T15" fmla="*/ 296 h 29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40" h="296">
                    <a:moveTo>
                      <a:pt x="440" y="296"/>
                    </a:moveTo>
                    <a:cubicBezTo>
                      <a:pt x="407" y="263"/>
                      <a:pt x="282" y="117"/>
                      <a:pt x="240" y="100"/>
                    </a:cubicBezTo>
                    <a:cubicBezTo>
                      <a:pt x="198" y="83"/>
                      <a:pt x="228" y="213"/>
                      <a:pt x="188" y="196"/>
                    </a:cubicBezTo>
                    <a:cubicBezTo>
                      <a:pt x="148" y="179"/>
                      <a:pt x="39" y="41"/>
                      <a:pt x="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9" name="Group 30">
            <a:extLst>
              <a:ext uri="{FF2B5EF4-FFF2-40B4-BE49-F238E27FC236}">
                <a16:creationId xmlns:a16="http://schemas.microsoft.com/office/drawing/2014/main" id="{EB3462B2-5E53-5446-AB41-A2B786EFA98C}"/>
              </a:ext>
            </a:extLst>
          </p:cNvPr>
          <p:cNvGrpSpPr>
            <a:grpSpLocks/>
          </p:cNvGrpSpPr>
          <p:nvPr/>
        </p:nvGrpSpPr>
        <p:grpSpPr bwMode="auto">
          <a:xfrm>
            <a:off x="5905500" y="1828800"/>
            <a:ext cx="1562100" cy="4914900"/>
            <a:chOff x="3720" y="1152"/>
            <a:chExt cx="984" cy="3096"/>
          </a:xfrm>
        </p:grpSpPr>
        <p:grpSp>
          <p:nvGrpSpPr>
            <p:cNvPr id="8200" name="Group 31">
              <a:extLst>
                <a:ext uri="{FF2B5EF4-FFF2-40B4-BE49-F238E27FC236}">
                  <a16:creationId xmlns:a16="http://schemas.microsoft.com/office/drawing/2014/main" id="{0AD7323B-B4DF-2942-B8EB-1F552496BE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" y="1152"/>
              <a:ext cx="288" cy="2650"/>
              <a:chOff x="4416" y="1152"/>
              <a:chExt cx="288" cy="2650"/>
            </a:xfrm>
          </p:grpSpPr>
          <p:sp>
            <p:nvSpPr>
              <p:cNvPr id="8204" name="Text Box 32">
                <a:extLst>
                  <a:ext uri="{FF2B5EF4-FFF2-40B4-BE49-F238E27FC236}">
                    <a16:creationId xmlns:a16="http://schemas.microsoft.com/office/drawing/2014/main" id="{43931781-A0E8-FA40-A734-9A3324DB44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6" y="3552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i="1">
                    <a:solidFill>
                      <a:schemeClr val="tx1"/>
                    </a:solidFill>
                  </a:rPr>
                  <a:t>t</a:t>
                </a:r>
                <a:r>
                  <a:rPr lang="en-US" altLang="en-US" sz="2000" baseline="-25000">
                    <a:solidFill>
                      <a:schemeClr val="tx1"/>
                    </a:solidFill>
                  </a:rPr>
                  <a:t>2</a:t>
                </a:r>
                <a:endParaRPr lang="en-US" alt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8205" name="Line 33">
                <a:extLst>
                  <a:ext uri="{FF2B5EF4-FFF2-40B4-BE49-F238E27FC236}">
                    <a16:creationId xmlns:a16="http://schemas.microsoft.com/office/drawing/2014/main" id="{31B10A94-9EB6-8E46-9087-A12FCBF1C8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12" y="1152"/>
                <a:ext cx="0" cy="2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01" name="Group 34">
              <a:extLst>
                <a:ext uri="{FF2B5EF4-FFF2-40B4-BE49-F238E27FC236}">
                  <a16:creationId xmlns:a16="http://schemas.microsoft.com/office/drawing/2014/main" id="{A14CB799-BBF0-2247-91C6-C97B3832D4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20" y="3580"/>
              <a:ext cx="772" cy="668"/>
              <a:chOff x="3720" y="3580"/>
              <a:chExt cx="772" cy="668"/>
            </a:xfrm>
          </p:grpSpPr>
          <p:sp>
            <p:nvSpPr>
              <p:cNvPr id="8202" name="Text Box 35">
                <a:extLst>
                  <a:ext uri="{FF2B5EF4-FFF2-40B4-BE49-F238E27FC236}">
                    <a16:creationId xmlns:a16="http://schemas.microsoft.com/office/drawing/2014/main" id="{CD950B12-92EB-8548-A8A5-919CCD324C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20" y="3844"/>
                <a:ext cx="76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0">
                    <a:solidFill>
                      <a:schemeClr val="tx1"/>
                    </a:solidFill>
                  </a:rPr>
                  <a:t>tortoise finishes</a:t>
                </a:r>
              </a:p>
            </p:txBody>
          </p:sp>
          <p:sp>
            <p:nvSpPr>
              <p:cNvPr id="8203" name="Freeform 36">
                <a:extLst>
                  <a:ext uri="{FF2B5EF4-FFF2-40B4-BE49-F238E27FC236}">
                    <a16:creationId xmlns:a16="http://schemas.microsoft.com/office/drawing/2014/main" id="{EAC4C89D-14C9-874B-92F6-3D8FDBAFFC2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4052" y="3580"/>
                <a:ext cx="440" cy="296"/>
              </a:xfrm>
              <a:custGeom>
                <a:avLst/>
                <a:gdLst>
                  <a:gd name="T0" fmla="*/ 440 w 440"/>
                  <a:gd name="T1" fmla="*/ 296 h 296"/>
                  <a:gd name="T2" fmla="*/ 240 w 440"/>
                  <a:gd name="T3" fmla="*/ 100 h 296"/>
                  <a:gd name="T4" fmla="*/ 188 w 440"/>
                  <a:gd name="T5" fmla="*/ 196 h 296"/>
                  <a:gd name="T6" fmla="*/ 0 w 440"/>
                  <a:gd name="T7" fmla="*/ 0 h 29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40"/>
                  <a:gd name="T13" fmla="*/ 0 h 296"/>
                  <a:gd name="T14" fmla="*/ 440 w 440"/>
                  <a:gd name="T15" fmla="*/ 296 h 29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40" h="296">
                    <a:moveTo>
                      <a:pt x="440" y="296"/>
                    </a:moveTo>
                    <a:cubicBezTo>
                      <a:pt x="407" y="263"/>
                      <a:pt x="282" y="117"/>
                      <a:pt x="240" y="100"/>
                    </a:cubicBezTo>
                    <a:cubicBezTo>
                      <a:pt x="198" y="83"/>
                      <a:pt x="228" y="213"/>
                      <a:pt x="188" y="196"/>
                    </a:cubicBezTo>
                    <a:cubicBezTo>
                      <a:pt x="148" y="179"/>
                      <a:pt x="39" y="41"/>
                      <a:pt x="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2D40256-E214-7745-A3A4-653A8264CB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C47DF3E-BB71-B344-9C45-F754B5DCE6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01000" cy="3048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/>
              <a:t>Who was fastest?</a:t>
            </a:r>
          </a:p>
          <a:p>
            <a:pPr marL="609600" indent="-609600"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/>
              <a:t>The </a:t>
            </a:r>
            <a:r>
              <a:rPr lang="en-US" altLang="en-US">
                <a:solidFill>
                  <a:schemeClr val="accent2"/>
                </a:solidFill>
              </a:rPr>
              <a:t>tortoise</a:t>
            </a:r>
            <a:r>
              <a:rPr lang="en-US" altLang="en-US"/>
              <a:t>.</a:t>
            </a:r>
          </a:p>
          <a:p>
            <a:pPr marL="609600" indent="-609600"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/>
              <a:t>The </a:t>
            </a:r>
            <a:r>
              <a:rPr lang="en-US" altLang="en-US">
                <a:solidFill>
                  <a:schemeClr val="accent2"/>
                </a:solidFill>
              </a:rPr>
              <a:t>hare</a:t>
            </a:r>
            <a:r>
              <a:rPr lang="en-US" altLang="en-US"/>
              <a:t>.</a:t>
            </a:r>
          </a:p>
          <a:p>
            <a:pPr marL="609600" indent="-609600"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/>
              <a:t>They had the </a:t>
            </a:r>
            <a:r>
              <a:rPr lang="en-US" altLang="en-US">
                <a:solidFill>
                  <a:schemeClr val="accent2"/>
                </a:solidFill>
              </a:rPr>
              <a:t>same </a:t>
            </a:r>
            <a:r>
              <a:rPr lang="en-US" altLang="en-US">
                <a:solidFill>
                  <a:schemeClr val="tx1"/>
                </a:solidFill>
              </a:rPr>
              <a:t>speed</a:t>
            </a:r>
            <a:r>
              <a:rPr lang="en-US" altLang="en-US"/>
              <a:t>.</a:t>
            </a:r>
          </a:p>
          <a:p>
            <a:pPr marL="609600" indent="-609600"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/>
              <a:t>What do you mean by faster?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99B5221-2188-6E4B-92E1-0309684335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Velocity</a:t>
            </a:r>
          </a:p>
        </p:txBody>
      </p:sp>
      <p:grpSp>
        <p:nvGrpSpPr>
          <p:cNvPr id="13315" name="Group 18">
            <a:extLst>
              <a:ext uri="{FF2B5EF4-FFF2-40B4-BE49-F238E27FC236}">
                <a16:creationId xmlns:a16="http://schemas.microsoft.com/office/drawing/2014/main" id="{11C81AD3-7C9D-4B47-BFBC-ECCBC13FB015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2590800"/>
            <a:ext cx="8001000" cy="1036638"/>
            <a:chOff x="144" y="1603"/>
            <a:chExt cx="5040" cy="653"/>
          </a:xfrm>
        </p:grpSpPr>
        <p:sp>
          <p:nvSpPr>
            <p:cNvPr id="13318" name="Text Box 4">
              <a:extLst>
                <a:ext uri="{FF2B5EF4-FFF2-40B4-BE49-F238E27FC236}">
                  <a16:creationId xmlns:a16="http://schemas.microsoft.com/office/drawing/2014/main" id="{60FD0FD6-B1F9-F842-A1B0-6A60B23852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728"/>
              <a:ext cx="225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>
                  <a:solidFill>
                    <a:srgbClr val="800000"/>
                  </a:solidFill>
                </a:rPr>
                <a:t>average</a:t>
              </a:r>
              <a:r>
                <a:rPr lang="en-US" altLang="en-US" b="0"/>
                <a:t> velocity =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3319" name="Text Box 6">
              <a:extLst>
                <a:ext uri="{FF2B5EF4-FFF2-40B4-BE49-F238E27FC236}">
                  <a16:creationId xmlns:a16="http://schemas.microsoft.com/office/drawing/2014/main" id="{D70A101A-C686-AE40-8DC5-C3A0D962E4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1603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>
                  <a:latin typeface="Symbol" pitchFamily="2" charset="2"/>
                </a:rPr>
                <a:t>D</a:t>
              </a:r>
              <a:r>
                <a:rPr lang="en-US" altLang="en-US" b="0" i="1"/>
                <a:t>x</a:t>
              </a:r>
            </a:p>
          </p:txBody>
        </p:sp>
        <p:sp>
          <p:nvSpPr>
            <p:cNvPr id="13320" name="Text Box 7">
              <a:extLst>
                <a:ext uri="{FF2B5EF4-FFF2-40B4-BE49-F238E27FC236}">
                  <a16:creationId xmlns:a16="http://schemas.microsoft.com/office/drawing/2014/main" id="{E522FD9E-13D2-9D47-99A0-0B7AFFE954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1891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>
                  <a:latin typeface="Symbol" pitchFamily="2" charset="2"/>
                </a:rPr>
                <a:t>D</a:t>
              </a:r>
              <a:r>
                <a:rPr lang="en-US" altLang="en-US" b="0" i="1"/>
                <a:t>t</a:t>
              </a:r>
            </a:p>
          </p:txBody>
        </p:sp>
        <p:sp>
          <p:nvSpPr>
            <p:cNvPr id="13321" name="Line 8">
              <a:extLst>
                <a:ext uri="{FF2B5EF4-FFF2-40B4-BE49-F238E27FC236}">
                  <a16:creationId xmlns:a16="http://schemas.microsoft.com/office/drawing/2014/main" id="{08BCA648-3F33-834C-99A9-1B9D3DB476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1920"/>
              <a:ext cx="432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2" name="Text Box 9">
              <a:extLst>
                <a:ext uri="{FF2B5EF4-FFF2-40B4-BE49-F238E27FC236}">
                  <a16:creationId xmlns:a16="http://schemas.microsoft.com/office/drawing/2014/main" id="{97A8F53D-CACE-554A-BF32-F849A0C60B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728"/>
              <a:ext cx="230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/>
                <a:t>over </a:t>
              </a:r>
              <a:r>
                <a:rPr lang="en-US" altLang="en-US" b="0">
                  <a:solidFill>
                    <a:schemeClr val="accent2"/>
                  </a:solidFill>
                </a:rPr>
                <a:t>entire interval</a:t>
              </a:r>
              <a:endParaRPr lang="en-US" altLang="en-US" b="0"/>
            </a:p>
          </p:txBody>
        </p:sp>
      </p:grpSp>
      <p:sp>
        <p:nvSpPr>
          <p:cNvPr id="13316" name="Text Box 21">
            <a:extLst>
              <a:ext uri="{FF2B5EF4-FFF2-40B4-BE49-F238E27FC236}">
                <a16:creationId xmlns:a16="http://schemas.microsoft.com/office/drawing/2014/main" id="{693ACF05-6623-174F-8892-8B45B8718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676400"/>
            <a:ext cx="47625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0">
                <a:solidFill>
                  <a:schemeClr val="tx1"/>
                </a:solidFill>
              </a:rPr>
              <a:t>Rate of changing position</a:t>
            </a:r>
          </a:p>
        </p:txBody>
      </p:sp>
      <p:sp>
        <p:nvSpPr>
          <p:cNvPr id="13317" name="Text Box 21">
            <a:extLst>
              <a:ext uri="{FF2B5EF4-FFF2-40B4-BE49-F238E27FC236}">
                <a16:creationId xmlns:a16="http://schemas.microsoft.com/office/drawing/2014/main" id="{B9AB8AE1-1036-3746-A1A2-76FF8D7DD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32225"/>
            <a:ext cx="589776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0" dirty="0">
                <a:solidFill>
                  <a:schemeClr val="tx1"/>
                </a:solidFill>
              </a:rPr>
              <a:t>∆</a:t>
            </a:r>
            <a:r>
              <a:rPr lang="en-US" altLang="en-US" b="0" i="1" dirty="0">
                <a:solidFill>
                  <a:schemeClr val="tx1"/>
                </a:solidFill>
              </a:rPr>
              <a:t>x</a:t>
            </a:r>
            <a:r>
              <a:rPr lang="en-US" altLang="en-US" b="0" dirty="0">
                <a:solidFill>
                  <a:schemeClr val="tx1"/>
                </a:solidFill>
              </a:rPr>
              <a:t> = change in position = </a:t>
            </a:r>
            <a:r>
              <a:rPr lang="en-US" altLang="en-US" b="0" i="1" dirty="0">
                <a:solidFill>
                  <a:schemeClr val="tx1"/>
                </a:solidFill>
              </a:rPr>
              <a:t>x</a:t>
            </a:r>
            <a:r>
              <a:rPr lang="en-US" altLang="en-US" b="0" dirty="0">
                <a:solidFill>
                  <a:schemeClr val="tx1"/>
                </a:solidFill>
              </a:rPr>
              <a:t> – </a:t>
            </a:r>
            <a:r>
              <a:rPr lang="en-US" altLang="en-US" b="0" i="1" dirty="0">
                <a:solidFill>
                  <a:schemeClr val="tx1"/>
                </a:solidFill>
              </a:rPr>
              <a:t>x</a:t>
            </a:r>
            <a:r>
              <a:rPr lang="en-US" altLang="en-US" b="0" baseline="-25000" dirty="0">
                <a:solidFill>
                  <a:schemeClr val="tx1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0" dirty="0">
                <a:solidFill>
                  <a:schemeClr val="tx1"/>
                </a:solidFill>
              </a:rPr>
              <a:t>∆</a:t>
            </a:r>
            <a:r>
              <a:rPr lang="en-US" altLang="en-US" b="0" i="1" dirty="0">
                <a:solidFill>
                  <a:schemeClr val="tx1"/>
                </a:solidFill>
              </a:rPr>
              <a:t>t</a:t>
            </a:r>
            <a:r>
              <a:rPr lang="en-US" altLang="en-US" b="0" dirty="0">
                <a:solidFill>
                  <a:schemeClr val="tx1"/>
                </a:solidFill>
              </a:rPr>
              <a:t> = change in time = </a:t>
            </a:r>
            <a:r>
              <a:rPr lang="en-US" altLang="en-US" b="0" i="1" dirty="0">
                <a:solidFill>
                  <a:schemeClr val="tx1"/>
                </a:solidFill>
              </a:rPr>
              <a:t>t</a:t>
            </a:r>
            <a:r>
              <a:rPr lang="en-US" altLang="en-US" b="0" dirty="0">
                <a:solidFill>
                  <a:schemeClr val="tx1"/>
                </a:solidFill>
              </a:rPr>
              <a:t> – </a:t>
            </a:r>
            <a:r>
              <a:rPr lang="en-US" altLang="en-US" b="0" i="1" dirty="0">
                <a:solidFill>
                  <a:schemeClr val="tx1"/>
                </a:solidFill>
              </a:rPr>
              <a:t>t</a:t>
            </a:r>
            <a:r>
              <a:rPr lang="en-US" altLang="en-US" b="0" baseline="-25000" dirty="0">
                <a:solidFill>
                  <a:schemeClr val="tx1"/>
                </a:solidFill>
              </a:rPr>
              <a:t>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1704650-A062-FD40-9889-D83B9CAA4C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Velocity as Slope</a:t>
            </a: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30FA3416-A374-FB4B-87EB-B3DB16FE8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828800"/>
            <a:ext cx="152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/>
              <a:t>Velocity =</a:t>
            </a:r>
          </a:p>
        </p:txBody>
      </p:sp>
      <p:sp>
        <p:nvSpPr>
          <p:cNvPr id="15364" name="Line 4">
            <a:extLst>
              <a:ext uri="{FF2B5EF4-FFF2-40B4-BE49-F238E27FC236}">
                <a16:creationId xmlns:a16="http://schemas.microsoft.com/office/drawing/2014/main" id="{C1BAC65D-F3E1-AC48-B9CF-2A143A08388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057400"/>
            <a:ext cx="20574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Text Box 5">
            <a:extLst>
              <a:ext uri="{FF2B5EF4-FFF2-40B4-BE49-F238E27FC236}">
                <a16:creationId xmlns:a16="http://schemas.microsoft.com/office/drawing/2014/main" id="{5FA22E2B-1DF2-9C4F-8B79-628D9C614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524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solidFill>
                  <a:srgbClr val="9A3344"/>
                </a:solidFill>
                <a:latin typeface="Symbol" pitchFamily="2" charset="2"/>
              </a:rPr>
              <a:t>D</a:t>
            </a:r>
            <a:r>
              <a:rPr lang="en-US" altLang="en-US" sz="2400" b="0">
                <a:solidFill>
                  <a:srgbClr val="9A3344"/>
                </a:solidFill>
              </a:rPr>
              <a:t> position</a:t>
            </a:r>
            <a:endParaRPr lang="en-US" altLang="en-US" sz="2400" b="0"/>
          </a:p>
        </p:txBody>
      </p:sp>
      <p:sp>
        <p:nvSpPr>
          <p:cNvPr id="15366" name="Text Box 6">
            <a:extLst>
              <a:ext uri="{FF2B5EF4-FFF2-40B4-BE49-F238E27FC236}">
                <a16:creationId xmlns:a16="http://schemas.microsoft.com/office/drawing/2014/main" id="{02DDCF64-DD8C-BC4D-98AA-B6A9E3281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1336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solidFill>
                  <a:srgbClr val="9A3344"/>
                </a:solidFill>
                <a:latin typeface="Symbol" pitchFamily="2" charset="2"/>
              </a:rPr>
              <a:t>D</a:t>
            </a:r>
            <a:r>
              <a:rPr lang="en-US" altLang="en-US" sz="2400" b="0">
                <a:solidFill>
                  <a:srgbClr val="9A3344"/>
                </a:solidFill>
              </a:rPr>
              <a:t> time</a:t>
            </a:r>
          </a:p>
        </p:txBody>
      </p:sp>
      <p:sp>
        <p:nvSpPr>
          <p:cNvPr id="15367" name="Text Box 16">
            <a:extLst>
              <a:ext uri="{FF2B5EF4-FFF2-40B4-BE49-F238E27FC236}">
                <a16:creationId xmlns:a16="http://schemas.microsoft.com/office/drawing/2014/main" id="{1A1DB5E2-3794-7344-96A0-1B1052F50B7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469900" y="4178300"/>
            <a:ext cx="1285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position</a:t>
            </a:r>
          </a:p>
        </p:txBody>
      </p:sp>
      <p:sp>
        <p:nvSpPr>
          <p:cNvPr id="15368" name="Text Box 17">
            <a:extLst>
              <a:ext uri="{FF2B5EF4-FFF2-40B4-BE49-F238E27FC236}">
                <a16:creationId xmlns:a16="http://schemas.microsoft.com/office/drawing/2014/main" id="{907E8D72-2474-A149-8746-DA4B912B0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62484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time</a:t>
            </a:r>
          </a:p>
        </p:txBody>
      </p:sp>
      <p:sp>
        <p:nvSpPr>
          <p:cNvPr id="15369" name="Rectangle 15">
            <a:extLst>
              <a:ext uri="{FF2B5EF4-FFF2-40B4-BE49-F238E27FC236}">
                <a16:creationId xmlns:a16="http://schemas.microsoft.com/office/drawing/2014/main" id="{8C58D61D-2B7D-064F-8DDB-3CD5C0186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971800"/>
            <a:ext cx="4343400" cy="27844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5370" name="Line 21">
            <a:extLst>
              <a:ext uri="{FF2B5EF4-FFF2-40B4-BE49-F238E27FC236}">
                <a16:creationId xmlns:a16="http://schemas.microsoft.com/office/drawing/2014/main" id="{0647ABD5-94D7-7541-9800-3F9DB80324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3082925"/>
            <a:ext cx="3730625" cy="267335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Text Box 23">
            <a:extLst>
              <a:ext uri="{FF2B5EF4-FFF2-40B4-BE49-F238E27FC236}">
                <a16:creationId xmlns:a16="http://schemas.microsoft.com/office/drawing/2014/main" id="{1A2CAFC5-5D0A-594C-BEFC-11EEBFB97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8288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/>
              <a:t>= slope of graph!</a:t>
            </a:r>
          </a:p>
        </p:txBody>
      </p:sp>
      <p:sp>
        <p:nvSpPr>
          <p:cNvPr id="15372" name="Line 24">
            <a:extLst>
              <a:ext uri="{FF2B5EF4-FFF2-40B4-BE49-F238E27FC236}">
                <a16:creationId xmlns:a16="http://schemas.microsoft.com/office/drawing/2014/main" id="{D0F520ED-CDF6-2E4C-9D0E-9C8D34259B7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4876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25">
            <a:extLst>
              <a:ext uri="{FF2B5EF4-FFF2-40B4-BE49-F238E27FC236}">
                <a16:creationId xmlns:a16="http://schemas.microsoft.com/office/drawing/2014/main" id="{B74D13A2-7BD5-3B40-BECA-9186636E217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41148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26">
            <a:extLst>
              <a:ext uri="{FF2B5EF4-FFF2-40B4-BE49-F238E27FC236}">
                <a16:creationId xmlns:a16="http://schemas.microsoft.com/office/drawing/2014/main" id="{F21FC51F-9FAB-3D44-AB7D-2D6DB976F3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876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27">
            <a:extLst>
              <a:ext uri="{FF2B5EF4-FFF2-40B4-BE49-F238E27FC236}">
                <a16:creationId xmlns:a16="http://schemas.microsoft.com/office/drawing/2014/main" id="{5AAE9613-B2AA-4E40-BB88-7336FB688A4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114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Line 28">
            <a:extLst>
              <a:ext uri="{FF2B5EF4-FFF2-40B4-BE49-F238E27FC236}">
                <a16:creationId xmlns:a16="http://schemas.microsoft.com/office/drawing/2014/main" id="{EF1D1646-D6F0-F24A-8678-99AB5F0CBD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4114800"/>
            <a:ext cx="0" cy="76200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29">
            <a:extLst>
              <a:ext uri="{FF2B5EF4-FFF2-40B4-BE49-F238E27FC236}">
                <a16:creationId xmlns:a16="http://schemas.microsoft.com/office/drawing/2014/main" id="{AB640803-22B5-844E-8E4C-82C4B275A5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5867400"/>
            <a:ext cx="10668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Text Box 30">
            <a:extLst>
              <a:ext uri="{FF2B5EF4-FFF2-40B4-BE49-F238E27FC236}">
                <a16:creationId xmlns:a16="http://schemas.microsoft.com/office/drawing/2014/main" id="{44C56EF3-0CE6-EF45-801B-B850D7B26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925" y="4319588"/>
            <a:ext cx="51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rgbClr val="800000"/>
                </a:solidFill>
                <a:latin typeface="Symbol" pitchFamily="2" charset="2"/>
              </a:rPr>
              <a:t>D</a:t>
            </a:r>
            <a:r>
              <a:rPr lang="en-US" altLang="en-US" sz="1800" b="0">
                <a:solidFill>
                  <a:srgbClr val="800000"/>
                </a:solidFill>
              </a:rPr>
              <a:t> </a:t>
            </a:r>
            <a:r>
              <a:rPr lang="en-US" altLang="en-US" sz="1800" b="0" i="1">
                <a:solidFill>
                  <a:srgbClr val="800000"/>
                </a:solidFill>
              </a:rPr>
              <a:t>d</a:t>
            </a:r>
            <a:endParaRPr lang="en-US" altLang="en-US" sz="1800" b="0">
              <a:solidFill>
                <a:srgbClr val="9A3344"/>
              </a:solidFill>
            </a:endParaRPr>
          </a:p>
        </p:txBody>
      </p:sp>
      <p:sp>
        <p:nvSpPr>
          <p:cNvPr id="15379" name="Text Box 31">
            <a:extLst>
              <a:ext uri="{FF2B5EF4-FFF2-40B4-BE49-F238E27FC236}">
                <a16:creationId xmlns:a16="http://schemas.microsoft.com/office/drawing/2014/main" id="{AC37275A-036D-9D45-9C04-88C9CF9C2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943600"/>
            <a:ext cx="450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solidFill>
                  <a:srgbClr val="800000"/>
                </a:solidFill>
                <a:latin typeface="Symbol" pitchFamily="2" charset="2"/>
              </a:rPr>
              <a:t>D</a:t>
            </a:r>
            <a:r>
              <a:rPr lang="en-US" altLang="en-US" sz="1800" b="0">
                <a:solidFill>
                  <a:srgbClr val="800000"/>
                </a:solidFill>
              </a:rPr>
              <a:t> </a:t>
            </a:r>
            <a:r>
              <a:rPr lang="en-US" altLang="en-US" sz="1800" b="0" i="1">
                <a:solidFill>
                  <a:srgbClr val="800000"/>
                </a:solidFill>
              </a:rPr>
              <a:t>t</a:t>
            </a:r>
            <a:endParaRPr lang="en-US" altLang="en-US" sz="1800" b="0">
              <a:solidFill>
                <a:srgbClr val="8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9B665B3-DC19-FF47-82B1-31C3FD4EEF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Poll Question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A2E2BC9-DEC4-654C-9112-4487BAE93F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01000" cy="685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dirty="0"/>
              <a:t>Who had the greatest average velocity?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09FC7F19-898A-5544-9892-4101A29EA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09800"/>
            <a:ext cx="80010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 b="0" dirty="0"/>
              <a:t>The </a:t>
            </a:r>
            <a:r>
              <a:rPr lang="en-US" altLang="en-US" b="0" dirty="0">
                <a:solidFill>
                  <a:schemeClr val="accent2"/>
                </a:solidFill>
              </a:rPr>
              <a:t>tortoise</a:t>
            </a:r>
            <a:r>
              <a:rPr lang="en-US" altLang="en-US" b="0" dirty="0"/>
              <a:t>.</a:t>
            </a:r>
          </a:p>
          <a:p>
            <a:pPr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 b="0" dirty="0"/>
              <a:t>The </a:t>
            </a:r>
            <a:r>
              <a:rPr lang="en-US" altLang="en-US" b="0" dirty="0">
                <a:solidFill>
                  <a:schemeClr val="accent2"/>
                </a:solidFill>
              </a:rPr>
              <a:t>hare</a:t>
            </a:r>
            <a:r>
              <a:rPr lang="en-US" altLang="en-US" b="0" dirty="0"/>
              <a:t>.</a:t>
            </a:r>
          </a:p>
          <a:p>
            <a:pPr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 b="0" dirty="0"/>
              <a:t>Their </a:t>
            </a:r>
            <a:r>
              <a:rPr lang="en-US" altLang="en-US" b="0" dirty="0">
                <a:solidFill>
                  <a:schemeClr val="tx1"/>
                </a:solidFill>
              </a:rPr>
              <a:t>average</a:t>
            </a:r>
            <a:r>
              <a:rPr lang="en-US" altLang="en-US" b="0" dirty="0">
                <a:solidFill>
                  <a:schemeClr val="accent2"/>
                </a:solidFill>
              </a:rPr>
              <a:t> </a:t>
            </a:r>
            <a:r>
              <a:rPr lang="en-US" altLang="en-US" b="0" dirty="0">
                <a:solidFill>
                  <a:schemeClr val="tx1"/>
                </a:solidFill>
              </a:rPr>
              <a:t>speeds were the </a:t>
            </a:r>
            <a:r>
              <a:rPr lang="en-US" altLang="en-US" b="0" dirty="0">
                <a:solidFill>
                  <a:schemeClr val="accent2"/>
                </a:solidFill>
              </a:rPr>
              <a:t>same</a:t>
            </a:r>
            <a:r>
              <a:rPr lang="en-US" altLang="en-US" b="0" dirty="0"/>
              <a:t>.</a:t>
            </a:r>
          </a:p>
          <a:p>
            <a:pPr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 b="0" dirty="0"/>
              <a:t>Over what time interval?</a:t>
            </a:r>
          </a:p>
          <a:p>
            <a:pPr eaLnBrk="1" hangingPunct="1">
              <a:buClr>
                <a:schemeClr val="hlink"/>
              </a:buClr>
              <a:buFont typeface="Times" pitchFamily="2" charset="0"/>
              <a:buAutoNum type="alphaUcPeriod"/>
            </a:pPr>
            <a:r>
              <a:rPr lang="en-US" altLang="en-US" b="0" dirty="0"/>
              <a:t>What do you mean by greater?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FFFF"/>
      </a:accent3>
      <a:accent4>
        <a:srgbClr val="002A56"/>
      </a:accent4>
      <a:accent5>
        <a:srgbClr val="DAEDEF"/>
      </a:accent5>
      <a:accent6>
        <a:srgbClr val="0000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4090</TotalTime>
  <Words>550</Words>
  <Application>Microsoft Office PowerPoint</Application>
  <PresentationFormat>On-screen Show (4:3)</PresentationFormat>
  <Paragraphs>149</Paragraphs>
  <Slides>25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Symbol</vt:lpstr>
      <vt:lpstr>Times</vt:lpstr>
      <vt:lpstr>Default Design</vt:lpstr>
      <vt:lpstr>Describing Motion</vt:lpstr>
      <vt:lpstr>The Tortoise and the Hare</vt:lpstr>
      <vt:lpstr>PowerPoint Presentation</vt:lpstr>
      <vt:lpstr>Group Work</vt:lpstr>
      <vt:lpstr>Tortoise and hare race</vt:lpstr>
      <vt:lpstr>Question</vt:lpstr>
      <vt:lpstr>Velocity</vt:lpstr>
      <vt:lpstr>Velocity as Slope</vt:lpstr>
      <vt:lpstr>Poll Question</vt:lpstr>
      <vt:lpstr>Speed</vt:lpstr>
      <vt:lpstr>Velocity Units</vt:lpstr>
      <vt:lpstr>Instantaneous velocity</vt:lpstr>
      <vt:lpstr>Displacement and path length</vt:lpstr>
      <vt:lpstr>Velocity and Speed</vt:lpstr>
      <vt:lpstr>Instantaneous quantities</vt:lpstr>
      <vt:lpstr>Question</vt:lpstr>
      <vt:lpstr>Group Work</vt:lpstr>
      <vt:lpstr>Rearrange the formula</vt:lpstr>
      <vt:lpstr>Area under a v-t graph</vt:lpstr>
      <vt:lpstr>Speeds and Areas</vt:lpstr>
      <vt:lpstr>Acceleration Scenario</vt:lpstr>
      <vt:lpstr>Acceleration</vt:lpstr>
      <vt:lpstr>Poll Question</vt:lpstr>
      <vt:lpstr>Group Work</vt:lpstr>
      <vt:lpstr>Consider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Velocity</dc:title>
  <dc:creator>Rich Barrans</dc:creator>
  <cp:lastModifiedBy>Richard Barrans</cp:lastModifiedBy>
  <cp:revision>265</cp:revision>
  <cp:lastPrinted>2025-08-25T12:07:01Z</cp:lastPrinted>
  <dcterms:created xsi:type="dcterms:W3CDTF">2003-08-04T19:23:16Z</dcterms:created>
  <dcterms:modified xsi:type="dcterms:W3CDTF">2025-08-26T19:05:15Z</dcterms:modified>
</cp:coreProperties>
</file>