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4" r:id="rId2"/>
    <p:sldId id="267" r:id="rId3"/>
    <p:sldId id="272" r:id="rId4"/>
    <p:sldId id="26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70" r:id="rId14"/>
    <p:sldId id="269" r:id="rId15"/>
    <p:sldId id="271" r:id="rId1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AF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09"/>
    <p:restoredTop sz="93934" autoAdjust="0"/>
  </p:normalViewPr>
  <p:slideViewPr>
    <p:cSldViewPr>
      <p:cViewPr varScale="1">
        <p:scale>
          <a:sx n="60" d="100"/>
          <a:sy n="60" d="100"/>
        </p:scale>
        <p:origin x="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032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188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8" y="6394258"/>
            <a:ext cx="3844952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88486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097" y="0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12/5/2025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4238" y="3329386"/>
            <a:ext cx="7387600" cy="3155155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657188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097" y="6657188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1" y="112458"/>
            <a:ext cx="4002404" cy="351629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56FD-ADB5-D943-9A5A-7D5DCC7F55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6446A-A0EE-F94B-BD7F-DF347B7549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 concerns</a:t>
            </a:r>
          </a:p>
        </p:txBody>
      </p:sp>
    </p:spTree>
    <p:extLst>
      <p:ext uri="{BB962C8B-B14F-4D97-AF65-F5344CB8AC3E}">
        <p14:creationId xmlns:p14="http://schemas.microsoft.com/office/powerpoint/2010/main" val="2018004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6668E-26B9-F949-97E3-867CA7EC6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flow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5DB2C3B-1DA5-1B4B-A7D7-BD885FFD5A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9054729"/>
              </p:ext>
            </p:extLst>
          </p:nvPr>
        </p:nvGraphicFramePr>
        <p:xfrm>
          <a:off x="457200" y="2286000"/>
          <a:ext cx="8229600" cy="25533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4038652583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9618705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8721892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67739886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2"/>
                          </a:solidFill>
                        </a:rPr>
                        <a:t>System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err="1">
                          <a:solidFill>
                            <a:schemeClr val="tx2"/>
                          </a:solidFill>
                        </a:rPr>
                        <a:t>Qh</a:t>
                      </a:r>
                      <a:endParaRPr lang="en-US" sz="2800" i="1" dirty="0">
                        <a:solidFill>
                          <a:schemeClr val="tx2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>
                          <a:solidFill>
                            <a:schemeClr val="tx2"/>
                          </a:solidFill>
                        </a:rPr>
                        <a:t>Qc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>
                          <a:solidFill>
                            <a:schemeClr val="tx2"/>
                          </a:solidFill>
                        </a:rPr>
                        <a:t>W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93882106"/>
                  </a:ext>
                </a:extLst>
              </a:tr>
              <a:tr h="1009962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Engine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out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3640944"/>
                  </a:ext>
                </a:extLst>
              </a:tr>
              <a:tr h="1009962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Refrigerator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8208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904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47E67-8639-364C-8A5E-E5535ECF8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99218BDE-44FA-A447-95B5-3EBBFE2D4F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6725397"/>
                  </p:ext>
                </p:extLst>
              </p:nvPr>
            </p:nvGraphicFramePr>
            <p:xfrm>
              <a:off x="990600" y="2133600"/>
              <a:ext cx="7162800" cy="340518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387600">
                      <a:extLst>
                        <a:ext uri="{9D8B030D-6E8A-4147-A177-3AD203B41FA5}">
                          <a16:colId xmlns:a16="http://schemas.microsoft.com/office/drawing/2014/main" val="3852797535"/>
                        </a:ext>
                      </a:extLst>
                    </a:gridCol>
                    <a:gridCol w="2387600">
                      <a:extLst>
                        <a:ext uri="{9D8B030D-6E8A-4147-A177-3AD203B41FA5}">
                          <a16:colId xmlns:a16="http://schemas.microsoft.com/office/drawing/2014/main" val="1696424204"/>
                        </a:ext>
                      </a:extLst>
                    </a:gridCol>
                    <a:gridCol w="2387600">
                      <a:extLst>
                        <a:ext uri="{9D8B030D-6E8A-4147-A177-3AD203B41FA5}">
                          <a16:colId xmlns:a16="http://schemas.microsoft.com/office/drawing/2014/main" val="2751295137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System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Definition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Limit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114224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Engine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n-US" sz="280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𝑊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𝑄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800" i="1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sz="28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679968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Refrigerator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n-US" sz="280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𝑄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28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𝑊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i="1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</m:sSub>
                                    <m:r>
                                      <a:rPr lang="en-US" sz="28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449022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Pump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n-US" sz="280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𝑄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28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𝑊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i="1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28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</m:sSub>
                                    <m:r>
                                      <a:rPr lang="en-US" sz="28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28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09172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99218BDE-44FA-A447-95B5-3EBBFE2D4F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6725397"/>
                  </p:ext>
                </p:extLst>
              </p:nvPr>
            </p:nvGraphicFramePr>
            <p:xfrm>
              <a:off x="990600" y="2133600"/>
              <a:ext cx="7162800" cy="340518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387600">
                      <a:extLst>
                        <a:ext uri="{9D8B030D-6E8A-4147-A177-3AD203B41FA5}">
                          <a16:colId xmlns:a16="http://schemas.microsoft.com/office/drawing/2014/main" val="3852797535"/>
                        </a:ext>
                      </a:extLst>
                    </a:gridCol>
                    <a:gridCol w="2387600">
                      <a:extLst>
                        <a:ext uri="{9D8B030D-6E8A-4147-A177-3AD203B41FA5}">
                          <a16:colId xmlns:a16="http://schemas.microsoft.com/office/drawing/2014/main" val="1696424204"/>
                        </a:ext>
                      </a:extLst>
                    </a:gridCol>
                    <a:gridCol w="2387600">
                      <a:extLst>
                        <a:ext uri="{9D8B030D-6E8A-4147-A177-3AD203B41FA5}">
                          <a16:colId xmlns:a16="http://schemas.microsoft.com/office/drawing/2014/main" val="2751295137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System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Definition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Limit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11422484"/>
                      </a:ext>
                    </a:extLst>
                  </a:tr>
                  <a:tr h="962343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Engine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532" t="-76316" r="-101064" b="-32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532" t="-76316" r="-1064" b="-3210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67996896"/>
                      </a:ext>
                    </a:extLst>
                  </a:tr>
                  <a:tr h="962343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Refrigerator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532" t="-176316" r="-101064" b="-22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532" t="-176316" r="-1064" b="-2210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4902226"/>
                      </a:ext>
                    </a:extLst>
                  </a:tr>
                  <a:tr h="962343">
                    <a:tc>
                      <a:txBody>
                        <a:bodyPr/>
                        <a:lstStyle/>
                        <a:p>
                          <a:r>
                            <a:rPr lang="en-US" sz="2800" dirty="0">
                              <a:solidFill>
                                <a:schemeClr val="tx2"/>
                              </a:solidFill>
                            </a:rPr>
                            <a:t>Pump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532" t="-276316" r="-101064" b="-12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532" t="-276316" r="-1064" b="-1210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609172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13712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CAB5A-188C-0542-ABA1-5B66B00C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 do orbits work?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Circular orbits, massive attractor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𝑀𝑚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400" i="1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666666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𝐺𝑀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16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CAB5A-188C-0542-ABA1-5B66B00C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 do orbits work?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In terms of orbital period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𝑀𝑚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400" i="1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666666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66666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skw"/>
                                      <m:ctrlPr>
                                        <a:rPr lang="en-US" sz="2400" i="1">
                                          <a:solidFill>
                                            <a:srgbClr val="666666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666666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666666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666666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rgbClr val="666666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400" i="1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𝐺𝑀</m:t>
                          </m:r>
                        </m:den>
                      </m:f>
                      <m:r>
                        <a:rPr lang="en-US" i="1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59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CAB5A-188C-0542-ABA1-5B66B00C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 do orbits work?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Orbital Energy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𝑀𝑚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𝐺𝑀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𝐺𝑀𝑚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𝐺𝑀𝑚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𝐺𝑀𝑚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612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CAB5A-188C-0542-ABA1-5B66B00C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Escape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Escape Energy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0≤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0≤</m:t>
                      </m:r>
                      <m:box>
                        <m:box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66666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6666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𝐺𝑀𝑚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66666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𝐺𝑀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1A08A-26AD-E041-9AD7-7845D30188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677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A2356-0EDA-DC40-9675-F53271C73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What’s on the final?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9226F-7008-984A-A1E2-AEC326C75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Standards 46–51</a:t>
            </a:r>
          </a:p>
          <a:p>
            <a:r>
              <a:rPr lang="en-US" dirty="0"/>
              <a:t>A study guide is posted</a:t>
            </a:r>
          </a:p>
          <a:p>
            <a:r>
              <a:rPr lang="en-US" dirty="0"/>
              <a:t>Last year’s final is posted</a:t>
            </a:r>
          </a:p>
        </p:txBody>
      </p:sp>
    </p:spTree>
    <p:extLst>
      <p:ext uri="{BB962C8B-B14F-4D97-AF65-F5344CB8AC3E}">
        <p14:creationId xmlns:p14="http://schemas.microsoft.com/office/powerpoint/2010/main" val="170057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5CC8D-0A02-8C13-D711-C9AA7C9B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What about retesting?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DB7A-CC15-CF38-E9C4-1FB0FA8A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Retesting on 1–5 during final</a:t>
            </a:r>
          </a:p>
          <a:p>
            <a:pPr lvl="1"/>
            <a:r>
              <a:rPr lang="en-US" dirty="0"/>
              <a:t>sort of like Exam 1</a:t>
            </a:r>
          </a:p>
          <a:p>
            <a:r>
              <a:rPr lang="en-US" dirty="0"/>
              <a:t>No retesting on Standards 46–51</a:t>
            </a:r>
          </a:p>
          <a:p>
            <a:pPr lvl="1"/>
            <a:r>
              <a:rPr lang="en-US" dirty="0"/>
              <a:t>They’ll be </a:t>
            </a:r>
            <a:r>
              <a:rPr lang="en-US"/>
              <a:t>partial credit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54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9CAE4-8009-7C41-BDEB-58CE2961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What’s with engines?</a:t>
            </a:r>
          </a:p>
        </p:txBody>
      </p:sp>
    </p:spTree>
    <p:extLst>
      <p:ext uri="{BB962C8B-B14F-4D97-AF65-F5344CB8AC3E}">
        <p14:creationId xmlns:p14="http://schemas.microsoft.com/office/powerpoint/2010/main" val="93730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Entropy and Engines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09381-4CF8-4A49-A52D-F98A4CB7D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at constant temperature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DFAF1-8BEB-9C47-86F9-98BFBE5DD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∆</a:t>
            </a:r>
            <a:r>
              <a:rPr lang="en-US" i="1" dirty="0">
                <a:solidFill>
                  <a:schemeClr val="accent2"/>
                </a:solidFill>
              </a:rPr>
              <a:t>S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q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2213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DACD-BDD3-F945-B9DC-438E5888E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Engine Cycle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7E1A8-07DE-4340-852E-3535EE27D211}"/>
              </a:ext>
            </a:extLst>
          </p:cNvPr>
          <p:cNvSpPr txBox="1"/>
          <p:nvPr/>
        </p:nvSpPr>
        <p:spPr>
          <a:xfrm>
            <a:off x="1221115" y="2684554"/>
            <a:ext cx="1903085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Initial state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CFDA9A-232A-AF45-94D8-A612125CA3AC}"/>
              </a:ext>
            </a:extLst>
          </p:cNvPr>
          <p:cNvSpPr txBox="1"/>
          <p:nvPr/>
        </p:nvSpPr>
        <p:spPr>
          <a:xfrm>
            <a:off x="5197805" y="2407490"/>
            <a:ext cx="136608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expand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87215E-739B-754D-98DB-BBC0CB165EE0}"/>
              </a:ext>
            </a:extLst>
          </p:cNvPr>
          <p:cNvSpPr txBox="1"/>
          <p:nvPr/>
        </p:nvSpPr>
        <p:spPr>
          <a:xfrm>
            <a:off x="6477000" y="4495800"/>
            <a:ext cx="1969514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Higher </a:t>
            </a:r>
            <a:r>
              <a:rPr lang="en-US" sz="2800" i="1" dirty="0"/>
              <a:t>T, 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961FB5-D5B8-F649-B7B0-B6E7FA3B79D3}"/>
              </a:ext>
            </a:extLst>
          </p:cNvPr>
          <p:cNvSpPr txBox="1"/>
          <p:nvPr/>
        </p:nvSpPr>
        <p:spPr>
          <a:xfrm>
            <a:off x="2809680" y="1549062"/>
            <a:ext cx="264367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Heat </a:t>
            </a:r>
            <a:r>
              <a:rPr lang="en-US" sz="2800" dirty="0" err="1"/>
              <a:t>source,</a:t>
            </a:r>
            <a:r>
              <a:rPr lang="en-US" sz="2800" i="1" dirty="0" err="1"/>
              <a:t>Th</a:t>
            </a:r>
            <a:endParaRPr lang="en-US" sz="28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1D0A40-F48E-6445-83A3-14ABD9AA859A}"/>
              </a:ext>
            </a:extLst>
          </p:cNvPr>
          <p:cNvSpPr txBox="1"/>
          <p:nvPr/>
        </p:nvSpPr>
        <p:spPr>
          <a:xfrm>
            <a:off x="3497474" y="6108217"/>
            <a:ext cx="214905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Heat </a:t>
            </a:r>
            <a:r>
              <a:rPr lang="en-US" sz="2800" dirty="0" err="1"/>
              <a:t>sink,</a:t>
            </a:r>
            <a:r>
              <a:rPr lang="en-US" sz="2800" i="1" dirty="0" err="1"/>
              <a:t>Tc</a:t>
            </a:r>
            <a:endParaRPr lang="en-US" sz="28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19345E-5089-D341-97C7-82E90042ECE4}"/>
              </a:ext>
            </a:extLst>
          </p:cNvPr>
          <p:cNvSpPr txBox="1"/>
          <p:nvPr/>
        </p:nvSpPr>
        <p:spPr>
          <a:xfrm>
            <a:off x="814779" y="4231732"/>
            <a:ext cx="1889363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Lower </a:t>
            </a:r>
            <a:r>
              <a:rPr lang="en-US" sz="2800" i="1" dirty="0"/>
              <a:t>T, V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F64B7400-75F3-8748-80F6-B2EB10B9A600}"/>
              </a:ext>
            </a:extLst>
          </p:cNvPr>
          <p:cNvSpPr/>
          <p:nvPr/>
        </p:nvSpPr>
        <p:spPr>
          <a:xfrm>
            <a:off x="1481050" y="2762728"/>
            <a:ext cx="5688313" cy="3309634"/>
          </a:xfrm>
          <a:prstGeom prst="arc">
            <a:avLst>
              <a:gd name="adj1" fmla="val 14042456"/>
              <a:gd name="adj2" fmla="val 21590081"/>
            </a:avLst>
          </a:prstGeom>
          <a:ln w="381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86F71EE-C2B8-A54F-B883-CEB6835B5B78}"/>
              </a:ext>
            </a:extLst>
          </p:cNvPr>
          <p:cNvGrpSpPr/>
          <p:nvPr/>
        </p:nvGrpSpPr>
        <p:grpSpPr>
          <a:xfrm>
            <a:off x="3791624" y="1252881"/>
            <a:ext cx="1522973" cy="1473990"/>
            <a:chOff x="3791624" y="1252881"/>
            <a:chExt cx="1522973" cy="1473990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027FDCDF-B446-E447-9888-5F0A7C79B957}"/>
                </a:ext>
              </a:extLst>
            </p:cNvPr>
            <p:cNvSpPr/>
            <p:nvPr/>
          </p:nvSpPr>
          <p:spPr>
            <a:xfrm>
              <a:off x="3791624" y="1252881"/>
              <a:ext cx="1522973" cy="1473990"/>
            </a:xfrm>
            <a:prstGeom prst="arc">
              <a:avLst>
                <a:gd name="adj1" fmla="val 4850535"/>
                <a:gd name="adj2" fmla="val 9712755"/>
              </a:avLst>
            </a:prstGeom>
            <a:ln w="38100">
              <a:solidFill>
                <a:schemeClr val="accent5">
                  <a:lumMod val="75000"/>
                </a:schemeClr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1254E02-3A99-7746-A6E6-FC7129EEAFCA}"/>
                </a:ext>
              </a:extLst>
            </p:cNvPr>
            <p:cNvSpPr txBox="1"/>
            <p:nvPr/>
          </p:nvSpPr>
          <p:spPr>
            <a:xfrm>
              <a:off x="4038600" y="2133600"/>
              <a:ext cx="6639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err="1">
                  <a:solidFill>
                    <a:schemeClr val="accent4"/>
                  </a:solidFill>
                </a:rPr>
                <a:t>Qh</a:t>
              </a:r>
              <a:endParaRPr lang="en-US" sz="2800" i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5D0000-1F2D-3C42-BEDE-8F96E9E2E595}"/>
              </a:ext>
            </a:extLst>
          </p:cNvPr>
          <p:cNvGrpSpPr/>
          <p:nvPr/>
        </p:nvGrpSpPr>
        <p:grpSpPr>
          <a:xfrm>
            <a:off x="6261962" y="2511231"/>
            <a:ext cx="1322288" cy="961593"/>
            <a:chOff x="6957578" y="3248529"/>
            <a:chExt cx="1322288" cy="96159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229C4EB-F8C5-3B40-ADDC-D335DF621926}"/>
                </a:ext>
              </a:extLst>
            </p:cNvPr>
            <p:cNvSpPr txBox="1"/>
            <p:nvPr/>
          </p:nvSpPr>
          <p:spPr>
            <a:xfrm>
              <a:off x="7356807" y="3686902"/>
              <a:ext cx="5229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>
                  <a:solidFill>
                    <a:schemeClr val="accent4"/>
                  </a:solidFill>
                </a:rPr>
                <a:t>W</a:t>
              </a:r>
            </a:p>
          </p:txBody>
        </p: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E116A2B2-EA58-3048-A415-1A6ECC517E5C}"/>
                </a:ext>
              </a:extLst>
            </p:cNvPr>
            <p:cNvSpPr/>
            <p:nvPr/>
          </p:nvSpPr>
          <p:spPr>
            <a:xfrm>
              <a:off x="6957578" y="3248529"/>
              <a:ext cx="1322288" cy="937440"/>
            </a:xfrm>
            <a:prstGeom prst="arc">
              <a:avLst>
                <a:gd name="adj1" fmla="val 1339296"/>
                <a:gd name="adj2" fmla="val 8615060"/>
              </a:avLst>
            </a:prstGeom>
            <a:ln w="38100">
              <a:solidFill>
                <a:schemeClr val="accent5">
                  <a:lumMod val="75000"/>
                </a:schemeClr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Arc 15">
            <a:extLst>
              <a:ext uri="{FF2B5EF4-FFF2-40B4-BE49-F238E27FC236}">
                <a16:creationId xmlns:a16="http://schemas.microsoft.com/office/drawing/2014/main" id="{B103DECD-7F48-DC46-9E40-3B75F7B36A4E}"/>
              </a:ext>
            </a:extLst>
          </p:cNvPr>
          <p:cNvSpPr/>
          <p:nvPr/>
        </p:nvSpPr>
        <p:spPr>
          <a:xfrm>
            <a:off x="1741911" y="2133600"/>
            <a:ext cx="5347098" cy="3337314"/>
          </a:xfrm>
          <a:prstGeom prst="arc">
            <a:avLst>
              <a:gd name="adj1" fmla="val 1925087"/>
              <a:gd name="adj2" fmla="val 8854521"/>
            </a:avLst>
          </a:prstGeom>
          <a:ln w="381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AC2D754-BC58-FC43-934F-840D238388EA}"/>
              </a:ext>
            </a:extLst>
          </p:cNvPr>
          <p:cNvGrpSpPr/>
          <p:nvPr/>
        </p:nvGrpSpPr>
        <p:grpSpPr>
          <a:xfrm>
            <a:off x="4767119" y="5234264"/>
            <a:ext cx="2093620" cy="1905223"/>
            <a:chOff x="4767119" y="5234264"/>
            <a:chExt cx="2093620" cy="1905223"/>
          </a:xfrm>
        </p:grpSpPr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CA73C988-6360-7241-945B-7B68066257E0}"/>
                </a:ext>
              </a:extLst>
            </p:cNvPr>
            <p:cNvSpPr/>
            <p:nvPr/>
          </p:nvSpPr>
          <p:spPr>
            <a:xfrm>
              <a:off x="4767119" y="5234264"/>
              <a:ext cx="2093620" cy="1905223"/>
            </a:xfrm>
            <a:prstGeom prst="arc">
              <a:avLst>
                <a:gd name="adj1" fmla="val 11113483"/>
                <a:gd name="adj2" fmla="val 14137128"/>
              </a:avLst>
            </a:prstGeom>
            <a:ln w="38100">
              <a:solidFill>
                <a:schemeClr val="accent5">
                  <a:lumMod val="75000"/>
                </a:schemeClr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D7408E-D54A-2044-AF9B-9084468D949E}"/>
                </a:ext>
              </a:extLst>
            </p:cNvPr>
            <p:cNvSpPr txBox="1"/>
            <p:nvPr/>
          </p:nvSpPr>
          <p:spPr>
            <a:xfrm>
              <a:off x="5024909" y="5513286"/>
              <a:ext cx="6639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>
                  <a:solidFill>
                    <a:schemeClr val="accent4"/>
                  </a:solidFill>
                </a:rPr>
                <a:t>Qc</a:t>
              </a:r>
            </a:p>
          </p:txBody>
        </p:sp>
      </p:grpSp>
      <p:sp>
        <p:nvSpPr>
          <p:cNvPr id="19" name="Arc 18">
            <a:extLst>
              <a:ext uri="{FF2B5EF4-FFF2-40B4-BE49-F238E27FC236}">
                <a16:creationId xmlns:a16="http://schemas.microsoft.com/office/drawing/2014/main" id="{A9D58FC0-1F41-DB4C-9619-F49AB3E6D8B5}"/>
              </a:ext>
            </a:extLst>
          </p:cNvPr>
          <p:cNvSpPr/>
          <p:nvPr/>
        </p:nvSpPr>
        <p:spPr>
          <a:xfrm>
            <a:off x="1760331" y="2669100"/>
            <a:ext cx="2057400" cy="2057400"/>
          </a:xfrm>
          <a:prstGeom prst="arc">
            <a:avLst>
              <a:gd name="adj1" fmla="val 9365528"/>
              <a:gd name="adj2" fmla="val 12105978"/>
            </a:avLst>
          </a:prstGeom>
          <a:ln w="381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4635894-0514-674C-A192-71175314A022}"/>
              </a:ext>
            </a:extLst>
          </p:cNvPr>
          <p:cNvSpPr txBox="1"/>
          <p:nvPr/>
        </p:nvSpPr>
        <p:spPr>
          <a:xfrm>
            <a:off x="1787425" y="5230490"/>
            <a:ext cx="146386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contract</a:t>
            </a:r>
          </a:p>
        </p:txBody>
      </p:sp>
    </p:spTree>
    <p:extLst>
      <p:ext uri="{BB962C8B-B14F-4D97-AF65-F5344CB8AC3E}">
        <p14:creationId xmlns:p14="http://schemas.microsoft.com/office/powerpoint/2010/main" val="284443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6" grpId="0" animBg="1"/>
      <p:bldP spid="19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DACD-BDD3-F945-B9DC-438E5888E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Refrigerator Cycle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7E1A8-07DE-4340-852E-3535EE27D211}"/>
              </a:ext>
            </a:extLst>
          </p:cNvPr>
          <p:cNvSpPr txBox="1"/>
          <p:nvPr/>
        </p:nvSpPr>
        <p:spPr>
          <a:xfrm>
            <a:off x="1221115" y="2684554"/>
            <a:ext cx="1903085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Initial state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CFDA9A-232A-AF45-94D8-A612125CA3AC}"/>
              </a:ext>
            </a:extLst>
          </p:cNvPr>
          <p:cNvSpPr txBox="1"/>
          <p:nvPr/>
        </p:nvSpPr>
        <p:spPr>
          <a:xfrm>
            <a:off x="5436620" y="2486966"/>
            <a:ext cx="146386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contract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87215E-739B-754D-98DB-BBC0CB165EE0}"/>
              </a:ext>
            </a:extLst>
          </p:cNvPr>
          <p:cNvSpPr txBox="1"/>
          <p:nvPr/>
        </p:nvSpPr>
        <p:spPr>
          <a:xfrm>
            <a:off x="6477000" y="4495800"/>
            <a:ext cx="1564852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Higher </a:t>
            </a:r>
            <a:r>
              <a:rPr lang="en-US" sz="2800" i="1" dirty="0"/>
              <a:t>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961FB5-D5B8-F649-B7B0-B6E7FA3B79D3}"/>
              </a:ext>
            </a:extLst>
          </p:cNvPr>
          <p:cNvSpPr txBox="1"/>
          <p:nvPr/>
        </p:nvSpPr>
        <p:spPr>
          <a:xfrm>
            <a:off x="3030092" y="1549062"/>
            <a:ext cx="2202847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Heat </a:t>
            </a:r>
            <a:r>
              <a:rPr lang="en-US" sz="2800" dirty="0" err="1"/>
              <a:t>sink,</a:t>
            </a:r>
            <a:r>
              <a:rPr lang="en-US" sz="2800" i="1" dirty="0" err="1"/>
              <a:t>Th</a:t>
            </a:r>
            <a:endParaRPr lang="en-US" sz="28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1D0A40-F48E-6445-83A3-14ABD9AA859A}"/>
              </a:ext>
            </a:extLst>
          </p:cNvPr>
          <p:cNvSpPr txBox="1"/>
          <p:nvPr/>
        </p:nvSpPr>
        <p:spPr>
          <a:xfrm>
            <a:off x="3277062" y="6108217"/>
            <a:ext cx="258987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Heat </a:t>
            </a:r>
            <a:r>
              <a:rPr lang="en-US" sz="2800" dirty="0" err="1"/>
              <a:t>source,</a:t>
            </a:r>
            <a:r>
              <a:rPr lang="en-US" sz="2800" i="1" dirty="0" err="1"/>
              <a:t>Tc</a:t>
            </a:r>
            <a:endParaRPr lang="en-US" sz="28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19345E-5089-D341-97C7-82E90042ECE4}"/>
              </a:ext>
            </a:extLst>
          </p:cNvPr>
          <p:cNvSpPr txBox="1"/>
          <p:nvPr/>
        </p:nvSpPr>
        <p:spPr>
          <a:xfrm>
            <a:off x="1309628" y="4260321"/>
            <a:ext cx="1484702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Lower </a:t>
            </a:r>
            <a:r>
              <a:rPr lang="en-US" sz="2800" i="1" dirty="0"/>
              <a:t>T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F64B7400-75F3-8748-80F6-B2EB10B9A600}"/>
              </a:ext>
            </a:extLst>
          </p:cNvPr>
          <p:cNvSpPr/>
          <p:nvPr/>
        </p:nvSpPr>
        <p:spPr>
          <a:xfrm>
            <a:off x="1040056" y="2727390"/>
            <a:ext cx="6182917" cy="3673874"/>
          </a:xfrm>
          <a:prstGeom prst="arc">
            <a:avLst>
              <a:gd name="adj1" fmla="val 14461386"/>
              <a:gd name="adj2" fmla="val 21401081"/>
            </a:avLst>
          </a:prstGeom>
          <a:ln w="38100">
            <a:solidFill>
              <a:schemeClr val="tx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13A284A-8076-D34F-9658-B28161D207C3}"/>
              </a:ext>
            </a:extLst>
          </p:cNvPr>
          <p:cNvGrpSpPr/>
          <p:nvPr/>
        </p:nvGrpSpPr>
        <p:grpSpPr>
          <a:xfrm>
            <a:off x="4049577" y="1211423"/>
            <a:ext cx="1522973" cy="1515967"/>
            <a:chOff x="4049577" y="1211423"/>
            <a:chExt cx="1522973" cy="1515967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027FDCDF-B446-E447-9888-5F0A7C79B957}"/>
                </a:ext>
              </a:extLst>
            </p:cNvPr>
            <p:cNvSpPr/>
            <p:nvPr/>
          </p:nvSpPr>
          <p:spPr>
            <a:xfrm>
              <a:off x="4049577" y="1211423"/>
              <a:ext cx="1522973" cy="1515967"/>
            </a:xfrm>
            <a:prstGeom prst="arc">
              <a:avLst>
                <a:gd name="adj1" fmla="val 5740388"/>
                <a:gd name="adj2" fmla="val 9916212"/>
              </a:avLst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1254E02-3A99-7746-A6E6-FC7129EEAFCA}"/>
                </a:ext>
              </a:extLst>
            </p:cNvPr>
            <p:cNvSpPr txBox="1"/>
            <p:nvPr/>
          </p:nvSpPr>
          <p:spPr>
            <a:xfrm>
              <a:off x="4301791" y="2157624"/>
              <a:ext cx="663964" cy="538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 err="1">
                  <a:solidFill>
                    <a:schemeClr val="accent4"/>
                  </a:solidFill>
                </a:rPr>
                <a:t>Qh</a:t>
              </a:r>
              <a:endParaRPr lang="en-US" sz="2800" i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1D927E-B07A-D645-B416-9D0CF049A04D}"/>
              </a:ext>
            </a:extLst>
          </p:cNvPr>
          <p:cNvGrpSpPr/>
          <p:nvPr/>
        </p:nvGrpSpPr>
        <p:grpSpPr>
          <a:xfrm>
            <a:off x="6269236" y="2194393"/>
            <a:ext cx="1729222" cy="1429417"/>
            <a:chOff x="6269236" y="2194393"/>
            <a:chExt cx="1729222" cy="142941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229C4EB-F8C5-3B40-ADDC-D335DF621926}"/>
                </a:ext>
              </a:extLst>
            </p:cNvPr>
            <p:cNvSpPr txBox="1"/>
            <p:nvPr/>
          </p:nvSpPr>
          <p:spPr>
            <a:xfrm>
              <a:off x="7186993" y="3059013"/>
              <a:ext cx="522900" cy="523220"/>
            </a:xfrm>
            <a:prstGeom prst="rect">
              <a:avLst/>
            </a:prstGeom>
            <a:noFill/>
            <a:ln>
              <a:noFill/>
              <a:headEnd type="none" w="med" len="med"/>
              <a:tailEnd type="arrow" w="med" len="med"/>
            </a:ln>
          </p:spPr>
          <p:txBody>
            <a:bodyPr wrap="none" rtlCol="0">
              <a:spAutoFit/>
            </a:bodyPr>
            <a:lstStyle/>
            <a:p>
              <a:r>
                <a:rPr lang="en-US" sz="2800" i="1" dirty="0">
                  <a:solidFill>
                    <a:schemeClr val="accent4"/>
                  </a:solidFill>
                </a:rPr>
                <a:t>W</a:t>
              </a:r>
            </a:p>
          </p:txBody>
        </p: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E116A2B2-EA58-3048-A415-1A6ECC517E5C}"/>
                </a:ext>
              </a:extLst>
            </p:cNvPr>
            <p:cNvSpPr/>
            <p:nvPr/>
          </p:nvSpPr>
          <p:spPr>
            <a:xfrm>
              <a:off x="6269236" y="2194393"/>
              <a:ext cx="1729222" cy="1429417"/>
            </a:xfrm>
            <a:prstGeom prst="arc">
              <a:avLst>
                <a:gd name="adj1" fmla="val 717710"/>
                <a:gd name="adj2" fmla="val 7650969"/>
              </a:avLst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Arc 15">
            <a:extLst>
              <a:ext uri="{FF2B5EF4-FFF2-40B4-BE49-F238E27FC236}">
                <a16:creationId xmlns:a16="http://schemas.microsoft.com/office/drawing/2014/main" id="{B103DECD-7F48-DC46-9E40-3B75F7B36A4E}"/>
              </a:ext>
            </a:extLst>
          </p:cNvPr>
          <p:cNvSpPr/>
          <p:nvPr/>
        </p:nvSpPr>
        <p:spPr>
          <a:xfrm>
            <a:off x="1741911" y="2133600"/>
            <a:ext cx="5347098" cy="3337314"/>
          </a:xfrm>
          <a:prstGeom prst="arc">
            <a:avLst>
              <a:gd name="adj1" fmla="val 1925087"/>
              <a:gd name="adj2" fmla="val 8854521"/>
            </a:avLst>
          </a:prstGeom>
          <a:ln w="38100">
            <a:solidFill>
              <a:schemeClr val="tx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8D8182B-5964-DE4A-8AA2-D457A9ECA86C}"/>
              </a:ext>
            </a:extLst>
          </p:cNvPr>
          <p:cNvGrpSpPr/>
          <p:nvPr/>
        </p:nvGrpSpPr>
        <p:grpSpPr>
          <a:xfrm>
            <a:off x="3370821" y="5495672"/>
            <a:ext cx="2836233" cy="1873846"/>
            <a:chOff x="3370821" y="5495672"/>
            <a:chExt cx="2836233" cy="1873846"/>
          </a:xfrm>
        </p:grpSpPr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CA73C988-6360-7241-945B-7B68066257E0}"/>
                </a:ext>
              </a:extLst>
            </p:cNvPr>
            <p:cNvSpPr/>
            <p:nvPr/>
          </p:nvSpPr>
          <p:spPr>
            <a:xfrm>
              <a:off x="3724456" y="5495672"/>
              <a:ext cx="2482598" cy="1873846"/>
            </a:xfrm>
            <a:prstGeom prst="arc">
              <a:avLst>
                <a:gd name="adj1" fmla="val 11800947"/>
                <a:gd name="adj2" fmla="val 15381755"/>
              </a:avLst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D7408E-D54A-2044-AF9B-9084468D949E}"/>
                </a:ext>
              </a:extLst>
            </p:cNvPr>
            <p:cNvSpPr txBox="1"/>
            <p:nvPr/>
          </p:nvSpPr>
          <p:spPr>
            <a:xfrm>
              <a:off x="3370821" y="5513286"/>
              <a:ext cx="6639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 dirty="0">
                  <a:solidFill>
                    <a:schemeClr val="accent4"/>
                  </a:solidFill>
                </a:rPr>
                <a:t>Qc</a:t>
              </a:r>
            </a:p>
          </p:txBody>
        </p:sp>
      </p:grpSp>
      <p:sp>
        <p:nvSpPr>
          <p:cNvPr id="19" name="Arc 18">
            <a:extLst>
              <a:ext uri="{FF2B5EF4-FFF2-40B4-BE49-F238E27FC236}">
                <a16:creationId xmlns:a16="http://schemas.microsoft.com/office/drawing/2014/main" id="{A9D58FC0-1F41-DB4C-9619-F49AB3E6D8B5}"/>
              </a:ext>
            </a:extLst>
          </p:cNvPr>
          <p:cNvSpPr/>
          <p:nvPr/>
        </p:nvSpPr>
        <p:spPr>
          <a:xfrm>
            <a:off x="1760331" y="2669100"/>
            <a:ext cx="2057400" cy="2057400"/>
          </a:xfrm>
          <a:prstGeom prst="arc">
            <a:avLst>
              <a:gd name="adj1" fmla="val 9365528"/>
              <a:gd name="adj2" fmla="val 12105978"/>
            </a:avLst>
          </a:prstGeom>
          <a:ln w="38100">
            <a:solidFill>
              <a:schemeClr val="tx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BAFD48-2FA3-694F-B581-DB8D8F907ED8}"/>
              </a:ext>
            </a:extLst>
          </p:cNvPr>
          <p:cNvSpPr txBox="1"/>
          <p:nvPr/>
        </p:nvSpPr>
        <p:spPr>
          <a:xfrm>
            <a:off x="330993" y="3422794"/>
            <a:ext cx="136608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expand</a:t>
            </a:r>
          </a:p>
        </p:txBody>
      </p:sp>
    </p:spTree>
    <p:extLst>
      <p:ext uri="{BB962C8B-B14F-4D97-AF65-F5344CB8AC3E}">
        <p14:creationId xmlns:p14="http://schemas.microsoft.com/office/powerpoint/2010/main" val="281817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6" grpId="0" animBg="1"/>
      <p:bldP spid="19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0D4E4-ED56-384B-B733-2CF9D30B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and Entropy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1FDDA-5FEC-A34E-BE2C-A54C6B47E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Conservation of energy</a:t>
            </a:r>
          </a:p>
          <a:p>
            <a:pPr marL="0" indent="0" algn="ctr">
              <a:spcBef>
                <a:spcPts val="2424"/>
              </a:spcBef>
              <a:buNone/>
            </a:pPr>
            <a:r>
              <a:rPr lang="en-US" dirty="0">
                <a:solidFill>
                  <a:schemeClr val="accent2"/>
                </a:solidFill>
              </a:rPr>
              <a:t>0 = </a:t>
            </a:r>
            <a:r>
              <a:rPr lang="en-US" i="1" dirty="0" err="1">
                <a:solidFill>
                  <a:schemeClr val="accent2"/>
                </a:solidFill>
              </a:rPr>
              <a:t>Qh</a:t>
            </a:r>
            <a:r>
              <a:rPr lang="en-US" dirty="0">
                <a:solidFill>
                  <a:schemeClr val="accent2"/>
                </a:solidFill>
              </a:rPr>
              <a:t> – </a:t>
            </a:r>
            <a:r>
              <a:rPr lang="en-US" i="1" dirty="0">
                <a:solidFill>
                  <a:schemeClr val="accent2"/>
                </a:solidFill>
              </a:rPr>
              <a:t>Qc</a:t>
            </a:r>
            <a:r>
              <a:rPr lang="en-US" dirty="0">
                <a:solidFill>
                  <a:schemeClr val="accent2"/>
                </a:solidFill>
              </a:rPr>
              <a:t> – </a:t>
            </a:r>
            <a:r>
              <a:rPr lang="en-US" i="1" dirty="0">
                <a:solidFill>
                  <a:schemeClr val="accent2"/>
                </a:solidFill>
              </a:rPr>
              <a:t>W</a:t>
            </a:r>
          </a:p>
          <a:p>
            <a:pPr marL="0" indent="0">
              <a:spcBef>
                <a:spcPts val="3624"/>
              </a:spcBef>
              <a:buNone/>
            </a:pPr>
            <a:r>
              <a:rPr lang="en-US" dirty="0"/>
              <a:t>Entropy</a:t>
            </a:r>
          </a:p>
          <a:p>
            <a:pPr marL="0" indent="0" algn="ctr">
              <a:spcBef>
                <a:spcPts val="2424"/>
              </a:spcBef>
              <a:buNone/>
            </a:pPr>
            <a:r>
              <a:rPr lang="en-US" dirty="0">
                <a:solidFill>
                  <a:schemeClr val="accent2"/>
                </a:solidFill>
              </a:rPr>
              <a:t>∆</a:t>
            </a:r>
            <a:r>
              <a:rPr lang="en-US" i="1" dirty="0">
                <a:solidFill>
                  <a:schemeClr val="accent2"/>
                </a:solidFill>
              </a:rPr>
              <a:t>Sc</a:t>
            </a:r>
            <a:r>
              <a:rPr lang="en-US" dirty="0">
                <a:solidFill>
                  <a:schemeClr val="accent2"/>
                </a:solidFill>
              </a:rPr>
              <a:t> = ±</a:t>
            </a:r>
            <a:r>
              <a:rPr lang="en-US" i="1" dirty="0">
                <a:solidFill>
                  <a:schemeClr val="accent2"/>
                </a:solidFill>
              </a:rPr>
              <a:t>Qc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Tc</a:t>
            </a:r>
          </a:p>
          <a:p>
            <a:pPr marL="0" indent="0" algn="ctr">
              <a:spcBef>
                <a:spcPts val="1224"/>
              </a:spcBef>
              <a:buNone/>
            </a:pPr>
            <a:r>
              <a:rPr lang="en-US" dirty="0">
                <a:solidFill>
                  <a:schemeClr val="accent2"/>
                </a:solidFill>
              </a:rPr>
              <a:t>∆</a:t>
            </a:r>
            <a:r>
              <a:rPr lang="en-US" i="1" dirty="0" err="1">
                <a:solidFill>
                  <a:schemeClr val="accent2"/>
                </a:solidFill>
              </a:rPr>
              <a:t>Sh</a:t>
            </a:r>
            <a:r>
              <a:rPr lang="en-US" dirty="0">
                <a:solidFill>
                  <a:schemeClr val="accent2"/>
                </a:solidFill>
              </a:rPr>
              <a:t> = ±</a:t>
            </a:r>
            <a:r>
              <a:rPr lang="en-US" i="1" dirty="0" err="1">
                <a:solidFill>
                  <a:schemeClr val="accent2"/>
                </a:solidFill>
              </a:rPr>
              <a:t>Qh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OverYellow">
      <a:dk1>
        <a:srgbClr val="000066"/>
      </a:dk1>
      <a:lt1>
        <a:srgbClr val="990066"/>
      </a:lt1>
      <a:dk2>
        <a:srgbClr val="003366"/>
      </a:dk2>
      <a:lt2>
        <a:srgbClr val="663300"/>
      </a:lt2>
      <a:accent1>
        <a:srgbClr val="660099"/>
      </a:accent1>
      <a:accent2>
        <a:srgbClr val="0000FF"/>
      </a:accent2>
      <a:accent3>
        <a:srgbClr val="FF0000"/>
      </a:accent3>
      <a:accent4>
        <a:srgbClr val="005500"/>
      </a:accent4>
      <a:accent5>
        <a:srgbClr val="3399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3734</TotalTime>
  <Words>262</Words>
  <Application>Microsoft Office PowerPoint</Application>
  <PresentationFormat>On-screen Show (4:3)</PresentationFormat>
  <Paragraphs>92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Calibri</vt:lpstr>
      <vt:lpstr>Cambria Math</vt:lpstr>
      <vt:lpstr>Default Design</vt:lpstr>
      <vt:lpstr>Questions</vt:lpstr>
      <vt:lpstr>What’s on the final?</vt:lpstr>
      <vt:lpstr>What about retesting?</vt:lpstr>
      <vt:lpstr>What’s with engines?</vt:lpstr>
      <vt:lpstr>Entropy and Engines</vt:lpstr>
      <vt:lpstr>Heat at constant temperature</vt:lpstr>
      <vt:lpstr>Heat Engine Cycle</vt:lpstr>
      <vt:lpstr>Refrigerator Cycle</vt:lpstr>
      <vt:lpstr>Energy and Entropy</vt:lpstr>
      <vt:lpstr>Energy flow</vt:lpstr>
      <vt:lpstr>Performance</vt:lpstr>
      <vt:lpstr>How do orbits work?</vt:lpstr>
      <vt:lpstr>How do orbits work?</vt:lpstr>
      <vt:lpstr>How do orbits work?</vt:lpstr>
      <vt:lpstr>Escape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251</cp:revision>
  <cp:lastPrinted>2025-12-05T16:41:14Z</cp:lastPrinted>
  <dcterms:created xsi:type="dcterms:W3CDTF">2003-08-04T19:23:16Z</dcterms:created>
  <dcterms:modified xsi:type="dcterms:W3CDTF">2025-12-05T16:41:20Z</dcterms:modified>
</cp:coreProperties>
</file>