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69" r:id="rId2"/>
    <p:sldId id="270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8" r:id="rId11"/>
    <p:sldId id="265" r:id="rId12"/>
    <p:sldId id="266" r:id="rId13"/>
    <p:sldId id="267" r:id="rId14"/>
  </p:sldIdLst>
  <p:sldSz cx="9144000" cy="6858000" type="screen4x3"/>
  <p:notesSz cx="9312275" cy="702627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12">
          <p15:clr>
            <a:srgbClr val="A4A3A4"/>
          </p15:clr>
        </p15:guide>
        <p15:guide id="2" pos="2933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196"/>
    <p:restoredTop sz="93913" autoAdjust="0"/>
  </p:normalViewPr>
  <p:slideViewPr>
    <p:cSldViewPr>
      <p:cViewPr varScale="1">
        <p:scale>
          <a:sx n="69" d="100"/>
          <a:sy n="69" d="100"/>
        </p:scale>
        <p:origin x="60" y="24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81" d="100"/>
          <a:sy n="81" d="100"/>
        </p:scale>
        <p:origin x="984" y="90"/>
      </p:cViewPr>
      <p:guideLst>
        <p:guide orient="horz" pos="2212"/>
        <p:guide pos="2933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1" name="Rectangle 3">
            <a:extLst>
              <a:ext uri="{FF2B5EF4-FFF2-40B4-BE49-F238E27FC236}">
                <a16:creationId xmlns:a16="http://schemas.microsoft.com/office/drawing/2014/main" id="{C69E4593-39F6-744F-0D7D-0A1DFDCFDB28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75263" y="0"/>
            <a:ext cx="403542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8" tIns="46519" rIns="93038" bIns="46519" numCol="1" anchor="t" anchorCtr="0" compatLnSpc="1">
            <a:prstTxWarp prst="textNoShape">
              <a:avLst/>
            </a:prstTxWarp>
          </a:bodyPr>
          <a:lstStyle>
            <a:lvl1pPr algn="r" defTabSz="929865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572" name="Rectangle 4">
            <a:extLst>
              <a:ext uri="{FF2B5EF4-FFF2-40B4-BE49-F238E27FC236}">
                <a16:creationId xmlns:a16="http://schemas.microsoft.com/office/drawing/2014/main" id="{3B8518A4-E665-6D6F-E662-4EA4017788A0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84938"/>
            <a:ext cx="4033838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8" tIns="46519" rIns="93038" bIns="46519" numCol="1" anchor="b" anchorCtr="0" compatLnSpc="1">
            <a:prstTxWarp prst="textNoShape">
              <a:avLst/>
            </a:prstTxWarp>
          </a:bodyPr>
          <a:lstStyle>
            <a:lvl1pPr defTabSz="929865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573" name="Rectangle 5">
            <a:extLst>
              <a:ext uri="{FF2B5EF4-FFF2-40B4-BE49-F238E27FC236}">
                <a16:creationId xmlns:a16="http://schemas.microsoft.com/office/drawing/2014/main" id="{02FDDFA4-F47A-4766-C9F8-B90584F503EA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75263" y="6484938"/>
            <a:ext cx="403542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8" tIns="46519" rIns="93038" bIns="46519" numCol="1" anchor="b" anchorCtr="0" compatLnSpc="1">
            <a:prstTxWarp prst="textNoShape">
              <a:avLst/>
            </a:prstTxWarp>
          </a:bodyPr>
          <a:lstStyle>
            <a:lvl1pPr algn="r" defTabSz="928688" eaLnBrk="1" hangingPunct="1">
              <a:defRPr sz="1200"/>
            </a:lvl1pPr>
          </a:lstStyle>
          <a:p>
            <a:pPr>
              <a:defRPr/>
            </a:pPr>
            <a:fld id="{FE1C5137-D225-44F4-AE13-FEBD0604E4F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184517E-8659-9E03-D837-36470ED0875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341312"/>
            <a:ext cx="4035425" cy="352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64DF9C9-8CE3-221F-4298-5D7EC1DB78A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035425" cy="352425"/>
          </a:xfrm>
          <a:prstGeom prst="rect">
            <a:avLst/>
          </a:prstGeom>
        </p:spPr>
        <p:txBody>
          <a:bodyPr vert="horz" lIns="92345" tIns="46173" rIns="92345" bIns="46173" rtlCol="0"/>
          <a:lstStyle>
            <a:lvl1pPr algn="l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4439A6B-0029-4FA1-D8BC-240C09608064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5275263" y="0"/>
            <a:ext cx="4035425" cy="352425"/>
          </a:xfrm>
          <a:prstGeom prst="rect">
            <a:avLst/>
          </a:prstGeom>
        </p:spPr>
        <p:txBody>
          <a:bodyPr vert="horz" wrap="square" lIns="92345" tIns="46173" rIns="92345" bIns="46173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E65EBF40-4631-4CEF-8EA8-880C5DF7874B}" type="datetimeFigureOut">
              <a:rPr lang="en-US" altLang="en-US"/>
              <a:pPr>
                <a:defRPr/>
              </a:pPr>
              <a:t>9/5/2025</a:t>
            </a:fld>
            <a:endParaRPr lang="en-US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E9AF2FE3-EF3E-7018-FCC3-EB2C766E093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900363" y="527050"/>
            <a:ext cx="3511550" cy="26352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345" tIns="46173" rIns="92345" bIns="46173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0EEB9550-0C21-BF8B-C063-4B991AFE21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31863" y="3336925"/>
            <a:ext cx="7448550" cy="3162300"/>
          </a:xfrm>
          <a:prstGeom prst="rect">
            <a:avLst/>
          </a:prstGeom>
        </p:spPr>
        <p:txBody>
          <a:bodyPr vert="horz" lIns="92345" tIns="46173" rIns="92345" bIns="46173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8A67FC-5037-5D87-58F5-AB7DF0D693A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6672263"/>
            <a:ext cx="4035425" cy="352425"/>
          </a:xfrm>
          <a:prstGeom prst="rect">
            <a:avLst/>
          </a:prstGeom>
        </p:spPr>
        <p:txBody>
          <a:bodyPr vert="horz" lIns="92345" tIns="46173" rIns="92345" bIns="46173" rtlCol="0" anchor="b"/>
          <a:lstStyle>
            <a:lvl1pPr algn="l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60E431-D167-1320-E5CC-24652BD4470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5275263" y="6672263"/>
            <a:ext cx="4035425" cy="352425"/>
          </a:xfrm>
          <a:prstGeom prst="rect">
            <a:avLst/>
          </a:prstGeom>
        </p:spPr>
        <p:txBody>
          <a:bodyPr vert="horz" wrap="square" lIns="92345" tIns="46173" rIns="92345" bIns="46173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2D3D53C2-29B2-4A5B-85E6-479DC79395C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7F4A52E-9531-260C-B206-198A3576691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14C421A-D777-E34A-99EF-B8556A79151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758B140-0280-5905-F14D-E1B0DA92739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D1341B-25D0-4169-906A-378D7722D4B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024558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00B1AA1-4099-B178-D78E-7BF3A4DA526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23DB289-FEB5-385B-6A48-9F46F435792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AF27F8B-CE5E-45CC-8164-F1FB93B491C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BA70D8-7D1E-4FD4-9D3E-CFF91004737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523346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77DAF87-C665-8E5F-DBEC-B911FCE5EBB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37B8A3A-1615-A553-E0B4-8174F0E12CC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0EC5270-35DE-602F-6449-D45B2885EE4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A1433D-F462-4A16-809C-535262D0F13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1011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9A7FA70-FB43-EAB7-0872-4A75C697DE3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935DEAE-6A43-7721-11DB-4B5FFF0641B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AC41B62-E5FA-B952-83F4-9FA54CD924B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9F26DF-1FA1-4F62-8787-B7B969B001C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52228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ABE5ACE-7769-B2BD-87FA-E539C4728B1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2DE846E-CCA6-CDC8-F643-157EF33DC61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FB079AD-5F2D-A739-17DB-0A162D914F5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E53083-4309-4FF0-9B3F-6F0682038AE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70214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43E48A3-51FD-175A-0604-434C7CD7CB4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0E56D5F-843D-04CA-48E1-CCE1E0DD384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8A30423-8338-2098-8440-896C4A5080B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985320-5FF8-4896-B8B6-402436AC4F2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26748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BF1CDEC0-6BE7-60EF-A0DE-5818C59F883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AE7C4285-AA10-6B63-4B56-6FA38462035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36F93C24-36D7-995D-05B8-9BC1397EBAA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18577D-5221-4898-9DC8-98D5A82CF33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29962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6B59719F-E6CF-BBAF-2434-FBD865D20F3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B4EEABD0-F0F0-AEE5-5E80-D857BB8B6DE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00806525-94DF-44AA-4B66-70F3A67A1D7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DB7124-C9A1-4F3F-A8A7-30271A6CED3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768576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B89BDAD6-39B2-79F6-DE2B-C386EA20377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5083E0A0-E8CB-9082-C138-526A33C8F17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1DEB912-E175-9B1D-53FC-BD1F61F0E97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D43873-5DC1-4591-A025-4C83325A222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794391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6663383-99D4-E520-2A19-23936D767C1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BE5CB70-A450-FA57-2464-255029F620C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71831C4-D541-46A9-7648-6E6CD7A8ECD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6D748E-63D1-4404-8FA3-8C897013839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095309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AA93EDE-75D7-A1D8-C132-68BE1FE1AD1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FDDB35A-33C1-1237-2FE1-4E60BE778C5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CC0B45E-0049-494C-6E19-C399C6BB7A4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D6FFB6-257C-4CF3-AB0B-7F5065C984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4544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5CE3D"/>
            </a:gs>
            <a:gs pos="100000">
              <a:srgbClr val="E88018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D6AC3DDC-532A-A8B9-6D21-0570457A6D6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C42E5065-2590-0062-B440-21DA2CFFF4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3A55B3C-602C-A901-F0BC-C24BA4C67FB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DDB11EE4-E515-974A-850C-4C6FD9B9E27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4960D6B6-E52C-010D-FB28-A18F0FDE429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5A9354E5-9D39-4119-A7EF-9C2BD6D478D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accent2"/>
          </a:solidFill>
          <a:latin typeface="+mj-lt"/>
          <a:ea typeface="ＭＳ Ｐゴシック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003366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003366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003366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3366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316360-2E4A-8A19-520B-82E6179E73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000" dirty="0"/>
              <a:t>Quiz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BED9AD-8CD8-EC80-602F-FCFD89F302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tx2"/>
              </a:buClr>
            </a:pPr>
            <a:r>
              <a:rPr lang="en-US" dirty="0"/>
              <a:t>Next Thursday </a:t>
            </a:r>
            <a:r>
              <a:rPr lang="en-US" dirty="0">
                <a:solidFill>
                  <a:schemeClr val="accent2"/>
                </a:solidFill>
              </a:rPr>
              <a:t>Sep 11 5:10–6 PM</a:t>
            </a:r>
          </a:p>
          <a:p>
            <a:pPr>
              <a:buClr>
                <a:schemeClr val="tx2"/>
              </a:buClr>
            </a:pPr>
            <a:r>
              <a:rPr lang="en-US" dirty="0">
                <a:solidFill>
                  <a:schemeClr val="accent2"/>
                </a:solidFill>
              </a:rPr>
              <a:t>CR 133</a:t>
            </a:r>
          </a:p>
          <a:p>
            <a:pPr>
              <a:buClr>
                <a:schemeClr val="tx2"/>
              </a:buClr>
            </a:pPr>
            <a:r>
              <a:rPr lang="en-US" dirty="0"/>
              <a:t>Paper-and-pencil test</a:t>
            </a:r>
          </a:p>
          <a:p>
            <a:pPr>
              <a:buClr>
                <a:schemeClr val="tx2"/>
              </a:buClr>
            </a:pPr>
            <a:r>
              <a:rPr lang="en-US" dirty="0">
                <a:solidFill>
                  <a:schemeClr val="accent2"/>
                </a:solidFill>
              </a:rPr>
              <a:t>Standards 1–7</a:t>
            </a:r>
          </a:p>
          <a:p>
            <a:pPr>
              <a:buClr>
                <a:schemeClr val="tx2"/>
              </a:buClr>
            </a:pPr>
            <a:r>
              <a:rPr lang="en-US" dirty="0"/>
              <a:t>You may use a calculator</a:t>
            </a:r>
          </a:p>
          <a:p>
            <a:pPr>
              <a:buClr>
                <a:schemeClr val="tx2"/>
              </a:buClr>
            </a:pPr>
            <a:r>
              <a:rPr lang="en-US" dirty="0"/>
              <a:t>You may bring an 8 ½"×11" notes sheet</a:t>
            </a:r>
          </a:p>
          <a:p>
            <a:pPr>
              <a:buClr>
                <a:schemeClr val="tx2"/>
              </a:buClr>
            </a:pPr>
            <a:r>
              <a:rPr lang="en-US" dirty="0"/>
              <a:t>Please don’t cheat</a:t>
            </a:r>
          </a:p>
        </p:txBody>
      </p:sp>
    </p:spTree>
    <p:extLst>
      <p:ext uri="{BB962C8B-B14F-4D97-AF65-F5344CB8AC3E}">
        <p14:creationId xmlns:p14="http://schemas.microsoft.com/office/powerpoint/2010/main" val="484394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561BCC-F369-EDF1-0686-30B430089A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unit conversions do we need to know?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A4FD1D-4CA3-21AD-6FEF-7E4E777A9E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Metric prefixes</a:t>
            </a:r>
          </a:p>
          <a:p>
            <a:r>
              <a:rPr lang="en-US" dirty="0"/>
              <a:t>For other conversions (e.g. </a:t>
            </a:r>
            <a:br>
              <a:rPr lang="en-US" dirty="0"/>
            </a:br>
            <a:r>
              <a:rPr lang="en-US" dirty="0"/>
              <a:t>2.54 cm = 1 in), I’ll give you the equivalences.  Your job is to use them properly.</a:t>
            </a:r>
          </a:p>
        </p:txBody>
      </p:sp>
    </p:spTree>
    <p:extLst>
      <p:ext uri="{BB962C8B-B14F-4D97-AF65-F5344CB8AC3E}">
        <p14:creationId xmlns:p14="http://schemas.microsoft.com/office/powerpoint/2010/main" val="1636739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5F4107-C387-998E-CBAF-67446D8D38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Are inflection points concave up or concave down?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6617A2-32A6-1F30-CFDD-3FAED206F7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7620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No.</a:t>
            </a:r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2672F0D2-1D87-F472-1EDF-8C0D221B6D82}"/>
              </a:ext>
            </a:extLst>
          </p:cNvPr>
          <p:cNvSpPr/>
          <p:nvPr/>
        </p:nvSpPr>
        <p:spPr>
          <a:xfrm>
            <a:off x="1138687" y="2432250"/>
            <a:ext cx="5917721" cy="3899544"/>
          </a:xfrm>
          <a:custGeom>
            <a:avLst/>
            <a:gdLst>
              <a:gd name="connsiteX0" fmla="*/ 0 w 5917721"/>
              <a:gd name="connsiteY0" fmla="*/ 2777706 h 3899140"/>
              <a:gd name="connsiteX1" fmla="*/ 2398143 w 5917721"/>
              <a:gd name="connsiteY1" fmla="*/ 0 h 3899140"/>
              <a:gd name="connsiteX2" fmla="*/ 4830792 w 5917721"/>
              <a:gd name="connsiteY2" fmla="*/ 3899140 h 3899140"/>
              <a:gd name="connsiteX3" fmla="*/ 5917721 w 5917721"/>
              <a:gd name="connsiteY3" fmla="*/ 1915064 h 3899140"/>
              <a:gd name="connsiteX0" fmla="*/ 0 w 5917721"/>
              <a:gd name="connsiteY0" fmla="*/ 2777706 h 3899140"/>
              <a:gd name="connsiteX1" fmla="*/ 2398143 w 5917721"/>
              <a:gd name="connsiteY1" fmla="*/ 0 h 3899140"/>
              <a:gd name="connsiteX2" fmla="*/ 4830792 w 5917721"/>
              <a:gd name="connsiteY2" fmla="*/ 3899140 h 3899140"/>
              <a:gd name="connsiteX3" fmla="*/ 5917721 w 5917721"/>
              <a:gd name="connsiteY3" fmla="*/ 1915064 h 3899140"/>
              <a:gd name="connsiteX0" fmla="*/ 0 w 5917721"/>
              <a:gd name="connsiteY0" fmla="*/ 2777706 h 3899140"/>
              <a:gd name="connsiteX1" fmla="*/ 2398143 w 5917721"/>
              <a:gd name="connsiteY1" fmla="*/ 0 h 3899140"/>
              <a:gd name="connsiteX2" fmla="*/ 4830792 w 5917721"/>
              <a:gd name="connsiteY2" fmla="*/ 3899140 h 3899140"/>
              <a:gd name="connsiteX3" fmla="*/ 5917721 w 5917721"/>
              <a:gd name="connsiteY3" fmla="*/ 1915064 h 3899140"/>
              <a:gd name="connsiteX0" fmla="*/ 0 w 5917721"/>
              <a:gd name="connsiteY0" fmla="*/ 3033995 h 4155429"/>
              <a:gd name="connsiteX1" fmla="*/ 2398143 w 5917721"/>
              <a:gd name="connsiteY1" fmla="*/ 256289 h 4155429"/>
              <a:gd name="connsiteX2" fmla="*/ 4830792 w 5917721"/>
              <a:gd name="connsiteY2" fmla="*/ 4155429 h 4155429"/>
              <a:gd name="connsiteX3" fmla="*/ 5917721 w 5917721"/>
              <a:gd name="connsiteY3" fmla="*/ 2171353 h 4155429"/>
              <a:gd name="connsiteX0" fmla="*/ 0 w 5917721"/>
              <a:gd name="connsiteY0" fmla="*/ 2777715 h 3899149"/>
              <a:gd name="connsiteX1" fmla="*/ 2398143 w 5917721"/>
              <a:gd name="connsiteY1" fmla="*/ 9 h 3899149"/>
              <a:gd name="connsiteX2" fmla="*/ 4830792 w 5917721"/>
              <a:gd name="connsiteY2" fmla="*/ 3899149 h 3899149"/>
              <a:gd name="connsiteX3" fmla="*/ 5917721 w 5917721"/>
              <a:gd name="connsiteY3" fmla="*/ 1915073 h 3899149"/>
              <a:gd name="connsiteX0" fmla="*/ 0 w 5917721"/>
              <a:gd name="connsiteY0" fmla="*/ 2777715 h 3964780"/>
              <a:gd name="connsiteX1" fmla="*/ 2398143 w 5917721"/>
              <a:gd name="connsiteY1" fmla="*/ 9 h 3964780"/>
              <a:gd name="connsiteX2" fmla="*/ 4830792 w 5917721"/>
              <a:gd name="connsiteY2" fmla="*/ 3899149 h 3964780"/>
              <a:gd name="connsiteX3" fmla="*/ 5917721 w 5917721"/>
              <a:gd name="connsiteY3" fmla="*/ 1915073 h 3964780"/>
              <a:gd name="connsiteX0" fmla="*/ 0 w 5917721"/>
              <a:gd name="connsiteY0" fmla="*/ 2777715 h 3900192"/>
              <a:gd name="connsiteX1" fmla="*/ 2398143 w 5917721"/>
              <a:gd name="connsiteY1" fmla="*/ 9 h 3900192"/>
              <a:gd name="connsiteX2" fmla="*/ 4830792 w 5917721"/>
              <a:gd name="connsiteY2" fmla="*/ 3899149 h 3900192"/>
              <a:gd name="connsiteX3" fmla="*/ 5917721 w 5917721"/>
              <a:gd name="connsiteY3" fmla="*/ 1915073 h 3900192"/>
              <a:gd name="connsiteX0" fmla="*/ 0 w 5917721"/>
              <a:gd name="connsiteY0" fmla="*/ 2777715 h 3900192"/>
              <a:gd name="connsiteX1" fmla="*/ 2398143 w 5917721"/>
              <a:gd name="connsiteY1" fmla="*/ 9 h 3900192"/>
              <a:gd name="connsiteX2" fmla="*/ 4830792 w 5917721"/>
              <a:gd name="connsiteY2" fmla="*/ 3899149 h 3900192"/>
              <a:gd name="connsiteX3" fmla="*/ 5917721 w 5917721"/>
              <a:gd name="connsiteY3" fmla="*/ 1915073 h 3900192"/>
              <a:gd name="connsiteX0" fmla="*/ 0 w 5917721"/>
              <a:gd name="connsiteY0" fmla="*/ 2777715 h 3900192"/>
              <a:gd name="connsiteX1" fmla="*/ 2398143 w 5917721"/>
              <a:gd name="connsiteY1" fmla="*/ 9 h 3900192"/>
              <a:gd name="connsiteX2" fmla="*/ 4830792 w 5917721"/>
              <a:gd name="connsiteY2" fmla="*/ 3899149 h 3900192"/>
              <a:gd name="connsiteX3" fmla="*/ 5917721 w 5917721"/>
              <a:gd name="connsiteY3" fmla="*/ 1915073 h 3900192"/>
              <a:gd name="connsiteX0" fmla="*/ 0 w 5917721"/>
              <a:gd name="connsiteY0" fmla="*/ 2777715 h 3900192"/>
              <a:gd name="connsiteX1" fmla="*/ 2398143 w 5917721"/>
              <a:gd name="connsiteY1" fmla="*/ 9 h 3900192"/>
              <a:gd name="connsiteX2" fmla="*/ 4830792 w 5917721"/>
              <a:gd name="connsiteY2" fmla="*/ 3899149 h 3900192"/>
              <a:gd name="connsiteX3" fmla="*/ 5917721 w 5917721"/>
              <a:gd name="connsiteY3" fmla="*/ 1915073 h 3900192"/>
              <a:gd name="connsiteX0" fmla="*/ 0 w 5917721"/>
              <a:gd name="connsiteY0" fmla="*/ 2778097 h 3900561"/>
              <a:gd name="connsiteX1" fmla="*/ 2398143 w 5917721"/>
              <a:gd name="connsiteY1" fmla="*/ 391 h 3900561"/>
              <a:gd name="connsiteX2" fmla="*/ 4830792 w 5917721"/>
              <a:gd name="connsiteY2" fmla="*/ 3899531 h 3900561"/>
              <a:gd name="connsiteX3" fmla="*/ 5917721 w 5917721"/>
              <a:gd name="connsiteY3" fmla="*/ 1915455 h 3900561"/>
              <a:gd name="connsiteX0" fmla="*/ 0 w 5917721"/>
              <a:gd name="connsiteY0" fmla="*/ 2778104 h 3899544"/>
              <a:gd name="connsiteX1" fmla="*/ 2398143 w 5917721"/>
              <a:gd name="connsiteY1" fmla="*/ 398 h 3899544"/>
              <a:gd name="connsiteX2" fmla="*/ 4830792 w 5917721"/>
              <a:gd name="connsiteY2" fmla="*/ 3899538 h 3899544"/>
              <a:gd name="connsiteX3" fmla="*/ 5917721 w 5917721"/>
              <a:gd name="connsiteY3" fmla="*/ 1915462 h 38995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917721" h="3899544">
                <a:moveTo>
                  <a:pt x="0" y="2778104"/>
                </a:moveTo>
                <a:cubicBezTo>
                  <a:pt x="1178943" y="2783855"/>
                  <a:pt x="1587260" y="46405"/>
                  <a:pt x="2398143" y="398"/>
                </a:cubicBezTo>
                <a:cubicBezTo>
                  <a:pt x="3209026" y="-45609"/>
                  <a:pt x="4123426" y="3905290"/>
                  <a:pt x="4830792" y="3899538"/>
                </a:cubicBezTo>
                <a:cubicBezTo>
                  <a:pt x="5538158" y="3893786"/>
                  <a:pt x="5400136" y="1990225"/>
                  <a:pt x="5917721" y="1915462"/>
                </a:cubicBezTo>
              </a:path>
            </a:pathLst>
          </a:custGeom>
          <a:noFill/>
          <a:ln w="571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0F91113-1934-4371-A71A-84CFCFB36E00}"/>
              </a:ext>
            </a:extLst>
          </p:cNvPr>
          <p:cNvCxnSpPr>
            <a:cxnSpLocks/>
          </p:cNvCxnSpPr>
          <p:nvPr/>
        </p:nvCxnSpPr>
        <p:spPr>
          <a:xfrm>
            <a:off x="2514600" y="2438400"/>
            <a:ext cx="0" cy="4038600"/>
          </a:xfrm>
          <a:prstGeom prst="line">
            <a:avLst/>
          </a:prstGeom>
          <a:ln>
            <a:solidFill>
              <a:srgbClr val="0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96A2F6EF-8136-2205-83F6-7C98A0E253E2}"/>
              </a:ext>
            </a:extLst>
          </p:cNvPr>
          <p:cNvCxnSpPr>
            <a:cxnSpLocks/>
          </p:cNvCxnSpPr>
          <p:nvPr/>
        </p:nvCxnSpPr>
        <p:spPr>
          <a:xfrm>
            <a:off x="4800600" y="2438400"/>
            <a:ext cx="0" cy="4038600"/>
          </a:xfrm>
          <a:prstGeom prst="line">
            <a:avLst/>
          </a:prstGeom>
          <a:ln>
            <a:solidFill>
              <a:srgbClr val="0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83A0D03-2D19-2074-4A7D-5E626FCE2FD2}"/>
              </a:ext>
            </a:extLst>
          </p:cNvPr>
          <p:cNvCxnSpPr>
            <a:cxnSpLocks/>
          </p:cNvCxnSpPr>
          <p:nvPr/>
        </p:nvCxnSpPr>
        <p:spPr>
          <a:xfrm>
            <a:off x="6629400" y="2438400"/>
            <a:ext cx="0" cy="4038600"/>
          </a:xfrm>
          <a:prstGeom prst="line">
            <a:avLst/>
          </a:prstGeom>
          <a:ln>
            <a:solidFill>
              <a:srgbClr val="0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8E02615C-B82C-22F2-D2A8-5D6934282EF3}"/>
              </a:ext>
            </a:extLst>
          </p:cNvPr>
          <p:cNvSpPr txBox="1"/>
          <p:nvPr/>
        </p:nvSpPr>
        <p:spPr>
          <a:xfrm>
            <a:off x="1447800" y="3429000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accent4"/>
                </a:solidFill>
              </a:rPr>
              <a:t>up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E6BDB2F-F3B7-E942-4FDB-830D15A80C2C}"/>
              </a:ext>
            </a:extLst>
          </p:cNvPr>
          <p:cNvSpPr txBox="1"/>
          <p:nvPr/>
        </p:nvSpPr>
        <p:spPr>
          <a:xfrm>
            <a:off x="5446734" y="3429000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accent4"/>
                </a:solidFill>
              </a:rPr>
              <a:t>up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F7F8CA9-08C7-17D0-F59A-B90D39A2EB9A}"/>
              </a:ext>
            </a:extLst>
          </p:cNvPr>
          <p:cNvSpPr txBox="1"/>
          <p:nvPr/>
        </p:nvSpPr>
        <p:spPr>
          <a:xfrm>
            <a:off x="2993121" y="3429000"/>
            <a:ext cx="104547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accent4"/>
                </a:solidFill>
              </a:rPr>
              <a:t>down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B503F9A-BF38-D366-F685-AF8E52B0FCC1}"/>
              </a:ext>
            </a:extLst>
          </p:cNvPr>
          <p:cNvSpPr txBox="1"/>
          <p:nvPr/>
        </p:nvSpPr>
        <p:spPr>
          <a:xfrm>
            <a:off x="6842781" y="3429000"/>
            <a:ext cx="104547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accent4"/>
                </a:solidFill>
              </a:rPr>
              <a:t>down</a:t>
            </a:r>
          </a:p>
        </p:txBody>
      </p:sp>
    </p:spTree>
    <p:extLst>
      <p:ext uri="{BB962C8B-B14F-4D97-AF65-F5344CB8AC3E}">
        <p14:creationId xmlns:p14="http://schemas.microsoft.com/office/powerpoint/2010/main" val="4056775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9" grpId="0"/>
      <p:bldP spid="10" grpId="0"/>
      <p:bldP spid="11" grpId="0"/>
      <p:bldP spid="1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ECBD6E-9DAA-0A2C-3D2A-C3BB1EF8A7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 we distinguish displacement from path length, and how do we find each?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B9AB4DF-4F58-EB30-386F-83F8D3B4091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dirty="0">
                    <a:solidFill>
                      <a:schemeClr val="accent4"/>
                    </a:solidFill>
                  </a:rPr>
                  <a:t>Displacement</a:t>
                </a:r>
                <a:r>
                  <a:rPr lang="en-US" dirty="0"/>
                  <a:t> = </a:t>
                </a:r>
                <a14:m>
                  <m:oMath xmlns:m="http://schemas.openxmlformats.org/officeDocument/2006/math">
                    <m:acc>
                      <m:accPr>
                        <m:chr m:val="⃑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</m:acc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⃑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</m:acc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final position – initial position</a:t>
                </a:r>
              </a:p>
              <a:p>
                <a:pPr lvl="1"/>
                <a:r>
                  <a:rPr lang="en-US" dirty="0"/>
                  <a:t>position </a:t>
                </a:r>
                <a14:m>
                  <m:oMath xmlns:m="http://schemas.openxmlformats.org/officeDocument/2006/math">
                    <m:acc>
                      <m:accPr>
                        <m:chr m:val="⃑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</m:acc>
                  </m:oMath>
                </a14:m>
                <a:r>
                  <a:rPr lang="en-US" dirty="0"/>
                  <a:t> is a vector; displacement is a vector</a:t>
                </a:r>
              </a:p>
              <a:p>
                <a:pPr marL="0" indent="0">
                  <a:buNone/>
                </a:pPr>
                <a:r>
                  <a:rPr lang="en-US" dirty="0"/>
                  <a:t>For </a:t>
                </a:r>
                <a:r>
                  <a:rPr lang="en-US" dirty="0">
                    <a:solidFill>
                      <a:schemeClr val="accent4"/>
                    </a:solidFill>
                  </a:rPr>
                  <a:t>path length</a:t>
                </a:r>
                <a:r>
                  <a:rPr lang="en-US" dirty="0"/>
                  <a:t>, you need to know the details of the path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B9AB4DF-4F58-EB30-386F-83F8D3B4091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852" t="-1752" r="-5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39824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16EA90-E41C-C13C-FBED-33B0C8A2A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 I know if I got the right answer?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2C3A03-2F86-30B0-7EBD-86720672F9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Check the units</a:t>
            </a:r>
          </a:p>
          <a:p>
            <a:r>
              <a:rPr lang="en-US" dirty="0"/>
              <a:t>See if the formula makes sense</a:t>
            </a:r>
          </a:p>
          <a:p>
            <a:pPr lvl="1"/>
            <a:r>
              <a:rPr lang="en-US" dirty="0"/>
              <a:t>it helps to have a formula, </a:t>
            </a:r>
            <a:r>
              <a:rPr lang="en-US"/>
              <a:t>not just a number</a:t>
            </a:r>
            <a:endParaRPr lang="en-US" dirty="0"/>
          </a:p>
          <a:p>
            <a:r>
              <a:rPr lang="en-US" dirty="0"/>
              <a:t>Substitute your answer into the equation</a:t>
            </a:r>
          </a:p>
        </p:txBody>
      </p:sp>
    </p:spTree>
    <p:extLst>
      <p:ext uri="{BB962C8B-B14F-4D97-AF65-F5344CB8AC3E}">
        <p14:creationId xmlns:p14="http://schemas.microsoft.com/office/powerpoint/2010/main" val="2487492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E80F5A-105A-472D-CF14-DE0730D9C4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z="4400" dirty="0"/>
              <a:t>Your Questions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1FF39B6-566C-CB6B-2993-7C495AA81CB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636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7E5513C0-FCCC-97F8-8B9B-0795F9DAF0D1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sz="3200" dirty="0"/>
                  <a:t>Does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=</m:t>
                    </m:r>
                    <m:box>
                      <m:boxPr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  <m:d>
                          <m:dPr>
                            <m:ctrlP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𝑣</m:t>
                                </m:r>
                              </m:e>
                              <m:sub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  <m: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</m:d>
                      </m:e>
                    </m:box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r>
                  <a:rPr lang="en-US" sz="3200" dirty="0"/>
                  <a:t> work if acceleration isn’t constant?  It doesn’t have </a:t>
                </a:r>
                <a:r>
                  <a:rPr lang="en-US" sz="3200" i="1" dirty="0"/>
                  <a:t>a</a:t>
                </a:r>
                <a:r>
                  <a:rPr lang="en-US" sz="3200" dirty="0"/>
                  <a:t> in it.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7E5513C0-FCCC-97F8-8B9B-0795F9DAF0D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1852" t="-6383" b="-159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6A9832-0D20-D30D-2FE2-15654209DA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No.</a:t>
            </a:r>
          </a:p>
          <a:p>
            <a:pPr marL="0" indent="0">
              <a:buNone/>
            </a:pPr>
            <a:r>
              <a:rPr lang="en-US" dirty="0"/>
              <a:t>Imagine a car travels at 2 m/s for 20 minutes, then at 20 m/s for 2 minutes.</a:t>
            </a:r>
          </a:p>
          <a:p>
            <a:pPr marL="0" indent="0">
              <a:buNone/>
            </a:pPr>
            <a:r>
              <a:rPr lang="en-US" i="1" dirty="0"/>
              <a:t>x</a:t>
            </a:r>
            <a:r>
              <a:rPr lang="en-US" dirty="0"/>
              <a:t> – </a:t>
            </a:r>
            <a:r>
              <a:rPr lang="en-US" i="1" dirty="0"/>
              <a:t>x</a:t>
            </a:r>
            <a:r>
              <a:rPr lang="en-US" baseline="-25000" dirty="0"/>
              <a:t>0</a:t>
            </a:r>
            <a:r>
              <a:rPr lang="en-US" dirty="0"/>
              <a:t> = 2400 m + 2400 m = 4800 m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</a:rPr>
              <a:t>not</a:t>
            </a:r>
          </a:p>
          <a:p>
            <a:pPr marL="0" indent="0">
              <a:buNone/>
            </a:pPr>
            <a:r>
              <a:rPr lang="en-US" dirty="0"/>
              <a:t>(11 m/s)(22 min) = 14,520 m</a:t>
            </a:r>
          </a:p>
        </p:txBody>
      </p:sp>
    </p:spTree>
    <p:extLst>
      <p:ext uri="{BB962C8B-B14F-4D97-AF65-F5344CB8AC3E}">
        <p14:creationId xmlns:p14="http://schemas.microsoft.com/office/powerpoint/2010/main" val="2175751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6F76B5-FC59-A713-FCF6-AED9ED467A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 I know which equation to use?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1C8E4F-957F-7DEB-71BB-B37B20C4F6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Does it apply to the physics of the situation?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Does it link the quantities you know to the one you want to know?</a:t>
            </a:r>
          </a:p>
        </p:txBody>
      </p:sp>
    </p:spTree>
    <p:extLst>
      <p:ext uri="{BB962C8B-B14F-4D97-AF65-F5344CB8AC3E}">
        <p14:creationId xmlns:p14="http://schemas.microsoft.com/office/powerpoint/2010/main" val="3360973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5B1A1F-A629-4011-9E42-C3A381A237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Does a negative acceleration mean slowing down?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3A122D-0683-8462-1CE4-50362BA01A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Sometimes.</a:t>
            </a:r>
          </a:p>
          <a:p>
            <a:pPr marL="0" indent="0">
              <a:buNone/>
            </a:pPr>
            <a:r>
              <a:rPr lang="en-US" dirty="0"/>
              <a:t>Negative acceleration means accelerating in the negative direction.</a:t>
            </a:r>
          </a:p>
          <a:p>
            <a:pPr marL="0" indent="0">
              <a:buNone/>
            </a:pPr>
            <a:r>
              <a:rPr lang="en-US" dirty="0"/>
              <a:t>Slowing down means that acceleration and velocity are in opposite directions.</a:t>
            </a:r>
          </a:p>
          <a:p>
            <a:pPr marL="0" indent="0">
              <a:buNone/>
            </a:pPr>
            <a:r>
              <a:rPr lang="en-US" dirty="0"/>
              <a:t>(Speeding up means that velocity and acceleration are in the same direction.)</a:t>
            </a:r>
          </a:p>
        </p:txBody>
      </p:sp>
    </p:spTree>
    <p:extLst>
      <p:ext uri="{BB962C8B-B14F-4D97-AF65-F5344CB8AC3E}">
        <p14:creationId xmlns:p14="http://schemas.microsoft.com/office/powerpoint/2010/main" val="3678267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252CBF-413A-FAEA-B9A5-E731A26BE7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if you are missing more than one quantity?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5AFA56-FAA9-A4C7-F745-B52F74B512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You need at least one independent equation for each unknown.</a:t>
            </a:r>
          </a:p>
        </p:txBody>
      </p:sp>
    </p:spTree>
    <p:extLst>
      <p:ext uri="{BB962C8B-B14F-4D97-AF65-F5344CB8AC3E}">
        <p14:creationId xmlns:p14="http://schemas.microsoft.com/office/powerpoint/2010/main" val="2516976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4C76AD-B84E-18F8-566F-28EEFB7911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  you work more example problems in class?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19E981-610A-7434-76D9-2E49B6FEEA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Gaaaaah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Discussion section is a thing.</a:t>
            </a:r>
          </a:p>
        </p:txBody>
      </p:sp>
    </p:spTree>
    <p:extLst>
      <p:ext uri="{BB962C8B-B14F-4D97-AF65-F5344CB8AC3E}">
        <p14:creationId xmlns:p14="http://schemas.microsoft.com/office/powerpoint/2010/main" val="1879265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7F31B1-276B-5864-10A9-04A0961F8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58962"/>
          </a:xfrm>
        </p:spPr>
        <p:txBody>
          <a:bodyPr/>
          <a:lstStyle/>
          <a:p>
            <a:r>
              <a:rPr lang="en-US" dirty="0"/>
              <a:t>What’s the difference between “instantaneous,” “average,” and “constant” quantities?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91D351-EE64-1C9E-5F47-6A0A8FCDAF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chemeClr val="accent4"/>
                </a:solidFill>
              </a:rPr>
              <a:t>Instantaneous</a:t>
            </a:r>
            <a:r>
              <a:rPr lang="en-US" dirty="0"/>
              <a:t>: At one moment</a:t>
            </a:r>
          </a:p>
          <a:p>
            <a:pPr marL="0" indent="0">
              <a:buNone/>
            </a:pPr>
            <a:r>
              <a:rPr lang="en-US" dirty="0">
                <a:solidFill>
                  <a:schemeClr val="accent4"/>
                </a:solidFill>
              </a:rPr>
              <a:t>Average</a:t>
            </a:r>
            <a:r>
              <a:rPr lang="en-US" dirty="0"/>
              <a:t>: One number to characterize an entire interval</a:t>
            </a:r>
          </a:p>
          <a:p>
            <a:pPr marL="0" indent="0">
              <a:buNone/>
            </a:pPr>
            <a:r>
              <a:rPr lang="en-US" dirty="0">
                <a:solidFill>
                  <a:schemeClr val="accent4"/>
                </a:solidFill>
              </a:rPr>
              <a:t>Constant</a:t>
            </a:r>
            <a:r>
              <a:rPr lang="en-US" dirty="0"/>
              <a:t>: Not changing during the interval</a:t>
            </a:r>
          </a:p>
          <a:p>
            <a:pPr marL="457200" lvl="1" indent="0">
              <a:buNone/>
            </a:pPr>
            <a:r>
              <a:rPr lang="en-US" dirty="0"/>
              <a:t>All instantaneous values are the same</a:t>
            </a:r>
          </a:p>
          <a:p>
            <a:pPr marL="457200" lvl="1" indent="0">
              <a:buNone/>
            </a:pPr>
            <a:r>
              <a:rPr lang="en-US" dirty="0"/>
              <a:t>And they equal the average as well</a:t>
            </a:r>
          </a:p>
        </p:txBody>
      </p:sp>
    </p:spTree>
    <p:extLst>
      <p:ext uri="{BB962C8B-B14F-4D97-AF65-F5344CB8AC3E}">
        <p14:creationId xmlns:p14="http://schemas.microsoft.com/office/powerpoint/2010/main" val="1166563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E7031B-37D0-3039-5AB4-0A3A084057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 you convert a verbal description to a formula?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F8CA8F-1951-97E9-F46B-E5EF263B35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Constructing a mathematical model is the greatest challenge in solving a physics problem.</a:t>
            </a:r>
          </a:p>
        </p:txBody>
      </p:sp>
    </p:spTree>
    <p:extLst>
      <p:ext uri="{BB962C8B-B14F-4D97-AF65-F5344CB8AC3E}">
        <p14:creationId xmlns:p14="http://schemas.microsoft.com/office/powerpoint/2010/main" val="839536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Default Design">
  <a:themeElements>
    <a:clrScheme name="Custom 1">
      <a:dk1>
        <a:srgbClr val="000066"/>
      </a:dk1>
      <a:lt1>
        <a:srgbClr val="66CCFF"/>
      </a:lt1>
      <a:dk2>
        <a:srgbClr val="000066"/>
      </a:dk2>
      <a:lt2>
        <a:srgbClr val="808080"/>
      </a:lt2>
      <a:accent1>
        <a:srgbClr val="BBE0E3"/>
      </a:accent1>
      <a:accent2>
        <a:srgbClr val="0000FF"/>
      </a:accent2>
      <a:accent3>
        <a:srgbClr val="800000"/>
      </a:accent3>
      <a:accent4>
        <a:srgbClr val="006600"/>
      </a:accent4>
      <a:accent5>
        <a:srgbClr val="00CC00"/>
      </a:accent5>
      <a:accent6>
        <a:srgbClr val="6600CC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3366"/>
        </a:dk1>
        <a:lt1>
          <a:srgbClr val="FFFFFF"/>
        </a:lt1>
        <a:dk2>
          <a:srgbClr val="003366"/>
        </a:dk2>
        <a:lt2>
          <a:srgbClr val="808080"/>
        </a:lt2>
        <a:accent1>
          <a:srgbClr val="BBE0E3"/>
        </a:accent1>
        <a:accent2>
          <a:srgbClr val="3333FF"/>
        </a:accent2>
        <a:accent3>
          <a:srgbClr val="FFFFFF"/>
        </a:accent3>
        <a:accent4>
          <a:srgbClr val="002A56"/>
        </a:accent4>
        <a:accent5>
          <a:srgbClr val="DAEDEF"/>
        </a:accent5>
        <a:accent6>
          <a:srgbClr val="2D2DE7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3587</TotalTime>
  <Words>437</Words>
  <Application>Microsoft Office PowerPoint</Application>
  <PresentationFormat>On-screen Show (4:3)</PresentationFormat>
  <Paragraphs>55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Cambria Math</vt:lpstr>
      <vt:lpstr>Default Design</vt:lpstr>
      <vt:lpstr>Quiz 1</vt:lpstr>
      <vt:lpstr>Your Questions</vt:lpstr>
      <vt:lpstr>Does x-x_0=□(64&amp;1/2 (v_0+v) )t work if acceleration isn’t constant?  It doesn’t have a in it.</vt:lpstr>
      <vt:lpstr>How do I know which equation to use?</vt:lpstr>
      <vt:lpstr>Does a negative acceleration mean slowing down?</vt:lpstr>
      <vt:lpstr>What if you are missing more than one quantity?</vt:lpstr>
      <vt:lpstr>Can  you work more example problems in class?</vt:lpstr>
      <vt:lpstr>What’s the difference between “instantaneous,” “average,” and “constant” quantities?</vt:lpstr>
      <vt:lpstr>How do you convert a verbal description to a formula?</vt:lpstr>
      <vt:lpstr>What unit conversions do we need to know?</vt:lpstr>
      <vt:lpstr>Are inflection points concave up or concave down?</vt:lpstr>
      <vt:lpstr>How do we distinguish displacement from path length, and how do we find each?</vt:lpstr>
      <vt:lpstr>How do I know if I got the right answer?</vt:lpstr>
    </vt:vector>
  </TitlesOfParts>
  <Company>John Carroll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RBARRANS@uwyo.edu</dc:creator>
  <cp:lastModifiedBy>Richard Barrans</cp:lastModifiedBy>
  <cp:revision>223</cp:revision>
  <cp:lastPrinted>2019-02-25T13:00:09Z</cp:lastPrinted>
  <dcterms:created xsi:type="dcterms:W3CDTF">2003-08-04T19:23:16Z</dcterms:created>
  <dcterms:modified xsi:type="dcterms:W3CDTF">2025-09-05T15:26:00Z</dcterms:modified>
</cp:coreProperties>
</file>