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64" r:id="rId3"/>
    <p:sldId id="263" r:id="rId4"/>
    <p:sldId id="267" r:id="rId5"/>
    <p:sldId id="265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61" r:id="rId18"/>
    <p:sldId id="278" r:id="rId19"/>
    <p:sldId id="258" r:id="rId20"/>
    <p:sldId id="259" r:id="rId21"/>
    <p:sldId id="279" r:id="rId22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063"/>
    <p:restoredTop sz="93913" autoAdjust="0"/>
  </p:normalViewPr>
  <p:slideViewPr>
    <p:cSldViewPr>
      <p:cViewPr varScale="1">
        <p:scale>
          <a:sx n="85" d="100"/>
          <a:sy n="85" d="100"/>
        </p:scale>
        <p:origin x="9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L33 Fate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L33 Fate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12/2/2024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A1050 L33 Fate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A1050 L33 Fate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15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map.gsfc.nasa.gov/mission/sgoals_parameters_spect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map.gsfc.nasa.gov/media/030639/index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map.gsfc.nasa.gov/universe/uni_fate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bs.org/wgbh/nova/universe/historysans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map.gsfc.nasa.gov/media/060913/index.html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ipac.stanford.edu/highlights/population-iii-stars-universes-ultimate-reclusive-pop-stars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Galaxies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How did they get here?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A2A4E2-C65D-BD41-83AE-CFEEF5A12630}"/>
              </a:ext>
            </a:extLst>
          </p:cNvPr>
          <p:cNvSpPr txBox="1"/>
          <p:nvPr/>
        </p:nvSpPr>
        <p:spPr>
          <a:xfrm>
            <a:off x="990600" y="5791200"/>
            <a:ext cx="1240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§19.11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10693-A989-E542-8260-453AAA5DC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Galaxies and dark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10478-27C6-8F45-A9CF-00A6FEE5B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Appear to correlate</a:t>
            </a:r>
          </a:p>
          <a:p>
            <a:r>
              <a:rPr lang="en-US" dirty="0"/>
              <a:t>concentrations and voids in the same places</a:t>
            </a:r>
          </a:p>
          <a:p>
            <a:r>
              <a:rPr lang="en-US" dirty="0"/>
              <a:t>Dark matter </a:t>
            </a:r>
            <a:r>
              <a:rPr lang="en-US" dirty="0" err="1"/>
              <a:t>overdensities</a:t>
            </a:r>
            <a:r>
              <a:rPr lang="en-US" dirty="0"/>
              <a:t> probably attracted baryonic matter</a:t>
            </a:r>
          </a:p>
        </p:txBody>
      </p:sp>
    </p:spTree>
    <p:extLst>
      <p:ext uri="{BB962C8B-B14F-4D97-AF65-F5344CB8AC3E}">
        <p14:creationId xmlns:p14="http://schemas.microsoft.com/office/powerpoint/2010/main" val="404991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What happens next?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fate of the universe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A2A4E2-C65D-BD41-83AE-CFEEF5A12630}"/>
              </a:ext>
            </a:extLst>
          </p:cNvPr>
          <p:cNvSpPr txBox="1"/>
          <p:nvPr/>
        </p:nvSpPr>
        <p:spPr>
          <a:xfrm>
            <a:off x="990600" y="5791200"/>
            <a:ext cx="22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§19.12–19.15</a:t>
            </a:r>
          </a:p>
        </p:txBody>
      </p:sp>
    </p:spTree>
    <p:extLst>
      <p:ext uri="{BB962C8B-B14F-4D97-AF65-F5344CB8AC3E}">
        <p14:creationId xmlns:p14="http://schemas.microsoft.com/office/powerpoint/2010/main" val="233297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020E8-A438-2F48-A2AD-0C83261C8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8A3E1-6360-FF49-BBC7-E72F81DD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Expansion continues forever</a:t>
            </a:r>
          </a:p>
          <a:p>
            <a:pPr lvl="1"/>
            <a:r>
              <a:rPr lang="en-US" dirty="0"/>
              <a:t>Universe thins and cools</a:t>
            </a:r>
          </a:p>
          <a:p>
            <a:r>
              <a:rPr lang="en-US" dirty="0"/>
              <a:t>Expansion halts and reverses</a:t>
            </a:r>
          </a:p>
          <a:p>
            <a:pPr lvl="1"/>
            <a:r>
              <a:rPr lang="en-US" dirty="0"/>
              <a:t>Big crunch</a:t>
            </a:r>
          </a:p>
        </p:txBody>
      </p:sp>
    </p:spTree>
    <p:extLst>
      <p:ext uri="{BB962C8B-B14F-4D97-AF65-F5344CB8AC3E}">
        <p14:creationId xmlns:p14="http://schemas.microsoft.com/office/powerpoint/2010/main" val="181300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1141A-1DB0-BC4C-BCF8-835682C8A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Perlmutter et al.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255FD-96DA-D348-A763-1C83D305C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Is there enough matter in the Universe to halt expansion?</a:t>
            </a:r>
          </a:p>
          <a:p>
            <a:r>
              <a:rPr lang="en-US" dirty="0"/>
              <a:t>Used Type 1a SNs to study the rate at which gravity slowed cosmic expansion</a:t>
            </a:r>
          </a:p>
          <a:p>
            <a:r>
              <a:rPr lang="en-US" dirty="0"/>
              <a:t>Found that expansion is </a:t>
            </a:r>
            <a:r>
              <a:rPr lang="en-US" dirty="0">
                <a:solidFill>
                  <a:schemeClr val="accent2"/>
                </a:solidFill>
              </a:rPr>
              <a:t>accelerating</a:t>
            </a:r>
          </a:p>
          <a:p>
            <a:r>
              <a:rPr lang="en-US" dirty="0"/>
              <a:t>2011 Physics Nobel prize</a:t>
            </a:r>
          </a:p>
          <a:p>
            <a:r>
              <a:rPr lang="en-US" dirty="0"/>
              <a:t>Some mysterious form of energy must be operating</a:t>
            </a:r>
          </a:p>
        </p:txBody>
      </p:sp>
    </p:spTree>
    <p:extLst>
      <p:ext uri="{BB962C8B-B14F-4D97-AF65-F5344CB8AC3E}">
        <p14:creationId xmlns:p14="http://schemas.microsoft.com/office/powerpoint/2010/main" val="57095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74E9B-7014-7A49-BA8F-CE73807DB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spacetime geometries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BB420-682D-A648-872C-AEE673AA6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971800" cy="4525963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en-US" dirty="0"/>
              <a:t>Positive</a:t>
            </a:r>
          </a:p>
          <a:p>
            <a:pPr>
              <a:lnSpc>
                <a:spcPct val="250000"/>
              </a:lnSpc>
            </a:pPr>
            <a:r>
              <a:rPr lang="en-US" dirty="0"/>
              <a:t>Flat</a:t>
            </a:r>
          </a:p>
          <a:p>
            <a:pPr>
              <a:lnSpc>
                <a:spcPct val="250000"/>
              </a:lnSpc>
            </a:pPr>
            <a:r>
              <a:rPr lang="en-US" dirty="0"/>
              <a:t>Negative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949754-7006-B440-81D9-737979EB2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450706"/>
            <a:ext cx="3069384" cy="4675457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9218DB-5465-6247-B873-05BE38F98A21}"/>
              </a:ext>
            </a:extLst>
          </p:cNvPr>
          <p:cNvSpPr txBox="1"/>
          <p:nvPr/>
        </p:nvSpPr>
        <p:spPr>
          <a:xfrm>
            <a:off x="5486400" y="6400800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Comins</a:t>
            </a:r>
            <a:r>
              <a:rPr lang="en-US" dirty="0"/>
              <a:t>, Fig. 19.21</a:t>
            </a:r>
          </a:p>
        </p:txBody>
      </p:sp>
    </p:spTree>
    <p:extLst>
      <p:ext uri="{BB962C8B-B14F-4D97-AF65-F5344CB8AC3E}">
        <p14:creationId xmlns:p14="http://schemas.microsoft.com/office/powerpoint/2010/main" val="183824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81641-56F6-4A45-ACEF-F72AD0A93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F0637-E84E-7448-A9ED-1FF358227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Observations indicate spacetime is </a:t>
            </a:r>
            <a:r>
              <a:rPr lang="en-US" dirty="0">
                <a:solidFill>
                  <a:schemeClr val="accent2"/>
                </a:solidFill>
              </a:rPr>
              <a:t>flat</a:t>
            </a:r>
          </a:p>
          <a:p>
            <a:r>
              <a:rPr lang="en-US" dirty="0"/>
              <a:t>More evidence for </a:t>
            </a:r>
            <a:r>
              <a:rPr lang="en-US" dirty="0">
                <a:solidFill>
                  <a:schemeClr val="accent2"/>
                </a:solidFill>
              </a:rPr>
              <a:t>inflation</a:t>
            </a:r>
          </a:p>
        </p:txBody>
      </p:sp>
    </p:spTree>
    <p:extLst>
      <p:ext uri="{BB962C8B-B14F-4D97-AF65-F5344CB8AC3E}">
        <p14:creationId xmlns:p14="http://schemas.microsoft.com/office/powerpoint/2010/main" val="138448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C2D32-063A-6B42-9DEA-EABDE0A5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CMB reveals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A1565-F580-D94F-9D50-F4C365329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 of CMB fluctuation depends on densities of </a:t>
            </a:r>
          </a:p>
          <a:p>
            <a:pPr lvl="1"/>
            <a:r>
              <a:rPr lang="en-US" dirty="0"/>
              <a:t>baryonic matter</a:t>
            </a:r>
          </a:p>
          <a:p>
            <a:pPr lvl="1"/>
            <a:r>
              <a:rPr lang="en-US" dirty="0"/>
              <a:t>dark matter</a:t>
            </a:r>
          </a:p>
          <a:p>
            <a:pPr lvl="1"/>
            <a:r>
              <a:rPr lang="en-US" dirty="0"/>
              <a:t>dark energy</a:t>
            </a:r>
          </a:p>
          <a:p>
            <a:r>
              <a:rPr lang="en-US" dirty="0"/>
              <a:t>Scales of sound wave interactions depend on interplay of pressure and gravity</a:t>
            </a:r>
          </a:p>
          <a:p>
            <a:pPr lvl="1"/>
            <a:r>
              <a:rPr lang="en-US" dirty="0"/>
              <a:t>affect heights of even and odd peaks</a:t>
            </a:r>
          </a:p>
        </p:txBody>
      </p:sp>
    </p:spTree>
    <p:extLst>
      <p:ext uri="{BB962C8B-B14F-4D97-AF65-F5344CB8AC3E}">
        <p14:creationId xmlns:p14="http://schemas.microsoft.com/office/powerpoint/2010/main" val="261242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643E3-DF72-C747-BAFA-647C6C63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Angular fluctuation spectrum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A474A1-0B97-E146-B8C1-96D334C70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821" y="1371600"/>
            <a:ext cx="5912357" cy="5440362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562D34-E64C-DD49-81A0-AEFE34B797D6}"/>
              </a:ext>
            </a:extLst>
          </p:cNvPr>
          <p:cNvSpPr txBox="1"/>
          <p:nvPr/>
        </p:nvSpPr>
        <p:spPr>
          <a:xfrm>
            <a:off x="457200" y="624840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NASA</a:t>
            </a:r>
          </a:p>
        </p:txBody>
      </p:sp>
    </p:spTree>
    <p:extLst>
      <p:ext uri="{BB962C8B-B14F-4D97-AF65-F5344CB8AC3E}">
        <p14:creationId xmlns:p14="http://schemas.microsoft.com/office/powerpoint/2010/main" val="471968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DE8E3-870B-8C4F-99C1-F173BFEE8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3A7F0-94A0-364E-9597-A1233C8CB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Universe is </a:t>
            </a:r>
            <a:r>
              <a:rPr lang="en-US" sz="2800" dirty="0">
                <a:hlinkClick r:id="rId2"/>
              </a:rPr>
              <a:t>flat</a:t>
            </a:r>
            <a:r>
              <a:rPr lang="en-US" sz="2800" dirty="0"/>
              <a:t> (first peak)</a:t>
            </a:r>
          </a:p>
          <a:p>
            <a:r>
              <a:rPr lang="en-US" sz="2800" dirty="0"/>
              <a:t>Baryonic matter is about </a:t>
            </a:r>
            <a:r>
              <a:rPr lang="en-US" sz="2800" dirty="0">
                <a:solidFill>
                  <a:schemeClr val="accent2"/>
                </a:solidFill>
              </a:rPr>
              <a:t>5%</a:t>
            </a:r>
          </a:p>
          <a:p>
            <a:r>
              <a:rPr lang="en-US" sz="2800" dirty="0"/>
              <a:t>Dark matter is about </a:t>
            </a:r>
            <a:r>
              <a:rPr lang="en-US" sz="2800" dirty="0">
                <a:solidFill>
                  <a:schemeClr val="accent2"/>
                </a:solidFill>
              </a:rPr>
              <a:t>24%</a:t>
            </a:r>
          </a:p>
          <a:p>
            <a:r>
              <a:rPr lang="en-US" sz="2800" dirty="0"/>
              <a:t>Dark energy is </a:t>
            </a:r>
            <a:r>
              <a:rPr lang="en-US" sz="2800" dirty="0">
                <a:solidFill>
                  <a:schemeClr val="accent2"/>
                </a:solidFill>
              </a:rPr>
              <a:t>71%</a:t>
            </a:r>
          </a:p>
        </p:txBody>
      </p:sp>
      <p:pic>
        <p:nvPicPr>
          <p:cNvPr id="5" name="Picture 4" descr="A diagram of a dark energy&#10;&#10;Description automatically generated">
            <a:extLst>
              <a:ext uri="{FF2B5EF4-FFF2-40B4-BE49-F238E27FC236}">
                <a16:creationId xmlns:a16="http://schemas.microsoft.com/office/drawing/2014/main" id="{065889E7-1502-3F4E-72A9-AA064D34C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429000"/>
            <a:ext cx="4762500" cy="295275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36369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2FFE14-934D-424A-9A5D-ACAC75E4A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74" y="0"/>
            <a:ext cx="7633252" cy="6858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4EB187-130B-F340-B2FA-1743E4EFDFD3}"/>
              </a:ext>
            </a:extLst>
          </p:cNvPr>
          <p:cNvSpPr txBox="1"/>
          <p:nvPr/>
        </p:nvSpPr>
        <p:spPr>
          <a:xfrm>
            <a:off x="1066800" y="640080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NASA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BE67E7-4D2C-644E-8083-DC1AA422A5FC}"/>
              </a:ext>
            </a:extLst>
          </p:cNvPr>
          <p:cNvSpPr txBox="1"/>
          <p:nvPr/>
        </p:nvSpPr>
        <p:spPr>
          <a:xfrm>
            <a:off x="5867400" y="3810000"/>
            <a:ext cx="2281394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Ω</a:t>
            </a:r>
            <a:r>
              <a:rPr lang="en-US" baseline="-25000" dirty="0" err="1"/>
              <a:t>m</a:t>
            </a:r>
            <a:r>
              <a:rPr lang="en-US" dirty="0"/>
              <a:t> = mass density</a:t>
            </a:r>
          </a:p>
          <a:p>
            <a:r>
              <a:rPr lang="en-US" dirty="0" err="1"/>
              <a:t>Ω</a:t>
            </a:r>
            <a:r>
              <a:rPr lang="en-US" baseline="-25000" dirty="0" err="1"/>
              <a:t>v</a:t>
            </a:r>
            <a:r>
              <a:rPr lang="en-US" dirty="0"/>
              <a:t> = energy density</a:t>
            </a:r>
          </a:p>
        </p:txBody>
      </p:sp>
    </p:spTree>
    <p:extLst>
      <p:ext uri="{BB962C8B-B14F-4D97-AF65-F5344CB8AC3E}">
        <p14:creationId xmlns:p14="http://schemas.microsoft.com/office/powerpoint/2010/main" val="757958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67B82-4C47-9545-AE1B-8A2A12266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31740-FD03-F041-BAE4-5B1F0893B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fundamental organizational unit of the universe is the galaxy</a:t>
            </a:r>
          </a:p>
          <a:p>
            <a:r>
              <a:rPr lang="en-US" dirty="0"/>
              <a:t>Galaxies probably arose from slight over-densities</a:t>
            </a:r>
          </a:p>
          <a:p>
            <a:r>
              <a:rPr lang="en-US" dirty="0"/>
              <a:t>Pressure-density waves in e</a:t>
            </a:r>
            <a:r>
              <a:rPr lang="en-US" baseline="30000" dirty="0"/>
              <a:t>–</a:t>
            </a:r>
            <a:r>
              <a:rPr lang="en-US" dirty="0"/>
              <a:t>/p</a:t>
            </a:r>
            <a:r>
              <a:rPr lang="en-US" baseline="30000" dirty="0"/>
              <a:t>+</a:t>
            </a:r>
            <a:r>
              <a:rPr lang="en-US" dirty="0"/>
              <a:t>/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dirty="0"/>
              <a:t> plasma (sound waves)</a:t>
            </a:r>
          </a:p>
        </p:txBody>
      </p:sp>
    </p:spTree>
    <p:extLst>
      <p:ext uri="{BB962C8B-B14F-4D97-AF65-F5344CB8AC3E}">
        <p14:creationId xmlns:p14="http://schemas.microsoft.com/office/powerpoint/2010/main" val="187376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DE606-5977-134B-B816-FC6375385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 of the universe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E5F1E-6965-3340-A03D-72130B2B2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Bang to the Dark Era </a:t>
            </a:r>
            <a:r>
              <a:rPr lang="en-US" dirty="0">
                <a:hlinkClick r:id="rId2"/>
              </a:rPr>
              <a:t>web page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658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72838-E3E8-B342-86FB-776ED0A87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prediction, so far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A6536-B0BC-7D44-BAA4-6FDC3E2AD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Expansion will continue forever</a:t>
            </a:r>
          </a:p>
          <a:p>
            <a:r>
              <a:rPr lang="en-US" dirty="0"/>
              <a:t>Space will cool</a:t>
            </a:r>
          </a:p>
          <a:p>
            <a:r>
              <a:rPr lang="en-US" dirty="0"/>
              <a:t>Probably will not have a “big rip”</a:t>
            </a:r>
          </a:p>
        </p:txBody>
      </p:sp>
    </p:spTree>
    <p:extLst>
      <p:ext uri="{BB962C8B-B14F-4D97-AF65-F5344CB8AC3E}">
        <p14:creationId xmlns:p14="http://schemas.microsoft.com/office/powerpoint/2010/main" val="184376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12120-743C-E449-ADD9-6D49F6AA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Microwave Background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C39FD9-AD26-2D49-8C77-C55C95565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4000" cy="4676775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8DE6E9-062C-A24A-8AA6-D7DCFE5DFB34}"/>
              </a:ext>
            </a:extLst>
          </p:cNvPr>
          <p:cNvSpPr txBox="1"/>
          <p:nvPr/>
        </p:nvSpPr>
        <p:spPr>
          <a:xfrm>
            <a:off x="152400" y="6383662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NASA/WMAP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51B926-0217-0C45-9D5F-22E460830F05}"/>
              </a:ext>
            </a:extLst>
          </p:cNvPr>
          <p:cNvSpPr txBox="1"/>
          <p:nvPr/>
        </p:nvSpPr>
        <p:spPr>
          <a:xfrm>
            <a:off x="4876800" y="6337496"/>
            <a:ext cx="4162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Temperature range ±200 µK</a:t>
            </a:r>
          </a:p>
        </p:txBody>
      </p:sp>
    </p:spTree>
    <p:extLst>
      <p:ext uri="{BB962C8B-B14F-4D97-AF65-F5344CB8AC3E}">
        <p14:creationId xmlns:p14="http://schemas.microsoft.com/office/powerpoint/2010/main" val="1957936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9D083-D941-0A48-959C-27003A2B1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see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9C4D1-0B36-DC44-AA56-6728294FF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Elliptical galaxies are red and dead</a:t>
            </a:r>
          </a:p>
          <a:p>
            <a:r>
              <a:rPr lang="en-US" dirty="0"/>
              <a:t>Spiral galaxies contain arms with OB associations</a:t>
            </a:r>
          </a:p>
        </p:txBody>
      </p:sp>
    </p:spTree>
    <p:extLst>
      <p:ext uri="{BB962C8B-B14F-4D97-AF65-F5344CB8AC3E}">
        <p14:creationId xmlns:p14="http://schemas.microsoft.com/office/powerpoint/2010/main" val="50029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356E-A537-6D47-B4EA-08F3DE9C7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stars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F9B05-BF5E-A74C-A01C-D9DD8F94A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47799"/>
          </a:xfrm>
        </p:spPr>
        <p:txBody>
          <a:bodyPr/>
          <a:lstStyle/>
          <a:p>
            <a:r>
              <a:rPr lang="en-US" dirty="0"/>
              <a:t>Elliptical galaxies form stars early</a:t>
            </a:r>
          </a:p>
          <a:p>
            <a:r>
              <a:rPr lang="en-US" dirty="0"/>
              <a:t>Spiral galaxies are slow and steady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5957CB-E704-5043-BC14-56F078BAA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095749"/>
            <a:ext cx="4214711" cy="2560636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D6079E-B239-E04F-A233-DE0DD1DD5B5F}"/>
              </a:ext>
            </a:extLst>
          </p:cNvPr>
          <p:cNvSpPr txBox="1"/>
          <p:nvPr/>
        </p:nvSpPr>
        <p:spPr>
          <a:xfrm>
            <a:off x="838200" y="5704135"/>
            <a:ext cx="2265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19.18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0322F9-687D-D846-8511-61ED88A74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047999"/>
            <a:ext cx="2032000" cy="18923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77747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AF5EC-3E0F-824A-B350-5A1BD80AF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birth inhibits disk 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3F81D-EF61-2841-A6E8-D87A6D254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1"/>
            <a:ext cx="2667000" cy="1371599"/>
          </a:xfrm>
        </p:spPr>
        <p:txBody>
          <a:bodyPr/>
          <a:lstStyle/>
          <a:p>
            <a:r>
              <a:rPr lang="en-US" dirty="0"/>
              <a:t>Disk before stars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371D9C-4844-5F44-8A78-5C9878131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54" y="1617786"/>
            <a:ext cx="5372100" cy="47879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D96BDE-8A2C-CF47-A187-E83795FF6ABF}"/>
              </a:ext>
            </a:extLst>
          </p:cNvPr>
          <p:cNvSpPr txBox="1">
            <a:spLocks/>
          </p:cNvSpPr>
          <p:nvPr/>
        </p:nvSpPr>
        <p:spPr bwMode="auto">
          <a:xfrm>
            <a:off x="457200" y="4495801"/>
            <a:ext cx="2667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r>
              <a:rPr lang="en-US" kern="0" dirty="0"/>
              <a:t>Stars before disk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1C3F1A-EC41-084A-BE8A-A0D22DE4F1A3}"/>
              </a:ext>
            </a:extLst>
          </p:cNvPr>
          <p:cNvSpPr txBox="1"/>
          <p:nvPr/>
        </p:nvSpPr>
        <p:spPr>
          <a:xfrm>
            <a:off x="3511453" y="6405686"/>
            <a:ext cx="2335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Fig. 19.19</a:t>
            </a:r>
          </a:p>
        </p:txBody>
      </p:sp>
    </p:spTree>
    <p:extLst>
      <p:ext uri="{BB962C8B-B14F-4D97-AF65-F5344CB8AC3E}">
        <p14:creationId xmlns:p14="http://schemas.microsoft.com/office/powerpoint/2010/main" val="51756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07987-F7C2-2044-ABB2-0F8D63F6D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74BCA-4EDB-8649-A243-43EE93C03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 ellipticals</a:t>
            </a:r>
          </a:p>
          <a:p>
            <a:r>
              <a:rPr lang="en-US" dirty="0"/>
              <a:t>Population III stars</a:t>
            </a:r>
          </a:p>
          <a:p>
            <a:pPr lvl="1"/>
            <a:r>
              <a:rPr lang="en-US" dirty="0"/>
              <a:t>metal poor</a:t>
            </a:r>
          </a:p>
          <a:p>
            <a:pPr lvl="1"/>
            <a:r>
              <a:rPr lang="en-US" dirty="0"/>
              <a:t>high mass (100 M</a:t>
            </a:r>
            <a:r>
              <a:rPr lang="en-US" baseline="-25000" dirty="0"/>
              <a:t>⊙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short lives</a:t>
            </a:r>
          </a:p>
          <a:p>
            <a:r>
              <a:rPr lang="en-US" dirty="0"/>
              <a:t>Coalescence of remnants birthed SMBH?</a:t>
            </a:r>
          </a:p>
        </p:txBody>
      </p:sp>
    </p:spTree>
    <p:extLst>
      <p:ext uri="{BB962C8B-B14F-4D97-AF65-F5344CB8AC3E}">
        <p14:creationId xmlns:p14="http://schemas.microsoft.com/office/powerpoint/2010/main" val="270824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782CF-D7AB-AC4D-A462-D27BD6242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E5195-96EC-9749-9B9A-C66D81FFD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Energetic population III stars ionized surrounding gas</a:t>
            </a:r>
          </a:p>
          <a:p>
            <a:r>
              <a:rPr lang="en-US" dirty="0"/>
              <a:t>Population III stars are a current hot topic</a:t>
            </a:r>
          </a:p>
          <a:p>
            <a:pPr lvl="1"/>
            <a:r>
              <a:rPr lang="en-US" dirty="0"/>
              <a:t>How did they form?</a:t>
            </a:r>
          </a:p>
          <a:p>
            <a:pPr lvl="1"/>
            <a:r>
              <a:rPr lang="en-US" dirty="0"/>
              <a:t>What mass ranges?</a:t>
            </a:r>
          </a:p>
          <a:p>
            <a:pPr lvl="1"/>
            <a:r>
              <a:rPr lang="en-US" dirty="0"/>
              <a:t>How did they end?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FEFEB3-E933-804B-A3AB-3A0433968113}"/>
              </a:ext>
            </a:extLst>
          </p:cNvPr>
          <p:cNvGrpSpPr/>
          <p:nvPr/>
        </p:nvGrpSpPr>
        <p:grpSpPr>
          <a:xfrm>
            <a:off x="457200" y="3276600"/>
            <a:ext cx="8458200" cy="3352800"/>
            <a:chOff x="457200" y="3276600"/>
            <a:chExt cx="8458200" cy="33528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47DCC51-F553-6B41-ADD2-3A9B216A7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62600" y="3276600"/>
              <a:ext cx="3352800" cy="3352800"/>
            </a:xfrm>
            <a:prstGeom prst="rect">
              <a:avLst/>
            </a:prstGeom>
            <a:ln w="28575">
              <a:solidFill>
                <a:schemeClr val="tx2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9C6723-D6FB-BC40-BC02-688583F2A902}"/>
                </a:ext>
              </a:extLst>
            </p:cNvPr>
            <p:cNvSpPr txBox="1"/>
            <p:nvPr/>
          </p:nvSpPr>
          <p:spPr>
            <a:xfrm>
              <a:off x="457200" y="5943600"/>
              <a:ext cx="487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hlinkClick r:id="rId3"/>
                </a:rPr>
                <a:t>Image</a:t>
              </a:r>
              <a:r>
                <a:rPr lang="en-US" dirty="0"/>
                <a:t>: Population III star formation. Ralf </a:t>
              </a:r>
              <a:r>
                <a:rPr lang="en-US" dirty="0" err="1"/>
                <a:t>Kaehler</a:t>
              </a:r>
              <a:r>
                <a:rPr lang="en-US" dirty="0"/>
                <a:t>, Tom Abel.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715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950B9-A835-4047-A0C9-42A5C9D7D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 of quasars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BC5BC-26C6-A74A-993B-DDCA1F9D6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2.6–3.1 </a:t>
            </a:r>
            <a:r>
              <a:rPr lang="en-US" dirty="0" err="1"/>
              <a:t>Gy</a:t>
            </a:r>
            <a:endParaRPr lang="en-US" dirty="0"/>
          </a:p>
          <a:p>
            <a:r>
              <a:rPr lang="en-US" dirty="0"/>
              <a:t>Galaxies so active and ISM so hot that star formation was inhibited</a:t>
            </a:r>
          </a:p>
          <a:p>
            <a:r>
              <a:rPr lang="en-US" dirty="0"/>
              <a:t>Quasar lull allowed star formation to resume</a:t>
            </a:r>
          </a:p>
          <a:p>
            <a:r>
              <a:rPr lang="en-US" dirty="0"/>
              <a:t>Peak star formation about 6 </a:t>
            </a:r>
            <a:r>
              <a:rPr lang="en-US" dirty="0" err="1"/>
              <a:t>Gy</a:t>
            </a:r>
            <a:endParaRPr lang="en-US" dirty="0"/>
          </a:p>
          <a:p>
            <a:r>
              <a:rPr lang="en-US" dirty="0"/>
              <a:t>Energy output now decreases with time</a:t>
            </a:r>
          </a:p>
          <a:p>
            <a:pPr lvl="1"/>
            <a:r>
              <a:rPr lang="en-US" dirty="0"/>
              <a:t>present about half of 2 </a:t>
            </a:r>
            <a:r>
              <a:rPr lang="en-US" dirty="0" err="1"/>
              <a:t>Gy</a:t>
            </a:r>
            <a:r>
              <a:rPr lang="en-US" dirty="0"/>
              <a:t> ago</a:t>
            </a:r>
          </a:p>
        </p:txBody>
      </p:sp>
    </p:spTree>
    <p:extLst>
      <p:ext uri="{BB962C8B-B14F-4D97-AF65-F5344CB8AC3E}">
        <p14:creationId xmlns:p14="http://schemas.microsoft.com/office/powerpoint/2010/main" val="32531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3496</TotalTime>
  <Words>450</Words>
  <Application>Microsoft Office PowerPoint</Application>
  <PresentationFormat>On-screen Show (4:3)</PresentationFormat>
  <Paragraphs>95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ＭＳ Ｐゴシック</vt:lpstr>
      <vt:lpstr>Arial</vt:lpstr>
      <vt:lpstr>Calibri</vt:lpstr>
      <vt:lpstr>Symbol</vt:lpstr>
      <vt:lpstr>Default Design</vt:lpstr>
      <vt:lpstr>Galaxies</vt:lpstr>
      <vt:lpstr>Galaxies</vt:lpstr>
      <vt:lpstr>Cosmic Microwave Background</vt:lpstr>
      <vt:lpstr>What we see now</vt:lpstr>
      <vt:lpstr>When stars form</vt:lpstr>
      <vt:lpstr>Star birth inhibits disk formation</vt:lpstr>
      <vt:lpstr>The first galaxies</vt:lpstr>
      <vt:lpstr>Reionization</vt:lpstr>
      <vt:lpstr>Age of quasars</vt:lpstr>
      <vt:lpstr>Galaxies and dark matter</vt:lpstr>
      <vt:lpstr>What happens next?</vt:lpstr>
      <vt:lpstr>Basic Options</vt:lpstr>
      <vt:lpstr>Perlmutter et al. study</vt:lpstr>
      <vt:lpstr>Possible spacetime geometries</vt:lpstr>
      <vt:lpstr>Geometry</vt:lpstr>
      <vt:lpstr>CMB reveals energy</vt:lpstr>
      <vt:lpstr>Angular fluctuation spectrum</vt:lpstr>
      <vt:lpstr>Interpretation</vt:lpstr>
      <vt:lpstr>PowerPoint Presentation</vt:lpstr>
      <vt:lpstr>Time line of the universe</vt:lpstr>
      <vt:lpstr>The prediction, so far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243</cp:revision>
  <cp:lastPrinted>2024-12-02T16:23:14Z</cp:lastPrinted>
  <dcterms:created xsi:type="dcterms:W3CDTF">2003-08-04T19:23:16Z</dcterms:created>
  <dcterms:modified xsi:type="dcterms:W3CDTF">2024-12-02T16:23:19Z</dcterms:modified>
</cp:coreProperties>
</file>