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82" r:id="rId2"/>
    <p:sldId id="285" r:id="rId3"/>
    <p:sldId id="303" r:id="rId4"/>
    <p:sldId id="284" r:id="rId5"/>
    <p:sldId id="294" r:id="rId6"/>
    <p:sldId id="283" r:id="rId7"/>
    <p:sldId id="286" r:id="rId8"/>
    <p:sldId id="288" r:id="rId9"/>
    <p:sldId id="287" r:id="rId10"/>
    <p:sldId id="289" r:id="rId11"/>
    <p:sldId id="290" r:id="rId12"/>
    <p:sldId id="291" r:id="rId13"/>
    <p:sldId id="292" r:id="rId14"/>
    <p:sldId id="295" r:id="rId15"/>
    <p:sldId id="293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5" r:id="rId24"/>
    <p:sldId id="306" r:id="rId25"/>
    <p:sldId id="308" r:id="rId26"/>
    <p:sldId id="304" r:id="rId27"/>
    <p:sldId id="311" r:id="rId28"/>
    <p:sldId id="312" r:id="rId29"/>
    <p:sldId id="310" r:id="rId30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51"/>
    <p:restoredTop sz="93913" autoAdjust="0"/>
  </p:normalViewPr>
  <p:slideViewPr>
    <p:cSldViewPr>
      <p:cViewPr varScale="1">
        <p:scale>
          <a:sx n="85" d="100"/>
          <a:sy n="85" d="100"/>
        </p:scale>
        <p:origin x="10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248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L32 Big Bang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394258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L32 Big Bang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11/22/2024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A1050 L32 Big Bang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6798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map.gsfc.nasa.gov/mission/observatory_cal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180722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uni.edu/morgans/astro/course/Notes/section3/bigbang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ce.com/13320-big-bang-universe-10-steps-explainer.html" TargetMode="External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EA911-F77C-D140-BAAA-5D576E45E9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Big Bang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FBAF8C-90A5-7D42-AF18-6AF7370B9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/>
          <a:p>
            <a:r>
              <a:rPr lang="en-US" dirty="0"/>
              <a:t>How did we get here?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BD6789-A2A3-F64E-A8A6-4A73806A8EF8}"/>
              </a:ext>
            </a:extLst>
          </p:cNvPr>
          <p:cNvSpPr txBox="1"/>
          <p:nvPr/>
        </p:nvSpPr>
        <p:spPr>
          <a:xfrm>
            <a:off x="990600" y="5867400"/>
            <a:ext cx="2034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§19.1–19.10</a:t>
            </a:r>
          </a:p>
        </p:txBody>
      </p:sp>
    </p:spTree>
    <p:extLst>
      <p:ext uri="{BB962C8B-B14F-4D97-AF65-F5344CB8AC3E}">
        <p14:creationId xmlns:p14="http://schemas.microsoft.com/office/powerpoint/2010/main" val="2226891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977FD-47CE-9E40-89B9-8688C9169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there Another Explanation?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F8FCC-1EFE-3C4F-AC21-A3A650C16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Steady state </a:t>
            </a:r>
            <a:r>
              <a:rPr lang="en-US" dirty="0"/>
              <a:t>theory: </a:t>
            </a:r>
          </a:p>
          <a:p>
            <a:pPr>
              <a:buClr>
                <a:schemeClr val="tx2"/>
              </a:buClr>
            </a:pPr>
            <a:r>
              <a:rPr lang="en-US" dirty="0"/>
              <a:t>As the Universe expands, new matter forms, keeping the density constant</a:t>
            </a:r>
          </a:p>
          <a:p>
            <a:pPr>
              <a:buClr>
                <a:schemeClr val="tx2"/>
              </a:buClr>
            </a:pPr>
            <a:r>
              <a:rPr lang="en-US" dirty="0"/>
              <a:t>No trace of a beginning, no prospect of an end</a:t>
            </a:r>
          </a:p>
        </p:txBody>
      </p:sp>
    </p:spTree>
    <p:extLst>
      <p:ext uri="{BB962C8B-B14F-4D97-AF65-F5344CB8AC3E}">
        <p14:creationId xmlns:p14="http://schemas.microsoft.com/office/powerpoint/2010/main" val="352761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8B132-6B7B-1C4C-A10C-C3682CBBB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is Right?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14FB9-75E8-5646-9817-AD157B860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</a:t>
            </a:r>
            <a:r>
              <a:rPr lang="en-US" dirty="0">
                <a:solidFill>
                  <a:schemeClr val="accent2"/>
                </a:solidFill>
              </a:rPr>
              <a:t>testable predictions </a:t>
            </a:r>
            <a:r>
              <a:rPr lang="en-US" dirty="0"/>
              <a:t>of the theories</a:t>
            </a:r>
          </a:p>
          <a:p>
            <a:r>
              <a:rPr lang="en-US" dirty="0"/>
              <a:t>Test them</a:t>
            </a:r>
          </a:p>
          <a:p>
            <a:r>
              <a:rPr lang="en-US" dirty="0"/>
              <a:t>See if they hold up</a:t>
            </a:r>
          </a:p>
        </p:txBody>
      </p:sp>
    </p:spTree>
    <p:extLst>
      <p:ext uri="{BB962C8B-B14F-4D97-AF65-F5344CB8AC3E}">
        <p14:creationId xmlns:p14="http://schemas.microsoft.com/office/powerpoint/2010/main" val="314748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CBE5B-AB8F-C340-9C20-F758C083B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“Big bang” predict?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AE5A7-978E-8D48-A9A2-7A98048DC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Universe used to be denser and hotter</a:t>
            </a:r>
          </a:p>
          <a:p>
            <a:r>
              <a:rPr lang="en-US" dirty="0"/>
              <a:t>too hot for H atoms to be bound</a:t>
            </a:r>
          </a:p>
          <a:p>
            <a:r>
              <a:rPr lang="en-US" dirty="0"/>
              <a:t>Earlier than that, too hot for nuclei to be bound</a:t>
            </a:r>
          </a:p>
        </p:txBody>
      </p:sp>
    </p:spTree>
    <p:extLst>
      <p:ext uri="{BB962C8B-B14F-4D97-AF65-F5344CB8AC3E}">
        <p14:creationId xmlns:p14="http://schemas.microsoft.com/office/powerpoint/2010/main" val="50302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4F03E-1D0A-D545-BDB3-CA5FAFE62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Recombination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77D62-963E-2944-ADE6-3A4DF3147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4"/>
                </a:solidFill>
              </a:rPr>
              <a:t>(even though it was never combined before)</a:t>
            </a:r>
          </a:p>
          <a:p>
            <a:r>
              <a:rPr lang="en-US" dirty="0"/>
              <a:t>H</a:t>
            </a:r>
            <a:r>
              <a:rPr lang="en-US" baseline="30000" dirty="0"/>
              <a:t>+</a:t>
            </a:r>
            <a:r>
              <a:rPr lang="en-US" dirty="0"/>
              <a:t>/e</a:t>
            </a:r>
            <a:r>
              <a:rPr lang="en-US" baseline="30000" dirty="0"/>
              <a:t>–</a:t>
            </a:r>
            <a:r>
              <a:rPr lang="en-US" dirty="0"/>
              <a:t> plasma was opaque to EM radiation</a:t>
            </a:r>
          </a:p>
          <a:p>
            <a:r>
              <a:rPr lang="en-US" dirty="0"/>
              <a:t>Would be in equilibrium with thermal black body radiation</a:t>
            </a:r>
          </a:p>
          <a:p>
            <a:r>
              <a:rPr lang="en-US" dirty="0"/>
              <a:t>When the temperature dropped to ~4000K, transparent H· would form</a:t>
            </a:r>
          </a:p>
          <a:p>
            <a:r>
              <a:rPr lang="en-US" dirty="0"/>
              <a:t>The radiation would travel unhindered</a:t>
            </a:r>
          </a:p>
          <a:p>
            <a:r>
              <a:rPr lang="en-US" dirty="0"/>
              <a:t>And red-shift as the universe expands</a:t>
            </a:r>
          </a:p>
        </p:txBody>
      </p:sp>
    </p:spTree>
    <p:extLst>
      <p:ext uri="{BB962C8B-B14F-4D97-AF65-F5344CB8AC3E}">
        <p14:creationId xmlns:p14="http://schemas.microsoft.com/office/powerpoint/2010/main" val="239658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0FA53-4CA0-B94B-B76B-4677AF1FB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Cosmic Microwave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A1BB0-80D9-2C4D-92CF-CE9105528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09800"/>
          </a:xfrm>
        </p:spPr>
        <p:txBody>
          <a:bodyPr/>
          <a:lstStyle/>
          <a:p>
            <a:r>
              <a:rPr lang="en-US" dirty="0"/>
              <a:t>Photons from recombination should permeate all space</a:t>
            </a:r>
          </a:p>
          <a:p>
            <a:r>
              <a:rPr lang="en-US" dirty="0"/>
              <a:t>Detected accidentally by Penzias and Wilson in 1965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1E3D2D-E14E-5D4C-BE7D-D006FF6EC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776" y="3276600"/>
            <a:ext cx="4795223" cy="30988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94D938-C3B3-2C4C-B5E3-05FC1FDBFC4B}"/>
              </a:ext>
            </a:extLst>
          </p:cNvPr>
          <p:cNvSpPr txBox="1"/>
          <p:nvPr/>
        </p:nvSpPr>
        <p:spPr>
          <a:xfrm>
            <a:off x="3668503" y="640080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 19.2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4F22761-455D-914B-8F18-D0D52FCD2F0A}"/>
              </a:ext>
            </a:extLst>
          </p:cNvPr>
          <p:cNvSpPr txBox="1">
            <a:spLocks/>
          </p:cNvSpPr>
          <p:nvPr/>
        </p:nvSpPr>
        <p:spPr bwMode="auto">
          <a:xfrm>
            <a:off x="457200" y="3690258"/>
            <a:ext cx="3211303" cy="3015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66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66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66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9pPr>
          </a:lstStyle>
          <a:p>
            <a:r>
              <a:rPr lang="en-US" kern="0" dirty="0"/>
              <a:t>Scooping the </a:t>
            </a:r>
            <a:r>
              <a:rPr lang="en-US" kern="0"/>
              <a:t>Princeton physicists</a:t>
            </a:r>
            <a:endParaRPr lang="en-US" kern="0" dirty="0"/>
          </a:p>
          <a:p>
            <a:r>
              <a:rPr lang="en-US" kern="0" dirty="0"/>
              <a:t>And receiving 1978 Nobel</a:t>
            </a:r>
          </a:p>
        </p:txBody>
      </p:sp>
    </p:spTree>
    <p:extLst>
      <p:ext uri="{BB962C8B-B14F-4D97-AF65-F5344CB8AC3E}">
        <p14:creationId xmlns:p14="http://schemas.microsoft.com/office/powerpoint/2010/main" val="88290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04B4C-3108-0047-A717-30F319992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Nucleogenesis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88F91-8168-A54C-8155-416859D3D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Quark-gluon plasma at high temperature and density</a:t>
            </a:r>
          </a:p>
          <a:p>
            <a:r>
              <a:rPr lang="en-US" dirty="0"/>
              <a:t>Cooling forms nucleons, eventually just protons and neutrons (freeze-out)</a:t>
            </a:r>
          </a:p>
          <a:p>
            <a:r>
              <a:rPr lang="en-US" dirty="0"/>
              <a:t>Eventually too cool for nucleons to combine</a:t>
            </a:r>
          </a:p>
          <a:p>
            <a:r>
              <a:rPr lang="en-US" dirty="0"/>
              <a:t>Ultimately </a:t>
            </a:r>
            <a:r>
              <a:rPr lang="en-US" dirty="0">
                <a:solidFill>
                  <a:schemeClr val="accent2"/>
                </a:solidFill>
              </a:rPr>
              <a:t>75% </a:t>
            </a:r>
            <a:r>
              <a:rPr lang="en-US" baseline="30000" dirty="0">
                <a:solidFill>
                  <a:schemeClr val="accent2"/>
                </a:solidFill>
              </a:rPr>
              <a:t>1</a:t>
            </a:r>
            <a:r>
              <a:rPr lang="en-US" dirty="0">
                <a:solidFill>
                  <a:schemeClr val="accent2"/>
                </a:solidFill>
              </a:rPr>
              <a:t>H</a:t>
            </a:r>
            <a:r>
              <a:rPr lang="en-US" dirty="0"/>
              <a:t>, </a:t>
            </a:r>
            <a:r>
              <a:rPr lang="en-US" dirty="0">
                <a:solidFill>
                  <a:schemeClr val="accent2"/>
                </a:solidFill>
              </a:rPr>
              <a:t>25% </a:t>
            </a:r>
            <a:r>
              <a:rPr lang="en-US" baseline="30000" dirty="0">
                <a:solidFill>
                  <a:schemeClr val="accent2"/>
                </a:solidFill>
              </a:rPr>
              <a:t>4</a:t>
            </a:r>
            <a:r>
              <a:rPr lang="en-US" dirty="0">
                <a:solidFill>
                  <a:schemeClr val="accent2"/>
                </a:solidFill>
              </a:rPr>
              <a:t>He</a:t>
            </a:r>
            <a:r>
              <a:rPr lang="en-US" dirty="0"/>
              <a:t>, traces </a:t>
            </a:r>
            <a:r>
              <a:rPr lang="en-US" baseline="30000" dirty="0">
                <a:solidFill>
                  <a:schemeClr val="accent2"/>
                </a:solidFill>
              </a:rPr>
              <a:t>2</a:t>
            </a:r>
            <a:r>
              <a:rPr lang="en-US" dirty="0"/>
              <a:t>H, </a:t>
            </a:r>
            <a:r>
              <a:rPr lang="en-US" baseline="30000" dirty="0">
                <a:solidFill>
                  <a:schemeClr val="accent2"/>
                </a:solidFill>
              </a:rPr>
              <a:t>3</a:t>
            </a:r>
            <a:r>
              <a:rPr lang="en-US" dirty="0">
                <a:solidFill>
                  <a:schemeClr val="accent2"/>
                </a:solidFill>
              </a:rPr>
              <a:t>He</a:t>
            </a:r>
            <a:r>
              <a:rPr lang="en-US" dirty="0"/>
              <a:t>, </a:t>
            </a:r>
            <a:r>
              <a:rPr lang="en-US" baseline="30000" dirty="0">
                <a:solidFill>
                  <a:schemeClr val="accent2"/>
                </a:solidFill>
              </a:rPr>
              <a:t>6</a:t>
            </a:r>
            <a:r>
              <a:rPr lang="en-US" dirty="0">
                <a:solidFill>
                  <a:schemeClr val="accent2"/>
                </a:solidFill>
              </a:rPr>
              <a:t>Li</a:t>
            </a:r>
          </a:p>
        </p:txBody>
      </p:sp>
    </p:spTree>
    <p:extLst>
      <p:ext uri="{BB962C8B-B14F-4D97-AF65-F5344CB8AC3E}">
        <p14:creationId xmlns:p14="http://schemas.microsoft.com/office/powerpoint/2010/main" val="1302559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BDDC9-3599-CB41-8B08-2C78F86B9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51CC4-18F7-CD4A-A2F7-9A8DBED0E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Big bang theory correctly predicted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CMB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Distribution of elements</a:t>
            </a:r>
          </a:p>
        </p:txBody>
      </p:sp>
    </p:spTree>
    <p:extLst>
      <p:ext uri="{BB962C8B-B14F-4D97-AF65-F5344CB8AC3E}">
        <p14:creationId xmlns:p14="http://schemas.microsoft.com/office/powerpoint/2010/main" val="3251689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446E3-EC4A-AB4A-902E-8255E801F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else?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34FDA-1F94-CD4F-8A3D-1A00E5517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farthest we can see back in EM radiation is the CMB</a:t>
            </a:r>
          </a:p>
          <a:p>
            <a:pPr lvl="1"/>
            <a:r>
              <a:rPr lang="en-US" dirty="0"/>
              <a:t>370 </a:t>
            </a:r>
            <a:r>
              <a:rPr lang="en-US" dirty="0" err="1"/>
              <a:t>ky</a:t>
            </a:r>
            <a:r>
              <a:rPr lang="en-US" dirty="0"/>
              <a:t> after bang</a:t>
            </a:r>
          </a:p>
          <a:p>
            <a:r>
              <a:rPr lang="en-US" dirty="0"/>
              <a:t>Beyond that we have accelerators and calculations</a:t>
            </a:r>
          </a:p>
        </p:txBody>
      </p:sp>
    </p:spTree>
    <p:extLst>
      <p:ext uri="{BB962C8B-B14F-4D97-AF65-F5344CB8AC3E}">
        <p14:creationId xmlns:p14="http://schemas.microsoft.com/office/powerpoint/2010/main" val="66735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BA5F7-F7B5-4E46-BD11-06EBE298A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Studies of CMB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F48F8-0E9E-7341-93CD-292AA8C6C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</p:spPr>
        <p:txBody>
          <a:bodyPr/>
          <a:lstStyle/>
          <a:p>
            <a:r>
              <a:rPr lang="en-US" dirty="0"/>
              <a:t>COBE, WMAP, BOOMERANG, Planck</a:t>
            </a:r>
          </a:p>
          <a:p>
            <a:r>
              <a:rPr lang="en-US" dirty="0"/>
              <a:t>Results:</a:t>
            </a:r>
          </a:p>
          <a:p>
            <a:r>
              <a:rPr lang="en-US" dirty="0"/>
              <a:t>CMB is an almost perfect black body at 2.73 K</a:t>
            </a:r>
          </a:p>
          <a:p>
            <a:r>
              <a:rPr lang="en-US" dirty="0"/>
              <a:t>We are moving at about 368 km/s relative to CMB (in direction of Leo)</a:t>
            </a:r>
          </a:p>
        </p:txBody>
      </p:sp>
    </p:spTree>
    <p:extLst>
      <p:ext uri="{BB962C8B-B14F-4D97-AF65-F5344CB8AC3E}">
        <p14:creationId xmlns:p14="http://schemas.microsoft.com/office/powerpoint/2010/main" val="205002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D0E74-C775-EF40-BC4C-4D87C08E2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CMB Black body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FC265B-EDED-594C-809C-1F97D9192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500" y="1689100"/>
            <a:ext cx="5207000" cy="34798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73DE14-EDAD-554F-8C13-9F9049DF4591}"/>
              </a:ext>
            </a:extLst>
          </p:cNvPr>
          <p:cNvSpPr txBox="1"/>
          <p:nvPr/>
        </p:nvSpPr>
        <p:spPr>
          <a:xfrm>
            <a:off x="1968500" y="5240307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 19.4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C66859-73DB-6C46-8196-D93CD5B27239}"/>
              </a:ext>
            </a:extLst>
          </p:cNvPr>
          <p:cNvSpPr txBox="1"/>
          <p:nvPr/>
        </p:nvSpPr>
        <p:spPr>
          <a:xfrm>
            <a:off x="516080" y="5867400"/>
            <a:ext cx="81740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accent4"/>
                </a:solidFill>
              </a:rPr>
              <a:t>(A Doppler-shifted black body is still a black body.)</a:t>
            </a:r>
          </a:p>
        </p:txBody>
      </p:sp>
    </p:spTree>
    <p:extLst>
      <p:ext uri="{BB962C8B-B14F-4D97-AF65-F5344CB8AC3E}">
        <p14:creationId xmlns:p14="http://schemas.microsoft.com/office/powerpoint/2010/main" val="2915297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E3CE9-5282-304F-B5E8-41109F83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Cosmology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F24BC-9F34-DA49-BEA0-8B46BB714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Cosmology: The study of the origin, evolution, and fate of the universe</a:t>
            </a:r>
          </a:p>
          <a:p>
            <a:r>
              <a:rPr lang="en-US" dirty="0"/>
              <a:t>Universe: Everything that we can detect or that could, can, or may ever affect us</a:t>
            </a:r>
          </a:p>
        </p:txBody>
      </p:sp>
    </p:spTree>
    <p:extLst>
      <p:ext uri="{BB962C8B-B14F-4D97-AF65-F5344CB8AC3E}">
        <p14:creationId xmlns:p14="http://schemas.microsoft.com/office/powerpoint/2010/main" val="100367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87601-9CD7-D046-8EB1-8B6683B2E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CMB Doppler shift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77251A-C96A-2E4F-B348-47CF5F6B3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0" y="1420951"/>
            <a:ext cx="7289800" cy="44069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DDD636-7A5A-204A-B0CF-9B1E425BB53C}"/>
              </a:ext>
            </a:extLst>
          </p:cNvPr>
          <p:cNvSpPr txBox="1"/>
          <p:nvPr/>
        </p:nvSpPr>
        <p:spPr>
          <a:xfrm>
            <a:off x="1143000" y="6096000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Image</a:t>
            </a:r>
            <a:r>
              <a:rPr lang="en-US" dirty="0"/>
              <a:t>: NASA, WMAP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C3023E-B15C-BD43-90A8-3E307673915F}"/>
              </a:ext>
            </a:extLst>
          </p:cNvPr>
          <p:cNvSpPr txBox="1"/>
          <p:nvPr/>
        </p:nvSpPr>
        <p:spPr>
          <a:xfrm>
            <a:off x="4591878" y="6096000"/>
            <a:ext cx="3884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Dipole amplitude </a:t>
            </a:r>
            <a:r>
              <a:rPr lang="en-US" sz="2400" dirty="0">
                <a:solidFill>
                  <a:schemeClr val="accent2"/>
                </a:solidFill>
              </a:rPr>
              <a:t>3.375 </a:t>
            </a:r>
            <a:r>
              <a:rPr lang="en-US" sz="2400" dirty="0" err="1">
                <a:solidFill>
                  <a:schemeClr val="accent2"/>
                </a:solidFill>
              </a:rPr>
              <a:t>mK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149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9A729-C0F0-204E-902D-7EEDB3C7F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CMB Temperature Variation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E2A092-A24A-F240-95E9-D5EE871AD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7027"/>
            <a:ext cx="9144000" cy="46189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D3D63-49EF-934A-951B-0AAABDF23C7C}"/>
              </a:ext>
            </a:extLst>
          </p:cNvPr>
          <p:cNvSpPr txBox="1"/>
          <p:nvPr/>
        </p:nvSpPr>
        <p:spPr>
          <a:xfrm>
            <a:off x="228600" y="6155389"/>
            <a:ext cx="2393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hlinkClick r:id="rId3"/>
              </a:rPr>
              <a:t>Image</a:t>
            </a:r>
            <a:r>
              <a:rPr lang="en-US" sz="2000" dirty="0"/>
              <a:t>: ESA/Planck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CAC177-9528-8642-A1A0-E3CA026D86C1}"/>
              </a:ext>
            </a:extLst>
          </p:cNvPr>
          <p:cNvSpPr txBox="1"/>
          <p:nvPr/>
        </p:nvSpPr>
        <p:spPr>
          <a:xfrm>
            <a:off x="4800600" y="6155389"/>
            <a:ext cx="4111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Temperature range ~ </a:t>
            </a:r>
            <a:r>
              <a:rPr lang="en-US" sz="2400" dirty="0">
                <a:solidFill>
                  <a:schemeClr val="accent2"/>
                </a:solidFill>
              </a:rPr>
              <a:t>0.5 </a:t>
            </a:r>
            <a:r>
              <a:rPr lang="en-US" sz="2400" dirty="0" err="1">
                <a:solidFill>
                  <a:schemeClr val="accent2"/>
                </a:solidFill>
              </a:rPr>
              <a:t>mK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559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63FAD-5A7A-694D-9ED5-B96C0B6D4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CMB is </a:t>
            </a:r>
            <a:r>
              <a:rPr lang="en-US" dirty="0">
                <a:solidFill>
                  <a:schemeClr val="accent2"/>
                </a:solidFill>
              </a:rPr>
              <a:t>Uniform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Isotropic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28A43-9726-F641-9848-675EEBB83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Isotropy problem</a:t>
            </a:r>
            <a:r>
              <a:rPr lang="en-US" dirty="0"/>
              <a:t>: Why does CMB look the same in all directions? </a:t>
            </a:r>
          </a:p>
          <a:p>
            <a:pPr>
              <a:buClr>
                <a:schemeClr val="tx2"/>
              </a:buClr>
            </a:pPr>
            <a:r>
              <a:rPr lang="en-US" dirty="0"/>
              <a:t>Ordinary expansions don’t act that way</a:t>
            </a:r>
          </a:p>
          <a:p>
            <a:pPr>
              <a:buClr>
                <a:schemeClr val="tx2"/>
              </a:buClr>
            </a:pPr>
            <a:r>
              <a:rPr lang="en-US" dirty="0"/>
              <a:t>Hard to imagine how a Jeans instability can occur</a:t>
            </a:r>
          </a:p>
          <a:p>
            <a:pPr>
              <a:buClr>
                <a:schemeClr val="tx2"/>
              </a:buClr>
            </a:pPr>
            <a:r>
              <a:rPr lang="en-US" dirty="0"/>
              <a:t>Current explanation: </a:t>
            </a:r>
            <a:r>
              <a:rPr lang="en-US" dirty="0">
                <a:solidFill>
                  <a:schemeClr val="accent6"/>
                </a:solidFill>
              </a:rPr>
              <a:t>Inflation</a:t>
            </a:r>
          </a:p>
          <a:p>
            <a:pPr lvl="1">
              <a:buClr>
                <a:schemeClr val="tx2"/>
              </a:buClr>
            </a:pPr>
            <a:r>
              <a:rPr lang="en-US" dirty="0"/>
              <a:t>universe briefly expanded superluminally</a:t>
            </a:r>
          </a:p>
          <a:p>
            <a:pPr lvl="1">
              <a:buClr>
                <a:schemeClr val="tx2"/>
              </a:buClr>
            </a:pPr>
            <a:r>
              <a:rPr lang="en-US" dirty="0"/>
              <a:t>attributed to a phase change</a:t>
            </a:r>
          </a:p>
        </p:txBody>
      </p:sp>
    </p:spTree>
    <p:extLst>
      <p:ext uri="{BB962C8B-B14F-4D97-AF65-F5344CB8AC3E}">
        <p14:creationId xmlns:p14="http://schemas.microsoft.com/office/powerpoint/2010/main" val="293488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365F7-3DCC-ED4C-9A12-34BAF5C15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Cosmic </a:t>
            </a:r>
            <a:r>
              <a:rPr lang="en-US" dirty="0">
                <a:hlinkClick r:id="rId2"/>
              </a:rPr>
              <a:t>Events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FC8F3D-27A0-9041-92F3-6226B6F6AE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4035388"/>
              </p:ext>
            </p:extLst>
          </p:nvPr>
        </p:nvGraphicFramePr>
        <p:xfrm>
          <a:off x="457200" y="1600200"/>
          <a:ext cx="8229600" cy="4109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3032764409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4855754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742114496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41219494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 (K)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Characteristics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586241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0–</a:t>
                      </a:r>
                      <a:b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-43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Big Bang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∞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infinitely small, infinitely dense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35606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Primeval fireball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44271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force in nature - Supergravity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38190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-43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Planck Time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Earliest known time that can be described by modern physics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06362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forces in nature, gravity, GUT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284344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-35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End of GUT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forces in nature, gravity, strong nuclear, electroweak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77581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Quarks and leptons form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73108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(along with their anti-particles)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360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34388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365F7-3DCC-ED4C-9A12-34BAF5C15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Cosmic Events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FC8F3D-27A0-9041-92F3-6226B6F6AE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7826659"/>
              </p:ext>
            </p:extLst>
          </p:nvPr>
        </p:nvGraphicFramePr>
        <p:xfrm>
          <a:off x="457200" y="1600200"/>
          <a:ext cx="8229600" cy="4090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3032764409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4855754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742114496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41219494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 (K)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Characteristics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586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-35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– 10</a:t>
                      </a:r>
                      <a:r>
                        <a:rPr lang="en-US" sz="2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-33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Inflation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K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Size of the Universe drastically increased, by factor of 10</a:t>
                      </a:r>
                      <a:r>
                        <a:rPr lang="en-US" sz="2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10</a:t>
                      </a:r>
                      <a:r>
                        <a:rPr lang="en-US" sz="2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356067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-12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End of unified forces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K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forces in nature,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44271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protons and neutrons start forming from quarks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38190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Heavy Particle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K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proton, neutron production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06362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 full swing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284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Light particle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K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electrons and positrons form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8948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9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365F7-3DCC-ED4C-9A12-34BAF5C15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Cosmic Events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FC8F3D-27A0-9041-92F3-6226B6F6AE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9248641"/>
              </p:ext>
            </p:extLst>
          </p:nvPr>
        </p:nvGraphicFramePr>
        <p:xfrm>
          <a:off x="228600" y="1600200"/>
          <a:ext cx="8704580" cy="4244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2603">
                  <a:extLst>
                    <a:ext uri="{9D8B030D-6E8A-4147-A177-3AD203B41FA5}">
                      <a16:colId xmlns:a16="http://schemas.microsoft.com/office/drawing/2014/main" val="3032764409"/>
                    </a:ext>
                  </a:extLst>
                </a:gridCol>
                <a:gridCol w="1776797">
                  <a:extLst>
                    <a:ext uri="{9D8B030D-6E8A-4147-A177-3AD203B41FA5}">
                      <a16:colId xmlns:a16="http://schemas.microsoft.com/office/drawing/2014/main" val="204855754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42114496"/>
                    </a:ext>
                  </a:extLst>
                </a:gridCol>
                <a:gridCol w="4970780">
                  <a:extLst>
                    <a:ext uri="{9D8B030D-6E8A-4147-A177-3AD203B41FA5}">
                      <a16:colId xmlns:a16="http://schemas.microsoft.com/office/drawing/2014/main" val="41219494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 (K)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Characteristics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586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 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Nucleo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-synthesis era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US" sz="2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- 10</a:t>
                      </a:r>
                      <a:r>
                        <a:rPr lang="en-US" sz="2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K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helium, deuterium, and a few other elements form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356067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380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Recom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-bination (Decoupling)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3000 K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Matter and radiation separate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44271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End of radiation domination, start of matter domination of the Universe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381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500 My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Galaxy 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10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galaxies and other large structures form in the universe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9797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14 Gy</a:t>
                      </a:r>
                      <a:br>
                        <a:rPr lang="en-US" sz="2400" dirty="0"/>
                      </a:br>
                      <a:r>
                        <a:rPr lang="en-US" sz="2400" dirty="0"/>
                        <a:t>or so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Now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You are reading this table, that's what's happening.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3559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04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C97EB-4F2E-6D45-B267-1E593982B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Cosmic time 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0A797B-E5DB-954D-B22B-F6066C977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5897"/>
            <a:ext cx="9144000" cy="51521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5BE869-5673-FD40-BCC0-1840E5B97484}"/>
              </a:ext>
            </a:extLst>
          </p:cNvPr>
          <p:cNvSpPr txBox="1"/>
          <p:nvPr/>
        </p:nvSpPr>
        <p:spPr>
          <a:xfrm>
            <a:off x="228600" y="6019800"/>
            <a:ext cx="26068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NASA/WMAP</a:t>
            </a:r>
          </a:p>
        </p:txBody>
      </p:sp>
    </p:spTree>
    <p:extLst>
      <p:ext uri="{BB962C8B-B14F-4D97-AF65-F5344CB8AC3E}">
        <p14:creationId xmlns:p14="http://schemas.microsoft.com/office/powerpoint/2010/main" val="27772076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AEE74-5C9D-DF42-93F2-DA670613F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 forces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B9E73D-CCE0-9243-8FA0-AA7A369C7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1219200"/>
            <a:ext cx="8102600" cy="49530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D5BEA4-B18F-1E4D-B149-6E0CAD8FA89B}"/>
              </a:ext>
            </a:extLst>
          </p:cNvPr>
          <p:cNvSpPr txBox="1"/>
          <p:nvPr/>
        </p:nvSpPr>
        <p:spPr>
          <a:xfrm>
            <a:off x="762000" y="622929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 19.4</a:t>
            </a:r>
          </a:p>
        </p:txBody>
      </p:sp>
    </p:spTree>
    <p:extLst>
      <p:ext uri="{BB962C8B-B14F-4D97-AF65-F5344CB8AC3E}">
        <p14:creationId xmlns:p14="http://schemas.microsoft.com/office/powerpoint/2010/main" val="871511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7BF1F-6725-6D47-B0BF-C2AE774A3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CCD9C-616F-ED4E-A7A7-BCBCDCF4C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1371600"/>
            <a:ext cx="5384800" cy="41148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DAAE95-40D5-B247-8E2C-58623B35F9B3}"/>
              </a:ext>
            </a:extLst>
          </p:cNvPr>
          <p:cNvSpPr txBox="1"/>
          <p:nvPr/>
        </p:nvSpPr>
        <p:spPr>
          <a:xfrm>
            <a:off x="1752600" y="5715000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 19.8</a:t>
            </a:r>
          </a:p>
        </p:txBody>
      </p:sp>
    </p:spTree>
    <p:extLst>
      <p:ext uri="{BB962C8B-B14F-4D97-AF65-F5344CB8AC3E}">
        <p14:creationId xmlns:p14="http://schemas.microsoft.com/office/powerpoint/2010/main" val="24060036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1F853-5D1B-A34E-8C12-6BA613687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Open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DC601-17B6-F248-9887-0B73D8166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gravity related to the other three forces?</a:t>
            </a:r>
          </a:p>
          <a:p>
            <a:r>
              <a:rPr lang="en-US" dirty="0"/>
              <a:t>Why does matter dominate?</a:t>
            </a:r>
          </a:p>
          <a:p>
            <a:r>
              <a:rPr lang="en-US" dirty="0"/>
              <a:t>What caused inflation?</a:t>
            </a:r>
          </a:p>
        </p:txBody>
      </p:sp>
    </p:spTree>
    <p:extLst>
      <p:ext uri="{BB962C8B-B14F-4D97-AF65-F5344CB8AC3E}">
        <p14:creationId xmlns:p14="http://schemas.microsoft.com/office/powerpoint/2010/main" val="4018233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1D9C0-1F44-5A46-BCE7-62E7CCBEA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Olber’s</a:t>
            </a:r>
            <a:r>
              <a:rPr lang="en-US" dirty="0"/>
              <a:t> paradox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49B16-A16B-EE40-9EE8-A2A85D551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isn’t the entire sky as bright as the surface of the Sun?</a:t>
            </a:r>
          </a:p>
          <a:p>
            <a:r>
              <a:rPr lang="en-US" dirty="0"/>
              <a:t>If there is a star in every direction, however distant, there should be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4"/>
                </a:solidFill>
              </a:rPr>
              <a:t>The universe must not be infinite in age and extent</a:t>
            </a:r>
          </a:p>
        </p:txBody>
      </p:sp>
    </p:spTree>
    <p:extLst>
      <p:ext uri="{BB962C8B-B14F-4D97-AF65-F5344CB8AC3E}">
        <p14:creationId xmlns:p14="http://schemas.microsoft.com/office/powerpoint/2010/main" val="316186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6019C-9AFA-DE40-8000-89F98E1AE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Cosmological Redshift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8FDE6-C692-4040-A453-C9CE91FD2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Space itself is expanding uniformly</a:t>
            </a:r>
          </a:p>
          <a:p>
            <a:r>
              <a:rPr lang="en-US" dirty="0"/>
              <a:t>Light waves passing through space become stretched</a:t>
            </a:r>
          </a:p>
        </p:txBody>
      </p:sp>
    </p:spTree>
    <p:extLst>
      <p:ext uri="{BB962C8B-B14F-4D97-AF65-F5344CB8AC3E}">
        <p14:creationId xmlns:p14="http://schemas.microsoft.com/office/powerpoint/2010/main" val="154810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E4F5C-D111-284A-94B5-0A56AAFD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Cosmological Redshift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DAD037-1331-5248-B0C8-A26B3D964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750" y="1524000"/>
            <a:ext cx="5016500" cy="46482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F7396A-61EA-CE4A-BA14-159353DBBB56}"/>
              </a:ext>
            </a:extLst>
          </p:cNvPr>
          <p:cNvSpPr txBox="1"/>
          <p:nvPr/>
        </p:nvSpPr>
        <p:spPr>
          <a:xfrm>
            <a:off x="2063750" y="6278562"/>
            <a:ext cx="2122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 19.1</a:t>
            </a:r>
          </a:p>
        </p:txBody>
      </p:sp>
    </p:spTree>
    <p:extLst>
      <p:ext uri="{BB962C8B-B14F-4D97-AF65-F5344CB8AC3E}">
        <p14:creationId xmlns:p14="http://schemas.microsoft.com/office/powerpoint/2010/main" val="1341492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FE10C-E993-D347-A4FC-5FF776534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Hubble flow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0E82D-6CD0-6346-B8EB-7C1DB6D39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Everything distant is redshifted</a:t>
            </a:r>
          </a:p>
          <a:p>
            <a:r>
              <a:rPr lang="en-US" dirty="0"/>
              <a:t>Redshift appears proportional to distance</a:t>
            </a:r>
          </a:p>
          <a:p>
            <a:r>
              <a:rPr lang="en-US" dirty="0"/>
              <a:t>Before Hubble’s measurements, the Universe was considered static</a:t>
            </a:r>
          </a:p>
          <a:p>
            <a:pPr lvl="1"/>
            <a:r>
              <a:rPr lang="en-US" dirty="0"/>
              <a:t>and small</a:t>
            </a:r>
          </a:p>
          <a:p>
            <a:r>
              <a:rPr lang="en-US" dirty="0"/>
              <a:t>Contrary to predictions of general relativity</a:t>
            </a:r>
          </a:p>
          <a:p>
            <a:pPr lvl="1"/>
            <a:r>
              <a:rPr lang="en-US" dirty="0"/>
              <a:t>Einstein introduced a </a:t>
            </a:r>
            <a:r>
              <a:rPr lang="en-US" strike="sngStrike" dirty="0"/>
              <a:t>fudge factor </a:t>
            </a:r>
            <a:r>
              <a:rPr lang="en-US" dirty="0"/>
              <a:t>cosmological constant to allow stasis</a:t>
            </a:r>
          </a:p>
        </p:txBody>
      </p:sp>
    </p:spTree>
    <p:extLst>
      <p:ext uri="{BB962C8B-B14F-4D97-AF65-F5344CB8AC3E}">
        <p14:creationId xmlns:p14="http://schemas.microsoft.com/office/powerpoint/2010/main" val="204646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047E8-4DEB-2541-B7A1-7A2BD102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Hubble relationship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7C385-8368-4E48-976F-541A4A1AB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i="1" dirty="0">
                <a:solidFill>
                  <a:schemeClr val="accent6"/>
                </a:solidFill>
              </a:rPr>
              <a:t>v</a:t>
            </a:r>
            <a:r>
              <a:rPr lang="en-US" dirty="0">
                <a:solidFill>
                  <a:schemeClr val="accent6"/>
                </a:solidFill>
              </a:rPr>
              <a:t> = </a:t>
            </a:r>
            <a:r>
              <a:rPr lang="en-US" i="1" dirty="0">
                <a:solidFill>
                  <a:schemeClr val="accent6"/>
                </a:solidFill>
              </a:rPr>
              <a:t>H</a:t>
            </a:r>
            <a:r>
              <a:rPr lang="en-US" baseline="-25000" dirty="0">
                <a:solidFill>
                  <a:schemeClr val="accent6"/>
                </a:solidFill>
              </a:rPr>
              <a:t>0</a:t>
            </a:r>
            <a:r>
              <a:rPr lang="en-US" i="1" dirty="0">
                <a:solidFill>
                  <a:schemeClr val="accent6"/>
                </a:solidFill>
              </a:rPr>
              <a:t>d</a:t>
            </a:r>
          </a:p>
          <a:p>
            <a:pPr lvl="1"/>
            <a:r>
              <a:rPr lang="en-US" i="1" dirty="0"/>
              <a:t>v</a:t>
            </a:r>
            <a:r>
              <a:rPr lang="en-US" dirty="0"/>
              <a:t> = recessional velocity</a:t>
            </a:r>
          </a:p>
          <a:p>
            <a:pPr lvl="1"/>
            <a:r>
              <a:rPr lang="en-US" i="1" dirty="0"/>
              <a:t>H</a:t>
            </a:r>
            <a:r>
              <a:rPr lang="en-US" baseline="-25000" dirty="0"/>
              <a:t>0</a:t>
            </a:r>
            <a:r>
              <a:rPr lang="en-US" dirty="0"/>
              <a:t> = Hubble constant</a:t>
            </a:r>
          </a:p>
          <a:p>
            <a:pPr lvl="1"/>
            <a:r>
              <a:rPr lang="en-US" i="1" dirty="0"/>
              <a:t>d</a:t>
            </a:r>
            <a:r>
              <a:rPr lang="en-US" dirty="0"/>
              <a:t> = distance</a:t>
            </a:r>
          </a:p>
          <a:p>
            <a:r>
              <a:rPr lang="en-US" dirty="0"/>
              <a:t>If velocities have stayed constant, then </a:t>
            </a:r>
            <a:br>
              <a:rPr lang="en-US" dirty="0"/>
            </a:br>
            <a:r>
              <a:rPr lang="en-US" i="1" dirty="0" err="1"/>
              <a:t>vt</a:t>
            </a:r>
            <a:r>
              <a:rPr lang="en-US" dirty="0"/>
              <a:t> = </a:t>
            </a:r>
            <a:r>
              <a:rPr lang="en-US" i="1" dirty="0"/>
              <a:t>d</a:t>
            </a:r>
          </a:p>
          <a:p>
            <a:r>
              <a:rPr lang="en-US" dirty="0"/>
              <a:t>Age = </a:t>
            </a:r>
            <a:r>
              <a:rPr lang="en-US" i="1" dirty="0">
                <a:solidFill>
                  <a:schemeClr val="accent6"/>
                </a:solidFill>
              </a:rPr>
              <a:t>t</a:t>
            </a:r>
            <a:r>
              <a:rPr lang="en-US" dirty="0"/>
              <a:t> = </a:t>
            </a:r>
            <a:r>
              <a:rPr lang="en-US" dirty="0">
                <a:solidFill>
                  <a:schemeClr val="accent6"/>
                </a:solidFill>
              </a:rPr>
              <a:t>1/</a:t>
            </a:r>
            <a:r>
              <a:rPr lang="en-US" i="1" dirty="0">
                <a:solidFill>
                  <a:schemeClr val="accent6"/>
                </a:solidFill>
              </a:rPr>
              <a:t>H</a:t>
            </a:r>
            <a:r>
              <a:rPr lang="en-US" baseline="-25000" dirty="0">
                <a:solidFill>
                  <a:schemeClr val="accent6"/>
                </a:solidFill>
              </a:rPr>
              <a:t>0</a:t>
            </a:r>
          </a:p>
          <a:p>
            <a:r>
              <a:rPr lang="en-US" i="1" dirty="0">
                <a:solidFill>
                  <a:schemeClr val="accent4"/>
                </a:solidFill>
              </a:rPr>
              <a:t>H</a:t>
            </a:r>
            <a:r>
              <a:rPr lang="en-US" baseline="-25000" dirty="0">
                <a:solidFill>
                  <a:schemeClr val="accent4"/>
                </a:solidFill>
              </a:rPr>
              <a:t>0</a:t>
            </a:r>
            <a:r>
              <a:rPr lang="en-US" dirty="0">
                <a:solidFill>
                  <a:schemeClr val="accent4"/>
                </a:solidFill>
              </a:rPr>
              <a:t> is not known precisely </a:t>
            </a:r>
          </a:p>
        </p:txBody>
      </p:sp>
    </p:spTree>
    <p:extLst>
      <p:ext uri="{BB962C8B-B14F-4D97-AF65-F5344CB8AC3E}">
        <p14:creationId xmlns:p14="http://schemas.microsoft.com/office/powerpoint/2010/main" val="320011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41D2E-AB6B-B34A-87F0-B2FD55D34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Bang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B6263-E80D-794E-957A-7004128F1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Obvious interpretation: Universe is expanding from a “primordial atom”</a:t>
            </a:r>
          </a:p>
          <a:p>
            <a:r>
              <a:rPr lang="en-US" dirty="0"/>
              <a:t>A singularity a long time ago</a:t>
            </a:r>
          </a:p>
        </p:txBody>
      </p:sp>
    </p:spTree>
    <p:extLst>
      <p:ext uri="{BB962C8B-B14F-4D97-AF65-F5344CB8AC3E}">
        <p14:creationId xmlns:p14="http://schemas.microsoft.com/office/powerpoint/2010/main" val="341907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C1BCA-3396-0F46-B653-3CB78A89C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 of the Universe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763B0-332A-EB46-970E-D6627483C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Best estimate of </a:t>
            </a:r>
            <a:r>
              <a:rPr lang="en-US" i="1" dirty="0"/>
              <a:t>H</a:t>
            </a:r>
            <a:r>
              <a:rPr lang="en-US" baseline="-25000" dirty="0"/>
              <a:t>0</a:t>
            </a:r>
            <a:r>
              <a:rPr lang="en-US" dirty="0"/>
              <a:t> is about 70 km/s per </a:t>
            </a:r>
            <a:r>
              <a:rPr lang="en-US" dirty="0" err="1"/>
              <a:t>Mpc</a:t>
            </a:r>
            <a:endParaRPr lang="en-US" dirty="0"/>
          </a:p>
          <a:p>
            <a:r>
              <a:rPr lang="en-US" dirty="0"/>
              <a:t>That comes out to </a:t>
            </a:r>
            <a:r>
              <a:rPr lang="en-US" dirty="0">
                <a:solidFill>
                  <a:schemeClr val="accent2"/>
                </a:solidFill>
              </a:rPr>
              <a:t>0.0714 </a:t>
            </a:r>
            <a:r>
              <a:rPr lang="en-US" dirty="0" err="1">
                <a:solidFill>
                  <a:schemeClr val="accent2"/>
                </a:solidFill>
              </a:rPr>
              <a:t>Mpc</a:t>
            </a:r>
            <a:r>
              <a:rPr lang="en-US" dirty="0">
                <a:solidFill>
                  <a:schemeClr val="accent2"/>
                </a:solidFill>
              </a:rPr>
              <a:t>/</a:t>
            </a:r>
            <a:r>
              <a:rPr lang="en-US" dirty="0" err="1">
                <a:solidFill>
                  <a:schemeClr val="accent2"/>
                </a:solidFill>
              </a:rPr>
              <a:t>Gy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/>
              <a:t>So, to travel the full </a:t>
            </a:r>
            <a:r>
              <a:rPr lang="en-US" dirty="0" err="1"/>
              <a:t>Mpc</a:t>
            </a:r>
            <a:r>
              <a:rPr lang="en-US" dirty="0"/>
              <a:t> would take </a:t>
            </a:r>
            <a:r>
              <a:rPr lang="en-US" dirty="0">
                <a:solidFill>
                  <a:schemeClr val="accent2"/>
                </a:solidFill>
              </a:rPr>
              <a:t>1/0.0714</a:t>
            </a:r>
            <a:r>
              <a:rPr lang="en-US" dirty="0"/>
              <a:t> </a:t>
            </a:r>
            <a:r>
              <a:rPr lang="en-US" dirty="0" err="1"/>
              <a:t>Gy</a:t>
            </a:r>
            <a:endParaRPr lang="en-US" dirty="0"/>
          </a:p>
          <a:p>
            <a:pPr marL="352425" indent="0">
              <a:buNone/>
            </a:pPr>
            <a:r>
              <a:rPr lang="en-US" dirty="0"/>
              <a:t>= </a:t>
            </a:r>
            <a:r>
              <a:rPr lang="en-US" dirty="0">
                <a:solidFill>
                  <a:schemeClr val="accent6"/>
                </a:solidFill>
              </a:rPr>
              <a:t>14 </a:t>
            </a:r>
            <a:r>
              <a:rPr lang="en-US" dirty="0" err="1">
                <a:solidFill>
                  <a:schemeClr val="accent6"/>
                </a:solidFill>
              </a:rPr>
              <a:t>Gy</a:t>
            </a:r>
            <a:endParaRPr lang="en-US" dirty="0">
              <a:solidFill>
                <a:schemeClr val="accent6"/>
              </a:solidFill>
            </a:endParaRPr>
          </a:p>
          <a:p>
            <a:r>
              <a:rPr lang="en-US" dirty="0">
                <a:solidFill>
                  <a:srgbClr val="336699"/>
                </a:solidFill>
              </a:rPr>
              <a:t>Approximate age of the universe</a:t>
            </a:r>
          </a:p>
        </p:txBody>
      </p:sp>
    </p:spTree>
    <p:extLst>
      <p:ext uri="{BB962C8B-B14F-4D97-AF65-F5344CB8AC3E}">
        <p14:creationId xmlns:p14="http://schemas.microsoft.com/office/powerpoint/2010/main" val="122323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4751</TotalTime>
  <Words>899</Words>
  <Application>Microsoft Office PowerPoint</Application>
  <PresentationFormat>On-screen Show (4:3)</PresentationFormat>
  <Paragraphs>176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Default Design</vt:lpstr>
      <vt:lpstr>The Big Bang</vt:lpstr>
      <vt:lpstr>Cosmology</vt:lpstr>
      <vt:lpstr>Olber’s paradox</vt:lpstr>
      <vt:lpstr>Cosmological Redshift</vt:lpstr>
      <vt:lpstr>Cosmological Redshift</vt:lpstr>
      <vt:lpstr>Hubble flow </vt:lpstr>
      <vt:lpstr>Hubble relationship</vt:lpstr>
      <vt:lpstr>Big Bang</vt:lpstr>
      <vt:lpstr>Age of the Universe</vt:lpstr>
      <vt:lpstr>Is there Another Explanation?</vt:lpstr>
      <vt:lpstr>Which is Right?</vt:lpstr>
      <vt:lpstr>What does “Big bang” predict?</vt:lpstr>
      <vt:lpstr>Recombination</vt:lpstr>
      <vt:lpstr>Cosmic Microwave Background</vt:lpstr>
      <vt:lpstr>Nucleogenesis</vt:lpstr>
      <vt:lpstr>Results</vt:lpstr>
      <vt:lpstr>What else?</vt:lpstr>
      <vt:lpstr>Studies of CMB</vt:lpstr>
      <vt:lpstr>CMB Black body</vt:lpstr>
      <vt:lpstr>CMB Doppler shift</vt:lpstr>
      <vt:lpstr>CMB Temperature Variation</vt:lpstr>
      <vt:lpstr>CMB is Uniform and Isotropic</vt:lpstr>
      <vt:lpstr>Cosmic Events</vt:lpstr>
      <vt:lpstr>Cosmic Events</vt:lpstr>
      <vt:lpstr>Cosmic Events</vt:lpstr>
      <vt:lpstr>Cosmic time line</vt:lpstr>
      <vt:lpstr>Fundamental forces</vt:lpstr>
      <vt:lpstr>PowerPoint Presentation</vt:lpstr>
      <vt:lpstr>Many Open Questions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347</cp:revision>
  <cp:lastPrinted>2024-11-22T16:48:36Z</cp:lastPrinted>
  <dcterms:created xsi:type="dcterms:W3CDTF">2003-08-04T19:23:16Z</dcterms:created>
  <dcterms:modified xsi:type="dcterms:W3CDTF">2024-11-23T00:11:37Z</dcterms:modified>
</cp:coreProperties>
</file>