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56" r:id="rId2"/>
    <p:sldId id="258" r:id="rId3"/>
    <p:sldId id="262" r:id="rId4"/>
    <p:sldId id="266" r:id="rId5"/>
    <p:sldId id="267" r:id="rId6"/>
    <p:sldId id="263" r:id="rId7"/>
    <p:sldId id="268" r:id="rId8"/>
    <p:sldId id="269" r:id="rId9"/>
    <p:sldId id="270" r:id="rId10"/>
    <p:sldId id="271" r:id="rId11"/>
    <p:sldId id="272" r:id="rId12"/>
    <p:sldId id="264" r:id="rId13"/>
    <p:sldId id="265" r:id="rId14"/>
    <p:sldId id="259" r:id="rId15"/>
    <p:sldId id="275" r:id="rId16"/>
    <p:sldId id="260" r:id="rId17"/>
    <p:sldId id="261" r:id="rId18"/>
    <p:sldId id="273" r:id="rId19"/>
    <p:sldId id="274" r:id="rId20"/>
    <p:sldId id="276" r:id="rId21"/>
    <p:sldId id="280" r:id="rId22"/>
    <p:sldId id="277" r:id="rId23"/>
    <p:sldId id="278" r:id="rId24"/>
    <p:sldId id="279" r:id="rId25"/>
    <p:sldId id="257" r:id="rId26"/>
    <p:sldId id="281" r:id="rId27"/>
  </p:sldIdLst>
  <p:sldSz cx="9144000" cy="6858000" type="screen4x3"/>
  <p:notesSz cx="9236075" cy="7010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207" userDrawn="1">
          <p15:clr>
            <a:srgbClr val="A4A3A4"/>
          </p15:clr>
        </p15:guide>
        <p15:guide id="2" pos="2909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9246"/>
    <p:restoredTop sz="93913" autoAdjust="0"/>
  </p:normalViewPr>
  <p:slideViewPr>
    <p:cSldViewPr>
      <p:cViewPr varScale="1">
        <p:scale>
          <a:sx n="55" d="100"/>
          <a:sy n="55" d="100"/>
        </p:scale>
        <p:origin x="84" y="21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3248"/>
    </p:cViewPr>
  </p:sorterViewPr>
  <p:notesViewPr>
    <p:cSldViewPr>
      <p:cViewPr varScale="1">
        <p:scale>
          <a:sx n="97" d="100"/>
          <a:sy n="97" d="100"/>
        </p:scale>
        <p:origin x="2312" y="200"/>
      </p:cViewPr>
      <p:guideLst>
        <p:guide orient="horz" pos="2207"/>
        <p:guide pos="290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>
            <a:extLst>
              <a:ext uri="{FF2B5EF4-FFF2-40B4-BE49-F238E27FC236}">
                <a16:creationId xmlns:a16="http://schemas.microsoft.com/office/drawing/2014/main" id="{BA6A1A80-3C88-F94D-B758-F0F7058AF00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312032"/>
            <a:ext cx="4000830" cy="351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08" tIns="46254" rIns="92508" bIns="46254" numCol="1" anchor="t" anchorCtr="0" compatLnSpc="1">
            <a:prstTxWarp prst="textNoShape">
              <a:avLst/>
            </a:prstTxWarp>
          </a:bodyPr>
          <a:lstStyle>
            <a:lvl1pPr defTabSz="924565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r>
              <a:rPr lang="en-US"/>
              <a:t>A1050 L30 AGNs</a:t>
            </a:r>
            <a:endParaRPr lang="en-US" dirty="0"/>
          </a:p>
        </p:txBody>
      </p:sp>
      <p:sp>
        <p:nvSpPr>
          <p:cNvPr id="109571" name="Rectangle 3">
            <a:extLst>
              <a:ext uri="{FF2B5EF4-FFF2-40B4-BE49-F238E27FC236}">
                <a16:creationId xmlns:a16="http://schemas.microsoft.com/office/drawing/2014/main" id="{DAF7FD79-07EF-904F-82E1-5213733CC51C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232097" y="0"/>
            <a:ext cx="4002404" cy="351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08" tIns="46254" rIns="92508" bIns="46254" numCol="1" anchor="t" anchorCtr="0" compatLnSpc="1">
            <a:prstTxWarp prst="textNoShape">
              <a:avLst/>
            </a:prstTxWarp>
          </a:bodyPr>
          <a:lstStyle>
            <a:lvl1pPr algn="r" defTabSz="924565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9572" name="Rectangle 4">
            <a:extLst>
              <a:ext uri="{FF2B5EF4-FFF2-40B4-BE49-F238E27FC236}">
                <a16:creationId xmlns:a16="http://schemas.microsoft.com/office/drawing/2014/main" id="{92CAED58-3117-FC4C-AD7C-0DB9B8225DFB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657188"/>
            <a:ext cx="4000830" cy="351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08" tIns="46254" rIns="92508" bIns="46254" numCol="1" anchor="b" anchorCtr="0" compatLnSpc="1">
            <a:prstTxWarp prst="textNoShape">
              <a:avLst/>
            </a:prstTxWarp>
          </a:bodyPr>
          <a:lstStyle>
            <a:lvl1pPr defTabSz="924565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9573" name="Rectangle 5">
            <a:extLst>
              <a:ext uri="{FF2B5EF4-FFF2-40B4-BE49-F238E27FC236}">
                <a16:creationId xmlns:a16="http://schemas.microsoft.com/office/drawing/2014/main" id="{146EB007-85F2-5B46-A71C-6AA8A5E38614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232098" y="6394258"/>
            <a:ext cx="3844952" cy="351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08" tIns="46254" rIns="92508" bIns="46254" numCol="1" anchor="b" anchorCtr="0" compatLnSpc="1">
            <a:prstTxWarp prst="textNoShape">
              <a:avLst/>
            </a:prstTxWarp>
          </a:bodyPr>
          <a:lstStyle>
            <a:lvl1pPr algn="r" defTabSz="923394" eaLnBrk="1" hangingPunct="1">
              <a:defRPr sz="1200"/>
            </a:lvl1pPr>
          </a:lstStyle>
          <a:p>
            <a:pPr>
              <a:defRPr/>
            </a:pPr>
            <a:fld id="{99E198E8-1274-AE4E-83C7-C0FE8EEEC5C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8495963-331D-D744-B2D3-EA8AE071E65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188486"/>
            <a:ext cx="4002404" cy="351629"/>
          </a:xfrm>
          <a:prstGeom prst="rect">
            <a:avLst/>
          </a:prstGeom>
        </p:spPr>
        <p:txBody>
          <a:bodyPr vert="horz" lIns="91819" tIns="45910" rIns="91819" bIns="45910" rtlCol="0"/>
          <a:lstStyle>
            <a:lvl1pPr algn="l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r>
              <a:rPr lang="en-US"/>
              <a:t>A1050 L30 AGNs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73DF97D-D50F-FA41-B4C7-64519922F4B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232097" y="0"/>
            <a:ext cx="4002404" cy="351629"/>
          </a:xfrm>
          <a:prstGeom prst="rect">
            <a:avLst/>
          </a:prstGeom>
        </p:spPr>
        <p:txBody>
          <a:bodyPr vert="horz" wrap="square" lIns="91819" tIns="45910" rIns="91819" bIns="4591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EA47F029-E024-AE4D-B9C1-272849DADF5B}" type="datetimeFigureOut">
              <a:rPr lang="en-US" altLang="en-US"/>
              <a:pPr>
                <a:defRPr/>
              </a:pPr>
              <a:t>11/20/2024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98F1795D-4FE4-0C40-9273-9D3840C3921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865438" y="525463"/>
            <a:ext cx="3505200" cy="2628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19" tIns="45910" rIns="91819" bIns="4591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2479BC8C-F26A-2547-B4A5-5B62490A78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4238" y="3329386"/>
            <a:ext cx="7387600" cy="3155155"/>
          </a:xfrm>
          <a:prstGeom prst="rect">
            <a:avLst/>
          </a:prstGeom>
        </p:spPr>
        <p:txBody>
          <a:bodyPr vert="horz" lIns="91819" tIns="45910" rIns="91819" bIns="4591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C4E016-16E8-424F-B0BB-B25FB2B24CE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1" y="6657188"/>
            <a:ext cx="4002404" cy="351629"/>
          </a:xfrm>
          <a:prstGeom prst="rect">
            <a:avLst/>
          </a:prstGeom>
        </p:spPr>
        <p:txBody>
          <a:bodyPr vert="horz" lIns="91819" tIns="45910" rIns="91819" bIns="45910" rtlCol="0" anchor="b"/>
          <a:lstStyle>
            <a:lvl1pPr algn="l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3896DB-3EBE-8848-8D76-002CB33C43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232097" y="6657188"/>
            <a:ext cx="4002404" cy="351629"/>
          </a:xfrm>
          <a:prstGeom prst="rect">
            <a:avLst/>
          </a:prstGeom>
        </p:spPr>
        <p:txBody>
          <a:bodyPr vert="horz" wrap="square" lIns="91819" tIns="45910" rIns="91819" bIns="4591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41CD55FC-F6E9-AD46-90CF-9254EF4A6FC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29BD79B-892D-F549-B370-32284019558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748DE56-8F57-0F4C-B2B6-8E31AD6F0D1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6D1562-5D18-534B-9DE0-3F30B665923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276458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3A49F05-F266-584D-AF42-76DEC7083F8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C1E94B0-3CA9-904D-B520-29DD6974E97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A4CC83-E323-A14E-B144-841E08185A3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90586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B74CD5D-0D93-0F44-B6C8-FBF5A1D0813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2C3489A-A6A7-EE4C-AD6E-F8DB95DEBA8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ED5CAF-801F-F741-98C0-716767C0382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4748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B1E7734-EB3F-804B-94FD-15C66877E1B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AB52C3A-1738-6144-876D-53495290F7D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6B82C4-3119-4142-8EB1-0D4CE7B51E9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742168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541574E-C3F4-564F-97E5-09A5971D470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84ED3A8-16F2-F84E-A5F3-767A9D6D65B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General Physics L14_capacitance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2C67A15-A463-024F-AB35-883CD588A81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8C8A60-5EC2-4E4A-BBEE-B1906DA46A4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124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68F782A-C152-4549-A26F-DC820ABC669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C06635-5146-DA43-A891-D6BA5BD2A25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98C345-A619-9E4E-B57A-7B2B03A28AE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469955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DDA39DC2-7935-D646-9F83-4156AEEB229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7A989A0C-CA98-734F-9D66-8AE47018A91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8E3EB1-E203-4841-A1E9-20CF8562B79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0973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6D642338-7D0D-584E-863C-982894F2BFB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46E07901-93A1-614C-AD13-0AE9A0A7C76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3621FA-0C91-E34C-9770-B6C2CF06EC3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36266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E9106D55-7245-6045-B599-B3CA02E49CF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4BAD8ADB-D263-D847-B7FF-D6102BCC4D3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5A2F27-70BA-034A-A44F-4BAF54DB97D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95047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07E018E-0BA2-A04F-8EDD-7A7399709B5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3227D6-7DF1-274C-859B-CE98FE8AE2C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General Physics L14_capacitance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6B716EB-7CDB-A84B-98A4-A71716C8BB8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CECF39-C873-1144-B949-57502DF8579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5757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DDAC38A-8216-654F-865F-514AFD2021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006AF87-8C5E-E044-A0A1-D51C7FBC701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DFF320-41B9-4045-834F-112F72C931A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60128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5CE3D"/>
            </a:gs>
            <a:gs pos="100000">
              <a:srgbClr val="E88018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5CCC0711-F14E-D549-BEA5-3A2800E9F3B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88D1EFC7-E228-AE44-B989-431DF01C1F0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38178663-978B-B843-8DB3-80843A8CD645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1FAF019B-DA59-9942-B87B-CDA02FC3223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C0594FB9-0124-314D-8216-C86DC395433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  <a:ea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003366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003366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003366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003366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apod.nasa.gov/apod/ap951022.html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apod.nasa.gov/apod/ap201005.html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science.nasa.gov/mission/hubble/science/explore-the-night-sky/hubble-messier-catalog/messier-106/" TargetMode="External"/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k0Yzx_w3nw8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public.nrao.edu/gallery/grote-rebers-first-radio-telescope/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public.nrao.edu/gallery/hercules-a/" TargetMode="External"/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apod.nasa.gov/apod/ap951220.html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EC051FB-1660-D741-BC95-D24693B314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9150" y="2438400"/>
            <a:ext cx="4965700" cy="4114800"/>
          </a:xfrm>
          <a:prstGeom prst="rect">
            <a:avLst/>
          </a:prstGeom>
          <a:ln w="28575">
            <a:solidFill>
              <a:schemeClr val="tx2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B07FA7F-5EA2-E749-A259-4FAFE61862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381001"/>
            <a:ext cx="7772400" cy="914400"/>
          </a:xfrm>
        </p:spPr>
        <p:txBody>
          <a:bodyPr/>
          <a:lstStyle/>
          <a:p>
            <a:r>
              <a:rPr lang="en-US" dirty="0"/>
              <a:t>Active Galaxies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8B632B-1C7A-B247-A887-4E3B0E5546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1524000"/>
            <a:ext cx="6400800" cy="762000"/>
          </a:xfrm>
        </p:spPr>
        <p:txBody>
          <a:bodyPr/>
          <a:lstStyle/>
          <a:p>
            <a:r>
              <a:rPr lang="en-US" dirty="0"/>
              <a:t>Chapter 18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F5AF0C1-0BD8-BB46-A8AB-8FA8030AC2EF}"/>
              </a:ext>
            </a:extLst>
          </p:cNvPr>
          <p:cNvSpPr txBox="1"/>
          <p:nvPr/>
        </p:nvSpPr>
        <p:spPr>
          <a:xfrm>
            <a:off x="2209800" y="5867400"/>
            <a:ext cx="18517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FF00"/>
                </a:solidFill>
                <a:hlinkClick r:id="rId3"/>
              </a:rPr>
              <a:t>Image</a:t>
            </a:r>
            <a:r>
              <a:rPr lang="en-US" sz="2000" dirty="0">
                <a:solidFill>
                  <a:srgbClr val="FFFF00"/>
                </a:solidFill>
              </a:rPr>
              <a:t>: Hubble</a:t>
            </a:r>
          </a:p>
        </p:txBody>
      </p:sp>
    </p:spTree>
    <p:extLst>
      <p:ext uri="{BB962C8B-B14F-4D97-AF65-F5344CB8AC3E}">
        <p14:creationId xmlns:p14="http://schemas.microsoft.com/office/powerpoint/2010/main" val="18227349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0927CCF-BB70-ED41-8E59-4A51D60796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3563" y="0"/>
            <a:ext cx="6596874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AFCEC8F-66DF-6F40-8378-1782F38040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NGC 5643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60D59D6-A6C2-4749-80F9-F92F68EF69B3}"/>
              </a:ext>
            </a:extLst>
          </p:cNvPr>
          <p:cNvSpPr txBox="1"/>
          <p:nvPr/>
        </p:nvSpPr>
        <p:spPr>
          <a:xfrm>
            <a:off x="1676400" y="6400800"/>
            <a:ext cx="18517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FF00"/>
                </a:solidFill>
                <a:hlinkClick r:id="rId3"/>
              </a:rPr>
              <a:t>Image</a:t>
            </a:r>
            <a:r>
              <a:rPr lang="en-US" sz="2000" dirty="0">
                <a:solidFill>
                  <a:srgbClr val="FFFF00"/>
                </a:solidFill>
              </a:rPr>
              <a:t>: Hubble</a:t>
            </a:r>
          </a:p>
        </p:txBody>
      </p:sp>
    </p:spTree>
    <p:extLst>
      <p:ext uri="{BB962C8B-B14F-4D97-AF65-F5344CB8AC3E}">
        <p14:creationId xmlns:p14="http://schemas.microsoft.com/office/powerpoint/2010/main" val="10707361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08ECD6F-3548-A942-A7FD-8B3681F6F9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B8BEEC6-72CF-A645-8AF2-015ECE11AE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M106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2C5D4E9-A22B-CB46-AE0B-9FF67B4539E5}"/>
              </a:ext>
            </a:extLst>
          </p:cNvPr>
          <p:cNvSpPr txBox="1"/>
          <p:nvPr/>
        </p:nvSpPr>
        <p:spPr>
          <a:xfrm>
            <a:off x="6019800" y="6096000"/>
            <a:ext cx="18517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FF00"/>
                </a:solidFill>
                <a:hlinkClick r:id="rId3"/>
              </a:rPr>
              <a:t>Image</a:t>
            </a:r>
            <a:r>
              <a:rPr lang="en-US" sz="2000" dirty="0">
                <a:solidFill>
                  <a:srgbClr val="FFFF00"/>
                </a:solidFill>
              </a:rPr>
              <a:t>: Hubble</a:t>
            </a:r>
          </a:p>
        </p:txBody>
      </p:sp>
    </p:spTree>
    <p:extLst>
      <p:ext uri="{BB962C8B-B14F-4D97-AF65-F5344CB8AC3E}">
        <p14:creationId xmlns:p14="http://schemas.microsoft.com/office/powerpoint/2010/main" val="16897713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57FDC-4E0D-3A41-BB8A-0B6AED4C85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Radio Astronomy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79ECA5-9825-F144-8F65-EDA485CE4A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72000"/>
          </a:xfrm>
        </p:spPr>
        <p:txBody>
          <a:bodyPr/>
          <a:lstStyle/>
          <a:p>
            <a:r>
              <a:rPr lang="en-US" dirty="0"/>
              <a:t>Karl Jansky detected noise from Space</a:t>
            </a:r>
          </a:p>
          <a:p>
            <a:r>
              <a:rPr lang="en-US" dirty="0">
                <a:hlinkClick r:id="rId2"/>
              </a:rPr>
              <a:t>Grote </a:t>
            </a:r>
            <a:r>
              <a:rPr lang="en-US" dirty="0" err="1">
                <a:hlinkClick r:id="rId2"/>
              </a:rPr>
              <a:t>Reber</a:t>
            </a:r>
            <a:r>
              <a:rPr lang="en-US" dirty="0">
                <a:hlinkClick r:id="rId2"/>
              </a:rPr>
              <a:t> </a:t>
            </a:r>
            <a:r>
              <a:rPr lang="en-US" dirty="0"/>
              <a:t>began observing </a:t>
            </a:r>
          </a:p>
          <a:p>
            <a:pPr lvl="1"/>
            <a:r>
              <a:rPr lang="en-US" dirty="0"/>
              <a:t>home-built equipment</a:t>
            </a:r>
          </a:p>
          <a:p>
            <a:pPr lvl="1"/>
            <a:r>
              <a:rPr lang="en-US" dirty="0"/>
              <a:t>self funded</a:t>
            </a:r>
          </a:p>
          <a:p>
            <a:r>
              <a:rPr lang="en-US" dirty="0"/>
              <a:t>Mapped the sky in low resolution</a:t>
            </a:r>
          </a:p>
          <a:p>
            <a:r>
              <a:rPr lang="en-US" dirty="0"/>
              <a:t>Found three significant sources</a:t>
            </a:r>
          </a:p>
          <a:p>
            <a:pPr lvl="1"/>
            <a:r>
              <a:rPr lang="en-US" dirty="0" err="1"/>
              <a:t>Sgr</a:t>
            </a:r>
            <a:r>
              <a:rPr lang="en-US" dirty="0"/>
              <a:t> A, Cas A (Galactic)</a:t>
            </a:r>
          </a:p>
          <a:p>
            <a:pPr lvl="1"/>
            <a:r>
              <a:rPr lang="en-US" dirty="0" err="1"/>
              <a:t>Cyg</a:t>
            </a:r>
            <a:r>
              <a:rPr lang="en-US" dirty="0"/>
              <a:t> A (</a:t>
            </a:r>
            <a:r>
              <a:rPr lang="en-US" dirty="0" err="1"/>
              <a:t>Exragalactic</a:t>
            </a:r>
            <a:r>
              <a:rPr lang="en-US" dirty="0"/>
              <a:t>—750 </a:t>
            </a:r>
            <a:r>
              <a:rPr lang="en-US" dirty="0" err="1"/>
              <a:t>Mly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536553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EE37EF-6DA1-E845-81D9-E0493BD8F1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2514600" cy="2468562"/>
          </a:xfrm>
        </p:spPr>
        <p:txBody>
          <a:bodyPr/>
          <a:lstStyle/>
          <a:p>
            <a:r>
              <a:rPr lang="en-US" dirty="0" err="1"/>
              <a:t>Reber’s</a:t>
            </a:r>
            <a:r>
              <a:rPr lang="en-US" dirty="0"/>
              <a:t> Dish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77AAF8A-B2D8-5D40-9AFF-36F1DD2C64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5200" y="0"/>
            <a:ext cx="5536406" cy="6858000"/>
          </a:xfrm>
          <a:prstGeom prst="rect">
            <a:avLst/>
          </a:prstGeom>
          <a:ln w="28575">
            <a:solidFill>
              <a:schemeClr val="tx2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B0D4F1B-C062-F644-A9A0-D86878D08761}"/>
              </a:ext>
            </a:extLst>
          </p:cNvPr>
          <p:cNvSpPr txBox="1"/>
          <p:nvPr/>
        </p:nvSpPr>
        <p:spPr>
          <a:xfrm>
            <a:off x="457200" y="2743200"/>
            <a:ext cx="18437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Wheaton, IL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E2F30A8-1C0C-2D40-B31B-CC64CC51BDC1}"/>
              </a:ext>
            </a:extLst>
          </p:cNvPr>
          <p:cNvSpPr txBox="1"/>
          <p:nvPr/>
        </p:nvSpPr>
        <p:spPr>
          <a:xfrm>
            <a:off x="430619" y="6324600"/>
            <a:ext cx="28632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hlinkClick r:id="rId3"/>
              </a:rPr>
              <a:t>Image</a:t>
            </a:r>
            <a:r>
              <a:rPr lang="en-US" sz="2000" dirty="0"/>
              <a:t>: NRAO/AUI/NSF</a:t>
            </a:r>
          </a:p>
        </p:txBody>
      </p:sp>
    </p:spTree>
    <p:extLst>
      <p:ext uri="{BB962C8B-B14F-4D97-AF65-F5344CB8AC3E}">
        <p14:creationId xmlns:p14="http://schemas.microsoft.com/office/powerpoint/2010/main" val="14149475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DDFCF2-9965-F347-86D4-47D4F7AF09F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Radio Galaxies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1E57639-466C-8B41-A3F0-1276B0C58CE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5373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55DDCB-D94B-4E42-8187-940A5BCBA7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Radio Galaxies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6B2179-CDC5-5843-9EA2-9EFE1BB888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tx2"/>
              </a:buClr>
            </a:pPr>
            <a:r>
              <a:rPr lang="en-US" dirty="0"/>
              <a:t>Elliptical galaxies</a:t>
            </a:r>
          </a:p>
          <a:p>
            <a:pPr>
              <a:buClr>
                <a:schemeClr val="tx2"/>
              </a:buClr>
            </a:pPr>
            <a:r>
              <a:rPr lang="en-US" dirty="0"/>
              <a:t>Radio sources cover enormous spans</a:t>
            </a:r>
          </a:p>
          <a:p>
            <a:pPr>
              <a:buClr>
                <a:schemeClr val="tx2"/>
              </a:buClr>
            </a:pPr>
            <a:r>
              <a:rPr lang="en-US" dirty="0"/>
              <a:t>Jets emanating from galactic nucleus</a:t>
            </a:r>
          </a:p>
          <a:p>
            <a:pPr>
              <a:buClr>
                <a:schemeClr val="tx2"/>
              </a:buClr>
            </a:pPr>
            <a:r>
              <a:rPr lang="en-US" dirty="0">
                <a:solidFill>
                  <a:schemeClr val="accent2"/>
                </a:solidFill>
              </a:rPr>
              <a:t>Synchrotron radiation</a:t>
            </a:r>
            <a:r>
              <a:rPr lang="en-US" dirty="0"/>
              <a:t>: from ions circling in magnetic field</a:t>
            </a:r>
          </a:p>
        </p:txBody>
      </p:sp>
    </p:spTree>
    <p:extLst>
      <p:ext uri="{BB962C8B-B14F-4D97-AF65-F5344CB8AC3E}">
        <p14:creationId xmlns:p14="http://schemas.microsoft.com/office/powerpoint/2010/main" val="3580858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8F05B0F-14F2-CE42-B546-DDADFA264F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2" y="0"/>
            <a:ext cx="9140856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BF09CA5-4B00-B54A-A977-914C12BBA5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3"/>
                </a:solidFill>
              </a:rPr>
              <a:t>Hercules 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133BEC5-F199-BB4C-A5E4-00EBB7209813}"/>
              </a:ext>
            </a:extLst>
          </p:cNvPr>
          <p:cNvSpPr txBox="1"/>
          <p:nvPr/>
        </p:nvSpPr>
        <p:spPr>
          <a:xfrm>
            <a:off x="228600" y="6305490"/>
            <a:ext cx="40661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FF00"/>
                </a:solidFill>
                <a:hlinkClick r:id="rId3"/>
              </a:rPr>
              <a:t>Image</a:t>
            </a:r>
            <a:r>
              <a:rPr lang="en-US" sz="2000" dirty="0">
                <a:solidFill>
                  <a:srgbClr val="FFFF00"/>
                </a:solidFill>
              </a:rPr>
              <a:t>: HST (Visible), VLA (Radio)</a:t>
            </a:r>
          </a:p>
        </p:txBody>
      </p:sp>
    </p:spTree>
    <p:extLst>
      <p:ext uri="{BB962C8B-B14F-4D97-AF65-F5344CB8AC3E}">
        <p14:creationId xmlns:p14="http://schemas.microsoft.com/office/powerpoint/2010/main" val="36916722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D30421-B4B5-CA4E-BC8B-84D3C9422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2"/>
                </a:solidFill>
              </a:rPr>
              <a:t>Hercules A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9BD19DC-EA8B-A34D-A455-85E72E2C94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150" y="1219200"/>
            <a:ext cx="8013700" cy="4711700"/>
          </a:xfrm>
          <a:prstGeom prst="rect">
            <a:avLst/>
          </a:prstGeom>
          <a:ln w="28575">
            <a:solidFill>
              <a:schemeClr val="tx2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CCEF32E-AD91-9044-AC46-1B46157A985A}"/>
              </a:ext>
            </a:extLst>
          </p:cNvPr>
          <p:cNvSpPr txBox="1"/>
          <p:nvPr/>
        </p:nvSpPr>
        <p:spPr>
          <a:xfrm>
            <a:off x="609600" y="6019800"/>
            <a:ext cx="70884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HST (Visible), CXC (X-ray), NRAO (</a:t>
            </a:r>
            <a:r>
              <a:rPr lang="en-US" dirty="0" err="1"/>
              <a:t>fadio</a:t>
            </a:r>
            <a:r>
              <a:rPr lang="en-US" dirty="0"/>
              <a:t>); </a:t>
            </a:r>
            <a:r>
              <a:rPr lang="en-US" dirty="0" err="1"/>
              <a:t>Comins</a:t>
            </a:r>
            <a:r>
              <a:rPr lang="en-US" dirty="0"/>
              <a:t>, Chapter opener</a:t>
            </a:r>
          </a:p>
        </p:txBody>
      </p:sp>
    </p:spTree>
    <p:extLst>
      <p:ext uri="{BB962C8B-B14F-4D97-AF65-F5344CB8AC3E}">
        <p14:creationId xmlns:p14="http://schemas.microsoft.com/office/powerpoint/2010/main" val="5926995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528ED7-25F5-E543-9DAB-59FE77A9B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Centaurus 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02A8A2A-4421-514E-92F3-49988B108D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17638"/>
            <a:ext cx="9144000" cy="474573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D61E759-A98B-9C44-A961-22DEBD4B7971}"/>
              </a:ext>
            </a:extLst>
          </p:cNvPr>
          <p:cNvSpPr txBox="1"/>
          <p:nvPr/>
        </p:nvSpPr>
        <p:spPr>
          <a:xfrm>
            <a:off x="457200" y="6400800"/>
            <a:ext cx="2210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Image: ESA/Hubble</a:t>
            </a:r>
          </a:p>
        </p:txBody>
      </p:sp>
    </p:spTree>
    <p:extLst>
      <p:ext uri="{BB962C8B-B14F-4D97-AF65-F5344CB8AC3E}">
        <p14:creationId xmlns:p14="http://schemas.microsoft.com/office/powerpoint/2010/main" val="21176568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1D5939-3A3F-8246-B9B5-465CA02FA1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Centaurus A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2BD95E4-1FEE-1C4A-BD88-CED55CAAC0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1295400"/>
            <a:ext cx="7620000" cy="47244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C26934D-1E75-874D-8C3C-56C54D168F1F}"/>
              </a:ext>
            </a:extLst>
          </p:cNvPr>
          <p:cNvSpPr txBox="1"/>
          <p:nvPr/>
        </p:nvSpPr>
        <p:spPr>
          <a:xfrm>
            <a:off x="1066800" y="6324600"/>
            <a:ext cx="37900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Image: Chandra, Hubble, APEX</a:t>
            </a:r>
          </a:p>
        </p:txBody>
      </p:sp>
    </p:spTree>
    <p:extLst>
      <p:ext uri="{BB962C8B-B14F-4D97-AF65-F5344CB8AC3E}">
        <p14:creationId xmlns:p14="http://schemas.microsoft.com/office/powerpoint/2010/main" val="6400893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57263F-3ABF-B54B-8C19-166C8FA42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Active Galaxies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595E08-8633-4748-A3CB-333AA802BE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Galaxies whose nuclei emit prodigious energy</a:t>
            </a:r>
          </a:p>
          <a:p>
            <a:r>
              <a:rPr lang="en-US" dirty="0"/>
              <a:t>Quasars and QSOs</a:t>
            </a:r>
          </a:p>
          <a:p>
            <a:r>
              <a:rPr lang="en-US" dirty="0" err="1"/>
              <a:t>Seyfert</a:t>
            </a:r>
            <a:r>
              <a:rPr lang="en-US" dirty="0"/>
              <a:t> galaxies</a:t>
            </a:r>
          </a:p>
          <a:p>
            <a:r>
              <a:rPr lang="en-US" dirty="0"/>
              <a:t>Radio galaxies</a:t>
            </a:r>
          </a:p>
          <a:p>
            <a:r>
              <a:rPr lang="en-US" dirty="0"/>
              <a:t>BL Lac objects</a:t>
            </a:r>
          </a:p>
          <a:p>
            <a:pPr marL="0" indent="0">
              <a:buNone/>
            </a:pPr>
            <a:r>
              <a:rPr lang="en-US" i="1" dirty="0">
                <a:solidFill>
                  <a:schemeClr val="accent4"/>
                </a:solidFill>
              </a:rPr>
              <a:t>Spoiler: We think they’re all created by material falling into SMBH</a:t>
            </a:r>
          </a:p>
        </p:txBody>
      </p:sp>
    </p:spTree>
    <p:extLst>
      <p:ext uri="{BB962C8B-B14F-4D97-AF65-F5344CB8AC3E}">
        <p14:creationId xmlns:p14="http://schemas.microsoft.com/office/powerpoint/2010/main" val="2156010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32A7CD-D952-9C4A-BA5D-A2E5EF9D6F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 </a:t>
            </a:r>
            <a:r>
              <a:rPr lang="en-US" dirty="0" err="1"/>
              <a:t>Lacertae</a:t>
            </a:r>
            <a:r>
              <a:rPr lang="en-US" dirty="0"/>
              <a:t> Objects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355988-0DF0-E54D-8778-FDE04F7432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Ultra distant, ultra bright</a:t>
            </a:r>
          </a:p>
          <a:p>
            <a:r>
              <a:rPr lang="en-US" dirty="0"/>
              <a:t>Weak spectral lines</a:t>
            </a:r>
          </a:p>
          <a:p>
            <a:r>
              <a:rPr lang="en-US"/>
              <a:t>Polarized radiation</a:t>
            </a:r>
            <a:endParaRPr lang="en-US" dirty="0"/>
          </a:p>
          <a:p>
            <a:r>
              <a:rPr lang="en-US" dirty="0"/>
              <a:t>High variability on short time scales</a:t>
            </a:r>
          </a:p>
          <a:p>
            <a:r>
              <a:rPr lang="en-US" dirty="0"/>
              <a:t>Appear associated with elliptical galaxies</a:t>
            </a:r>
          </a:p>
        </p:txBody>
      </p:sp>
    </p:spTree>
    <p:extLst>
      <p:ext uri="{BB962C8B-B14F-4D97-AF65-F5344CB8AC3E}">
        <p14:creationId xmlns:p14="http://schemas.microsoft.com/office/powerpoint/2010/main" val="3703068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06DA61-B4AA-9D41-8293-1FE7B37C95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Accretion and Jet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5B90D14-AF28-E141-BC6A-7772EB5622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6900" y="1701740"/>
            <a:ext cx="5410200" cy="4178300"/>
          </a:xfrm>
          <a:prstGeom prst="rect">
            <a:avLst/>
          </a:prstGeom>
          <a:ln w="28575">
            <a:solidFill>
              <a:schemeClr val="tx2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56CCA5F-A577-4F47-BBB8-0BA77FC58367}"/>
              </a:ext>
            </a:extLst>
          </p:cNvPr>
          <p:cNvSpPr txBox="1"/>
          <p:nvPr/>
        </p:nvSpPr>
        <p:spPr>
          <a:xfrm>
            <a:off x="2133600" y="6000690"/>
            <a:ext cx="22797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/>
              <a:t>Comins</a:t>
            </a:r>
            <a:r>
              <a:rPr lang="en-US" sz="2000" dirty="0"/>
              <a:t>, Fig 18-18</a:t>
            </a:r>
          </a:p>
        </p:txBody>
      </p:sp>
    </p:spTree>
    <p:extLst>
      <p:ext uri="{BB962C8B-B14F-4D97-AF65-F5344CB8AC3E}">
        <p14:creationId xmlns:p14="http://schemas.microsoft.com/office/powerpoint/2010/main" val="7718973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B20391-3582-8748-9A26-60B51591D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We Seeing?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EB8293A-F42D-9843-829D-05C657D128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8550" y="1796990"/>
            <a:ext cx="4406900" cy="3987800"/>
          </a:xfrm>
          <a:prstGeom prst="rect">
            <a:avLst/>
          </a:prstGeom>
          <a:ln w="28575">
            <a:solidFill>
              <a:schemeClr val="tx2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1E3AC10-0553-9E49-9AA7-41722E5E4C59}"/>
              </a:ext>
            </a:extLst>
          </p:cNvPr>
          <p:cNvSpPr txBox="1"/>
          <p:nvPr/>
        </p:nvSpPr>
        <p:spPr>
          <a:xfrm>
            <a:off x="2590800" y="6000690"/>
            <a:ext cx="22797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/>
              <a:t>Comins</a:t>
            </a:r>
            <a:r>
              <a:rPr lang="en-US" sz="2000" dirty="0"/>
              <a:t>, Fig 18-19</a:t>
            </a:r>
          </a:p>
        </p:txBody>
      </p:sp>
    </p:spTree>
    <p:extLst>
      <p:ext uri="{BB962C8B-B14F-4D97-AF65-F5344CB8AC3E}">
        <p14:creationId xmlns:p14="http://schemas.microsoft.com/office/powerpoint/2010/main" val="22124121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436737-E23E-234E-B077-E71D9CD690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Interpretation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F12781-321D-7642-AF08-18667ECDEC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All AGNs are powered by material falling into a supermassive black hole</a:t>
            </a:r>
          </a:p>
          <a:p>
            <a:pPr lvl="1"/>
            <a:r>
              <a:rPr lang="en-US" dirty="0"/>
              <a:t>accretion disk and radiation jet</a:t>
            </a:r>
          </a:p>
          <a:p>
            <a:r>
              <a:rPr lang="en-US" dirty="0"/>
              <a:t>What we see depends on whether the jet points at us</a:t>
            </a:r>
          </a:p>
          <a:p>
            <a:r>
              <a:rPr lang="en-US" dirty="0"/>
              <a:t>Most AGN have devoured most available matter by now</a:t>
            </a:r>
          </a:p>
          <a:p>
            <a:r>
              <a:rPr lang="en-US" dirty="0"/>
              <a:t>Galactic collisions allow new activity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9174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436737-E23E-234E-B077-E71D9CD690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Interpretation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F12781-321D-7642-AF08-18667ECDEC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Seyferts</a:t>
            </a:r>
            <a:r>
              <a:rPr lang="en-US" dirty="0"/>
              <a:t> are dimmer than quasars because their accretion supply is depleted</a:t>
            </a:r>
          </a:p>
          <a:p>
            <a:r>
              <a:rPr lang="en-US" dirty="0"/>
              <a:t>Most galaxies probably went through a quasar phase</a:t>
            </a:r>
          </a:p>
        </p:txBody>
      </p:sp>
    </p:spTree>
    <p:extLst>
      <p:ext uri="{BB962C8B-B14F-4D97-AF65-F5344CB8AC3E}">
        <p14:creationId xmlns:p14="http://schemas.microsoft.com/office/powerpoint/2010/main" val="3446581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55D591-A951-4641-ACC6-2A83F5CAC0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Gravitational Lensing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1DF403-83AA-534C-AFFE-AF4FAC99E6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1" y="1538436"/>
            <a:ext cx="8256180" cy="1661964"/>
          </a:xfrm>
        </p:spPr>
        <p:txBody>
          <a:bodyPr/>
          <a:lstStyle/>
          <a:p>
            <a:r>
              <a:rPr lang="en-US" dirty="0"/>
              <a:t>Galaxy in the light path of a quasar</a:t>
            </a:r>
          </a:p>
          <a:p>
            <a:r>
              <a:rPr lang="en-US" dirty="0"/>
              <a:t>The four blue dots are images of the same quasar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5DF38EF-301A-3841-8AFB-9DF451CBF0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3500" y="2819400"/>
            <a:ext cx="4864100" cy="3378200"/>
          </a:xfrm>
          <a:prstGeom prst="rect">
            <a:avLst/>
          </a:prstGeom>
          <a:ln w="28575">
            <a:solidFill>
              <a:schemeClr val="tx2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810AC6C-16EF-234D-9194-E5CB27031493}"/>
              </a:ext>
            </a:extLst>
          </p:cNvPr>
          <p:cNvSpPr txBox="1"/>
          <p:nvPr/>
        </p:nvSpPr>
        <p:spPr>
          <a:xfrm>
            <a:off x="2569122" y="6197600"/>
            <a:ext cx="1552028" cy="400110"/>
          </a:xfrm>
          <a:prstGeom prst="rect">
            <a:avLst/>
          </a:prstGeom>
          <a:noFill/>
          <a:ln w="28575">
            <a:noFill/>
          </a:ln>
        </p:spPr>
        <p:txBody>
          <a:bodyPr wrap="none" rtlCol="0">
            <a:spAutoFit/>
          </a:bodyPr>
          <a:lstStyle/>
          <a:p>
            <a:r>
              <a:rPr lang="en-US" sz="2000" dirty="0">
                <a:hlinkClick r:id="rId3"/>
              </a:rPr>
              <a:t>Image</a:t>
            </a:r>
            <a:r>
              <a:rPr lang="en-US" sz="2000" dirty="0"/>
              <a:t>: HST</a:t>
            </a:r>
          </a:p>
        </p:txBody>
      </p:sp>
    </p:spTree>
    <p:extLst>
      <p:ext uri="{BB962C8B-B14F-4D97-AF65-F5344CB8AC3E}">
        <p14:creationId xmlns:p14="http://schemas.microsoft.com/office/powerpoint/2010/main" val="4134428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8D21FB-BEA0-0C47-9E56-9E41444439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Fast Radio Bursts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41CCCC-B5D0-3046-A6E8-BD4F00A3EF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Milliseconds to seconds</a:t>
            </a:r>
          </a:p>
          <a:p>
            <a:r>
              <a:rPr lang="en-US" dirty="0"/>
              <a:t>May be </a:t>
            </a:r>
            <a:r>
              <a:rPr lang="en-US" dirty="0">
                <a:solidFill>
                  <a:schemeClr val="accent2"/>
                </a:solidFill>
              </a:rPr>
              <a:t>AGN</a:t>
            </a:r>
            <a:r>
              <a:rPr lang="en-US" dirty="0"/>
              <a:t> related</a:t>
            </a:r>
          </a:p>
          <a:p>
            <a:r>
              <a:rPr lang="en-US" dirty="0"/>
              <a:t>May relate to </a:t>
            </a:r>
            <a:r>
              <a:rPr lang="en-US" dirty="0">
                <a:solidFill>
                  <a:schemeClr val="accent2"/>
                </a:solidFill>
              </a:rPr>
              <a:t>neutron st</a:t>
            </a:r>
            <a:r>
              <a:rPr lang="en-US" dirty="0"/>
              <a:t>ars</a:t>
            </a:r>
          </a:p>
          <a:p>
            <a:r>
              <a:rPr lang="en-US" dirty="0"/>
              <a:t>One class (perytons) attributed to opening a </a:t>
            </a:r>
            <a:r>
              <a:rPr lang="en-US" dirty="0">
                <a:solidFill>
                  <a:schemeClr val="accent2"/>
                </a:solidFill>
              </a:rPr>
              <a:t>microwave oven </a:t>
            </a:r>
            <a:r>
              <a:rPr lang="en-US" dirty="0"/>
              <a:t>door before the magnetron shuts off</a:t>
            </a:r>
          </a:p>
        </p:txBody>
      </p:sp>
    </p:spTree>
    <p:extLst>
      <p:ext uri="{BB962C8B-B14F-4D97-AF65-F5344CB8AC3E}">
        <p14:creationId xmlns:p14="http://schemas.microsoft.com/office/powerpoint/2010/main" val="1904590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FCC5F7-F835-DC4C-8B26-337ECDED0F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Quasars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A11AFD-58C4-1444-8FBF-EAFF4C5D13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Sources seen in radio surveys</a:t>
            </a:r>
          </a:p>
          <a:p>
            <a:r>
              <a:rPr lang="en-US" dirty="0"/>
              <a:t>Optical follow-up showed unresolved points (quasi-stellar)</a:t>
            </a:r>
          </a:p>
          <a:p>
            <a:r>
              <a:rPr lang="en-US" dirty="0"/>
              <a:t>Emission lines highly redshifted</a:t>
            </a:r>
          </a:p>
          <a:p>
            <a:pPr lvl="1"/>
            <a:r>
              <a:rPr lang="en-US" dirty="0"/>
              <a:t>not recognized initially</a:t>
            </a:r>
          </a:p>
          <a:p>
            <a:r>
              <a:rPr lang="en-US" dirty="0"/>
              <a:t>Started forming 2 </a:t>
            </a:r>
            <a:r>
              <a:rPr lang="en-US" dirty="0" err="1"/>
              <a:t>Gy</a:t>
            </a:r>
            <a:r>
              <a:rPr lang="en-US" dirty="0"/>
              <a:t> after Universe</a:t>
            </a:r>
          </a:p>
          <a:p>
            <a:r>
              <a:rPr lang="en-US" dirty="0"/>
              <a:t>Seem to have stopped 7 </a:t>
            </a:r>
            <a:r>
              <a:rPr lang="en-US" dirty="0" err="1"/>
              <a:t>Gy</a:t>
            </a:r>
            <a:r>
              <a:rPr lang="en-US" dirty="0"/>
              <a:t> ago</a:t>
            </a:r>
          </a:p>
        </p:txBody>
      </p:sp>
    </p:spTree>
    <p:extLst>
      <p:ext uri="{BB962C8B-B14F-4D97-AF65-F5344CB8AC3E}">
        <p14:creationId xmlns:p14="http://schemas.microsoft.com/office/powerpoint/2010/main" val="128434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964E33-BC81-DD46-AE0C-863B10F40F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Quasar density over time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FAE962A-E7F0-FD45-8C79-A12C38A592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150" y="1524000"/>
            <a:ext cx="5473700" cy="4432300"/>
          </a:xfrm>
          <a:prstGeom prst="rect">
            <a:avLst/>
          </a:prstGeom>
          <a:ln w="28575">
            <a:solidFill>
              <a:schemeClr val="tx2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2C7C2E4-0A24-0041-936A-DE4EC53EACF7}"/>
              </a:ext>
            </a:extLst>
          </p:cNvPr>
          <p:cNvSpPr txBox="1"/>
          <p:nvPr/>
        </p:nvSpPr>
        <p:spPr>
          <a:xfrm>
            <a:off x="2057400" y="6019800"/>
            <a:ext cx="22076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/>
              <a:t>Comins</a:t>
            </a:r>
            <a:r>
              <a:rPr lang="en-US" sz="2000" dirty="0"/>
              <a:t>, Fig, 18-6</a:t>
            </a:r>
          </a:p>
        </p:txBody>
      </p:sp>
    </p:spTree>
    <p:extLst>
      <p:ext uri="{BB962C8B-B14F-4D97-AF65-F5344CB8AC3E}">
        <p14:creationId xmlns:p14="http://schemas.microsoft.com/office/powerpoint/2010/main" val="33171755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02787F-E227-D041-B481-C2208B4563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Luminous Objects</a:t>
            </a:r>
          </a:p>
        </p:txBody>
      </p:sp>
      <p:graphicFrame>
        <p:nvGraphicFramePr>
          <p:cNvPr id="3" name="Table Placeholder 3">
            <a:extLst>
              <a:ext uri="{FF2B5EF4-FFF2-40B4-BE49-F238E27FC236}">
                <a16:creationId xmlns:a16="http://schemas.microsoft.com/office/drawing/2014/main" id="{CC531D35-9DD7-7E4E-AC11-CBBF653DD34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69387709"/>
              </p:ext>
            </p:extLst>
          </p:nvPr>
        </p:nvGraphicFramePr>
        <p:xfrm>
          <a:off x="762000" y="1981200"/>
          <a:ext cx="7239000" cy="3108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428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961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b="1" i="0" u="none" strike="noStrike" kern="1200" baseline="0" dirty="0">
                          <a:solidFill>
                            <a:schemeClr val="accent4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Object</a:t>
                      </a:r>
                      <a:endParaRPr lang="en-US" sz="2800" b="1" dirty="0">
                        <a:solidFill>
                          <a:schemeClr val="accent4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i="0" u="none" strike="noStrike" kern="1200" baseline="0" dirty="0">
                          <a:solidFill>
                            <a:schemeClr val="accent4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Luminosity (watts)</a:t>
                      </a:r>
                      <a:endParaRPr lang="en-US" sz="2800" b="1" dirty="0">
                        <a:solidFill>
                          <a:schemeClr val="accent4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b="0" i="0" u="none" strike="noStrike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Sun</a:t>
                      </a:r>
                      <a:endParaRPr lang="en-US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0" i="0" u="none" strike="noStrike" kern="1200" baseline="0" dirty="0">
                          <a:solidFill>
                            <a:schemeClr val="accent2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4×10</a:t>
                      </a:r>
                      <a:r>
                        <a:rPr lang="en-US" sz="2800" b="0" i="0" u="none" strike="noStrike" kern="1200" baseline="30000" dirty="0">
                          <a:solidFill>
                            <a:schemeClr val="accent2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26</a:t>
                      </a:r>
                      <a:endParaRPr lang="en-US" sz="2800" baseline="30000" dirty="0">
                        <a:solidFill>
                          <a:schemeClr val="accent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b="0" i="0" u="none" strike="noStrike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Milky Way Galaxy</a:t>
                      </a:r>
                      <a:endParaRPr lang="en-US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0" i="0" u="none" strike="noStrike" kern="1200" baseline="0" dirty="0">
                          <a:solidFill>
                            <a:schemeClr val="accent2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</a:t>
                      </a:r>
                      <a:r>
                        <a:rPr lang="en-US" sz="2800" b="0" i="0" u="none" strike="noStrike" kern="1200" baseline="30000" dirty="0">
                          <a:solidFill>
                            <a:schemeClr val="accent2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37</a:t>
                      </a:r>
                      <a:endParaRPr lang="en-US" sz="2800" baseline="30000" dirty="0">
                        <a:solidFill>
                          <a:schemeClr val="accent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b="0" i="0" u="none" strike="noStrike" kern="1200" baseline="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Seyfert</a:t>
                      </a:r>
                      <a:r>
                        <a:rPr lang="en-US" sz="2800" b="0" i="0" u="none" strike="noStrike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galaxies</a:t>
                      </a:r>
                      <a:endParaRPr lang="en-US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0" i="0" u="none" strike="noStrike" kern="1200" baseline="0" dirty="0">
                          <a:solidFill>
                            <a:schemeClr val="accent2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</a:t>
                      </a:r>
                      <a:r>
                        <a:rPr lang="en-US" sz="2800" b="0" i="0" u="none" strike="noStrike" kern="1200" baseline="30000" dirty="0">
                          <a:solidFill>
                            <a:schemeClr val="accent2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36</a:t>
                      </a:r>
                      <a:r>
                        <a:rPr lang="en-US" sz="2800" b="0" i="0" u="none" strike="noStrike" kern="1200" baseline="0" dirty="0">
                          <a:solidFill>
                            <a:schemeClr val="accent2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−10</a:t>
                      </a:r>
                      <a:r>
                        <a:rPr lang="en-US" sz="2800" b="0" i="0" u="none" strike="noStrike" kern="1200" baseline="30000" dirty="0">
                          <a:solidFill>
                            <a:schemeClr val="accent2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38</a:t>
                      </a:r>
                      <a:endParaRPr lang="en-US" sz="2800" baseline="30000" dirty="0">
                        <a:solidFill>
                          <a:schemeClr val="accent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b="0" i="0" u="none" strike="noStrike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Radio galaxies</a:t>
                      </a:r>
                      <a:endParaRPr lang="en-US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0" i="0" u="none" strike="noStrike" kern="1200" baseline="0" dirty="0">
                          <a:solidFill>
                            <a:schemeClr val="accent2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</a:t>
                      </a:r>
                      <a:r>
                        <a:rPr lang="en-US" sz="2800" b="0" i="0" u="none" strike="noStrike" kern="1200" baseline="30000" dirty="0">
                          <a:solidFill>
                            <a:schemeClr val="accent2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36</a:t>
                      </a:r>
                      <a:r>
                        <a:rPr lang="en-US" sz="2800" b="0" i="0" u="none" strike="noStrike" kern="1200" baseline="0" dirty="0">
                          <a:solidFill>
                            <a:schemeClr val="accent2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−10</a:t>
                      </a:r>
                      <a:r>
                        <a:rPr lang="en-US" sz="2800" b="0" i="0" u="none" strike="noStrike" kern="1200" baseline="30000" dirty="0">
                          <a:solidFill>
                            <a:schemeClr val="accent2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38</a:t>
                      </a:r>
                      <a:endParaRPr lang="en-US" sz="2800" baseline="30000" dirty="0">
                        <a:solidFill>
                          <a:schemeClr val="accent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b="0" i="0" u="none" strike="noStrike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Quasars</a:t>
                      </a:r>
                      <a:endParaRPr lang="en-US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0" i="0" u="none" strike="noStrike" kern="1200" baseline="0" dirty="0">
                          <a:solidFill>
                            <a:schemeClr val="accent2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</a:t>
                      </a:r>
                      <a:r>
                        <a:rPr lang="en-US" sz="2800" b="0" i="0" u="none" strike="noStrike" kern="1200" baseline="30000" dirty="0">
                          <a:solidFill>
                            <a:schemeClr val="accent2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38</a:t>
                      </a:r>
                      <a:r>
                        <a:rPr lang="en-US" sz="2800" b="0" i="0" u="none" strike="noStrike" kern="1200" baseline="0" dirty="0">
                          <a:solidFill>
                            <a:schemeClr val="accent2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−10</a:t>
                      </a:r>
                      <a:r>
                        <a:rPr lang="en-US" sz="2800" b="0" i="0" u="none" strike="noStrike" kern="1200" baseline="30000" dirty="0">
                          <a:solidFill>
                            <a:schemeClr val="accent2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42</a:t>
                      </a:r>
                      <a:endParaRPr lang="en-US" sz="2800" baseline="30000" dirty="0">
                        <a:solidFill>
                          <a:schemeClr val="accent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28BE0C99-A9E7-3744-B904-8FF69CAC6CDF}"/>
              </a:ext>
            </a:extLst>
          </p:cNvPr>
          <p:cNvSpPr txBox="1"/>
          <p:nvPr/>
        </p:nvSpPr>
        <p:spPr>
          <a:xfrm>
            <a:off x="1066800" y="5562600"/>
            <a:ext cx="23894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/>
              <a:t>Comins</a:t>
            </a:r>
            <a:r>
              <a:rPr lang="en-US" sz="2000" dirty="0"/>
              <a:t>, Table 18-1</a:t>
            </a:r>
          </a:p>
        </p:txBody>
      </p:sp>
    </p:spTree>
    <p:extLst>
      <p:ext uri="{BB962C8B-B14F-4D97-AF65-F5344CB8AC3E}">
        <p14:creationId xmlns:p14="http://schemas.microsoft.com/office/powerpoint/2010/main" val="42255901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47978C-66AF-A24B-BC58-6E2F3D8D5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Quasi-Stellar Objects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82E031-ABFC-6346-9C2F-82C08A607F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Optical point sources like quasars</a:t>
            </a:r>
          </a:p>
          <a:p>
            <a:r>
              <a:rPr lang="en-US" dirty="0"/>
              <a:t>But not strong radio sources</a:t>
            </a:r>
          </a:p>
        </p:txBody>
      </p:sp>
    </p:spTree>
    <p:extLst>
      <p:ext uri="{BB962C8B-B14F-4D97-AF65-F5344CB8AC3E}">
        <p14:creationId xmlns:p14="http://schemas.microsoft.com/office/powerpoint/2010/main" val="33230015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B7C9CB-6B41-A847-B5D0-D15F3F9D4E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Seyfert</a:t>
            </a:r>
            <a:r>
              <a:rPr lang="en-US" dirty="0"/>
              <a:t> Galaxies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348B16-5D7F-A741-84C9-57327524DF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Spiral galaxies with luminous nuclei</a:t>
            </a:r>
          </a:p>
          <a:p>
            <a:r>
              <a:rPr lang="en-US" dirty="0"/>
              <a:t>Brightness can fluctuate on timescale of days</a:t>
            </a:r>
          </a:p>
        </p:txBody>
      </p:sp>
    </p:spTree>
    <p:extLst>
      <p:ext uri="{BB962C8B-B14F-4D97-AF65-F5344CB8AC3E}">
        <p14:creationId xmlns:p14="http://schemas.microsoft.com/office/powerpoint/2010/main" val="10587604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A31FD21-0FB3-794B-A711-C9CF0B7045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1796" y="0"/>
            <a:ext cx="622040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0232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E7CD48-0710-5F4F-AF81-CD8D5D439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dirty="0"/>
              <a:t>NGC 4945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8E1A9E9-4E75-8A4E-B474-94AEA38B77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19357"/>
            <a:ext cx="9144000" cy="563864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482A72F-892B-0D47-8651-F332EAB8ABA9}"/>
              </a:ext>
            </a:extLst>
          </p:cNvPr>
          <p:cNvSpPr txBox="1"/>
          <p:nvPr/>
        </p:nvSpPr>
        <p:spPr>
          <a:xfrm>
            <a:off x="6172200" y="6096000"/>
            <a:ext cx="23807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FF00"/>
                </a:solidFill>
              </a:rPr>
              <a:t>Activity visible in IR</a:t>
            </a:r>
          </a:p>
        </p:txBody>
      </p:sp>
    </p:spTree>
    <p:extLst>
      <p:ext uri="{BB962C8B-B14F-4D97-AF65-F5344CB8AC3E}">
        <p14:creationId xmlns:p14="http://schemas.microsoft.com/office/powerpoint/2010/main" val="3968007828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Custom 25">
      <a:dk1>
        <a:srgbClr val="000066"/>
      </a:dk1>
      <a:lt1>
        <a:srgbClr val="FFFFFF"/>
      </a:lt1>
      <a:dk2>
        <a:srgbClr val="003366"/>
      </a:dk2>
      <a:lt2>
        <a:srgbClr val="808080"/>
      </a:lt2>
      <a:accent1>
        <a:srgbClr val="BBE0E3"/>
      </a:accent1>
      <a:accent2>
        <a:srgbClr val="0000FF"/>
      </a:accent2>
      <a:accent3>
        <a:srgbClr val="FF0000"/>
      </a:accent3>
      <a:accent4>
        <a:srgbClr val="006600"/>
      </a:accent4>
      <a:accent5>
        <a:srgbClr val="00CC00"/>
      </a:accent5>
      <a:accent6>
        <a:srgbClr val="800000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3366"/>
        </a:dk1>
        <a:lt1>
          <a:srgbClr val="FFFFFF"/>
        </a:lt1>
        <a:dk2>
          <a:srgbClr val="003366"/>
        </a:dk2>
        <a:lt2>
          <a:srgbClr val="808080"/>
        </a:lt2>
        <a:accent1>
          <a:srgbClr val="BBE0E3"/>
        </a:accent1>
        <a:accent2>
          <a:srgbClr val="3333FF"/>
        </a:accent2>
        <a:accent3>
          <a:srgbClr val="FFFFFF"/>
        </a:accent3>
        <a:accent4>
          <a:srgbClr val="002A56"/>
        </a:accent4>
        <a:accent5>
          <a:srgbClr val="DAEDEF"/>
        </a:accent5>
        <a:accent6>
          <a:srgbClr val="2D2DE7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4465</TotalTime>
  <Words>435</Words>
  <Application>Microsoft Office PowerPoint</Application>
  <PresentationFormat>On-screen Show (4:3)</PresentationFormat>
  <Paragraphs>99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9" baseType="lpstr">
      <vt:lpstr>Arial</vt:lpstr>
      <vt:lpstr>Calibri</vt:lpstr>
      <vt:lpstr>Default Design</vt:lpstr>
      <vt:lpstr>Active Galaxies</vt:lpstr>
      <vt:lpstr>Active Galaxies</vt:lpstr>
      <vt:lpstr>Quasars</vt:lpstr>
      <vt:lpstr>Quasar density over time</vt:lpstr>
      <vt:lpstr>Luminous Objects</vt:lpstr>
      <vt:lpstr>Quasi-Stellar Objects</vt:lpstr>
      <vt:lpstr>Seyfert Galaxies</vt:lpstr>
      <vt:lpstr>PowerPoint Presentation</vt:lpstr>
      <vt:lpstr>NGC 4945</vt:lpstr>
      <vt:lpstr>NGC 5643</vt:lpstr>
      <vt:lpstr>M106</vt:lpstr>
      <vt:lpstr>Radio Astronomy</vt:lpstr>
      <vt:lpstr>Reber’s Dish</vt:lpstr>
      <vt:lpstr>Radio Galaxies</vt:lpstr>
      <vt:lpstr>Radio Galaxies</vt:lpstr>
      <vt:lpstr>Hercules A</vt:lpstr>
      <vt:lpstr>Hercules A</vt:lpstr>
      <vt:lpstr>Centaurus A</vt:lpstr>
      <vt:lpstr>Centaurus A</vt:lpstr>
      <vt:lpstr>BL Lacertae Objects</vt:lpstr>
      <vt:lpstr>Accretion and Jet</vt:lpstr>
      <vt:lpstr>What are We Seeing?</vt:lpstr>
      <vt:lpstr>Interpretation</vt:lpstr>
      <vt:lpstr>Interpretation</vt:lpstr>
      <vt:lpstr>Gravitational Lensing</vt:lpstr>
      <vt:lpstr>Fast Radio Bursts</vt:lpstr>
    </vt:vector>
  </TitlesOfParts>
  <Company>John Carroll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Balloon Animals</dc:title>
  <dc:creator>joe</dc:creator>
  <cp:lastModifiedBy>Richard Barrans</cp:lastModifiedBy>
  <cp:revision>322</cp:revision>
  <cp:lastPrinted>2024-11-20T15:40:09Z</cp:lastPrinted>
  <dcterms:created xsi:type="dcterms:W3CDTF">2003-08-04T19:23:16Z</dcterms:created>
  <dcterms:modified xsi:type="dcterms:W3CDTF">2024-11-20T15:40:09Z</dcterms:modified>
</cp:coreProperties>
</file>