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31" r:id="rId2"/>
    <p:sldId id="339" r:id="rId3"/>
    <p:sldId id="340" r:id="rId4"/>
    <p:sldId id="330" r:id="rId5"/>
    <p:sldId id="345" r:id="rId6"/>
    <p:sldId id="333" r:id="rId7"/>
    <p:sldId id="346" r:id="rId8"/>
    <p:sldId id="334" r:id="rId9"/>
    <p:sldId id="337" r:id="rId10"/>
    <p:sldId id="347" r:id="rId11"/>
    <p:sldId id="348" r:id="rId12"/>
  </p:sldIdLst>
  <p:sldSz cx="9144000" cy="6858000" type="screen4x3"/>
  <p:notesSz cx="9236075" cy="7010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7" userDrawn="1">
          <p15:clr>
            <a:srgbClr val="A4A3A4"/>
          </p15:clr>
        </p15:guide>
        <p15:guide id="2" pos="290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7474"/>
    <p:restoredTop sz="93913" autoAdjust="0"/>
  </p:normalViewPr>
  <p:slideViewPr>
    <p:cSldViewPr>
      <p:cViewPr varScale="1">
        <p:scale>
          <a:sx n="73" d="100"/>
          <a:sy n="73" d="100"/>
        </p:scale>
        <p:origin x="66" y="4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97" d="100"/>
          <a:sy n="97" d="100"/>
        </p:scale>
        <p:origin x="2312" y="200"/>
      </p:cViewPr>
      <p:guideLst>
        <p:guide orient="horz" pos="2207"/>
        <p:guide pos="29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BA6A1A80-3C88-F94D-B758-F0F7058AF00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12032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A1050 L30 Galaxies</a:t>
            </a:r>
            <a:endParaRPr lang="en-US" dirty="0"/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DAF7FD79-07EF-904F-82E1-5213733CC51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2097" y="0"/>
            <a:ext cx="4002404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algn="r"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2" name="Rectangle 4">
            <a:extLst>
              <a:ext uri="{FF2B5EF4-FFF2-40B4-BE49-F238E27FC236}">
                <a16:creationId xmlns:a16="http://schemas.microsoft.com/office/drawing/2014/main" id="{92CAED58-3117-FC4C-AD7C-0DB9B8225DF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7188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3" name="Rectangle 5">
            <a:extLst>
              <a:ext uri="{FF2B5EF4-FFF2-40B4-BE49-F238E27FC236}">
                <a16:creationId xmlns:a16="http://schemas.microsoft.com/office/drawing/2014/main" id="{146EB007-85F2-5B46-A71C-6AA8A5E3861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32098" y="6394258"/>
            <a:ext cx="3844952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algn="r" defTabSz="923394" eaLnBrk="1" hangingPunct="1">
              <a:defRPr sz="1200"/>
            </a:lvl1pPr>
          </a:lstStyle>
          <a:p>
            <a:pPr>
              <a:defRPr/>
            </a:pPr>
            <a:fld id="{99E198E8-1274-AE4E-83C7-C0FE8EEEC5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8495963-331D-D744-B2D3-EA8AE071E6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88486"/>
            <a:ext cx="4002404" cy="351629"/>
          </a:xfrm>
          <a:prstGeom prst="rect">
            <a:avLst/>
          </a:prstGeom>
        </p:spPr>
        <p:txBody>
          <a:bodyPr vert="horz" lIns="91819" tIns="45910" rIns="91819" bIns="45910" rtlCol="0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A1050 L30 Galaxies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DF97D-D50F-FA41-B4C7-64519922F4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232097" y="0"/>
            <a:ext cx="4002404" cy="351629"/>
          </a:xfrm>
          <a:prstGeom prst="rect">
            <a:avLst/>
          </a:prstGeom>
        </p:spPr>
        <p:txBody>
          <a:bodyPr vert="horz" wrap="square" lIns="91819" tIns="45910" rIns="91819" bIns="4591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A47F029-E024-AE4D-B9C1-272849DADF5B}" type="datetimeFigureOut">
              <a:rPr lang="en-US" altLang="en-US"/>
              <a:pPr>
                <a:defRPr/>
              </a:pPr>
              <a:t>8/30/2026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8F1795D-4FE4-0C40-9273-9D3840C392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865438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9" tIns="45910" rIns="91819" bIns="4591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479BC8C-F26A-2547-B4A5-5B62490A7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4238" y="3329386"/>
            <a:ext cx="7387600" cy="3155155"/>
          </a:xfrm>
          <a:prstGeom prst="rect">
            <a:avLst/>
          </a:prstGeom>
        </p:spPr>
        <p:txBody>
          <a:bodyPr vert="horz" lIns="91819" tIns="45910" rIns="91819" bIns="4591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C4E016-16E8-424F-B0BB-B25FB2B24CE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6657188"/>
            <a:ext cx="4002404" cy="351629"/>
          </a:xfrm>
          <a:prstGeom prst="rect">
            <a:avLst/>
          </a:prstGeom>
        </p:spPr>
        <p:txBody>
          <a:bodyPr vert="horz" lIns="91819" tIns="45910" rIns="91819" bIns="45910" rtlCol="0" anchor="b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896DB-3EBE-8848-8D76-002CB33C43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232097" y="6657188"/>
            <a:ext cx="4002404" cy="351629"/>
          </a:xfrm>
          <a:prstGeom prst="rect">
            <a:avLst/>
          </a:prstGeom>
        </p:spPr>
        <p:txBody>
          <a:bodyPr vert="horz" wrap="square" lIns="91819" tIns="45910" rIns="91819" bIns="4591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1CD55FC-F6E9-AD46-90CF-9254EF4A6F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9BD79B-892D-F549-B370-3228401955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748DE56-8F57-0F4C-B2B6-8E31AD6F0D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1562-5D18-534B-9DE0-3F30B66592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7645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A49F05-F266-584D-AF42-76DEC7083F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1E94B0-3CA9-904D-B520-29DD6974E9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4CC83-E323-A14E-B144-841E08185A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0586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74CD5D-0D93-0F44-B6C8-FBF5A1D081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C3489A-A6A7-EE4C-AD6E-F8DB95DEBA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D5CAF-801F-F741-98C0-716767C038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474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1E7734-EB3F-804B-94FD-15C66877E1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B52C3A-1738-6144-876D-53495290F7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B82C4-3119-4142-8EB1-0D4CE7B51E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4216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41574E-C3F4-564F-97E5-09A5971D47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4ED3A8-16F2-F84E-A5F3-767A9D6D65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2C67A15-A463-024F-AB35-883CD588A8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C8A60-5EC2-4E4A-BBEE-B1906DA46A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124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8F782A-C152-4549-A26F-DC820ABC66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C06635-5146-DA43-A891-D6BA5BD2A2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8C345-A619-9E4E-B57A-7B2B03A28A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6995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DA39DC2-7935-D646-9F83-4156AEEB22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A989A0C-CA98-734F-9D66-8AE47018A9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E3EB1-E203-4841-A1E9-20CF8562B7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973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D642338-7D0D-584E-863C-982894F2BF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6E07901-93A1-614C-AD13-0AE9A0A7C7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621FA-0C91-E34C-9770-B6C2CF06EC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626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9106D55-7245-6045-B599-B3CA02E49C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BAD8ADB-D263-D847-B7FF-D6102BCC4D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A2F27-70BA-034A-A44F-4BAF54DB97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5047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7E018E-0BA2-A04F-8EDD-7A7399709B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3227D6-7DF1-274C-859B-CE98FE8AE2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B716EB-7CDB-A84B-98A4-A71716C8BB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ECF39-C873-1144-B949-57502DF857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575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DAC38A-8216-654F-865F-514AFD2021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06AF87-8C5E-E044-A0A1-D51C7FBC70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FF320-41B9-4045-834F-112F72C931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0128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CCC0711-F14E-D549-BEA5-3A2800E9F3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D1EFC7-E228-AE44-B989-431DF01C1F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8178663-978B-B843-8DB3-80843A8CD64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FAF019B-DA59-9942-B87B-CDA02FC3223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0594FB9-0124-314D-8216-C86DC39543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230526.html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instagram.com/a_alharbi97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240327.html" TargetMode="External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apod.nasa.gov/apod/lib/about_apod.html" TargetMode="External"/><Relationship Id="rId4" Type="http://schemas.openxmlformats.org/officeDocument/2006/relationships/hyperlink" Target="https://www.instagram.com/joehua_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handra.harvard.edu/photo/2008/a1689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211218.html" TargetMode="External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B2DF0-6FBA-584B-9774-E48D59FC0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Galaxy Clusters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114C3-B08C-FF4E-AE01-FF3A809769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r>
              <a:rPr lang="en-US" dirty="0"/>
              <a:t>Many galaxies are in close-packed </a:t>
            </a:r>
            <a:r>
              <a:rPr lang="en-US" dirty="0">
                <a:solidFill>
                  <a:schemeClr val="accent2"/>
                </a:solidFill>
              </a:rPr>
              <a:t>clusters</a:t>
            </a:r>
          </a:p>
          <a:p>
            <a:pPr>
              <a:buClr>
                <a:schemeClr val="tx2"/>
              </a:buClr>
            </a:pPr>
            <a:r>
              <a:rPr lang="en-US" dirty="0"/>
              <a:t>Most cluster galaxies are </a:t>
            </a:r>
            <a:r>
              <a:rPr lang="en-US" dirty="0">
                <a:solidFill>
                  <a:schemeClr val="accent2"/>
                </a:solidFill>
              </a:rPr>
              <a:t>elliptical</a:t>
            </a:r>
          </a:p>
          <a:p>
            <a:pPr>
              <a:buClr>
                <a:schemeClr val="tx2"/>
              </a:buClr>
            </a:pPr>
            <a:r>
              <a:rPr lang="en-US" dirty="0"/>
              <a:t>Most galaxies outside clusters are </a:t>
            </a:r>
            <a:r>
              <a:rPr lang="en-US" dirty="0">
                <a:solidFill>
                  <a:schemeClr val="accent2"/>
                </a:solidFill>
              </a:rPr>
              <a:t>spiral</a:t>
            </a:r>
          </a:p>
          <a:p>
            <a:pPr>
              <a:buClr>
                <a:schemeClr val="tx2"/>
              </a:buClr>
            </a:pPr>
            <a:r>
              <a:rPr lang="en-US" dirty="0"/>
              <a:t>ISM in clusters often emits </a:t>
            </a:r>
            <a:r>
              <a:rPr lang="en-US" dirty="0">
                <a:solidFill>
                  <a:schemeClr val="accent2"/>
                </a:solidFill>
              </a:rPr>
              <a:t>X rays</a:t>
            </a:r>
          </a:p>
          <a:p>
            <a:pPr>
              <a:buClr>
                <a:schemeClr val="tx2"/>
              </a:buClr>
            </a:pPr>
            <a:r>
              <a:rPr lang="en-US" dirty="0"/>
              <a:t>Bound clusters often shouldn’t be by velocity and observable mass</a:t>
            </a:r>
          </a:p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Dark matter </a:t>
            </a:r>
            <a:r>
              <a:rPr lang="en-US" dirty="0"/>
              <a:t>must be present</a:t>
            </a:r>
          </a:p>
        </p:txBody>
      </p:sp>
    </p:spTree>
    <p:extLst>
      <p:ext uri="{BB962C8B-B14F-4D97-AF65-F5344CB8AC3E}">
        <p14:creationId xmlns:p14="http://schemas.microsoft.com/office/powerpoint/2010/main" val="421630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AE571-1752-4D41-9609-883E4997E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Hubble-Lemaitre law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9EDE03-D2FF-2C44-806F-B569A8B5E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600" y="1631950"/>
            <a:ext cx="5384800" cy="35941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1E4AC8-4CC0-6A49-A867-BB316C2744BA}"/>
              </a:ext>
            </a:extLst>
          </p:cNvPr>
          <p:cNvSpPr txBox="1"/>
          <p:nvPr/>
        </p:nvSpPr>
        <p:spPr>
          <a:xfrm>
            <a:off x="2133600" y="5638800"/>
            <a:ext cx="24785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Comins</a:t>
            </a:r>
            <a:r>
              <a:rPr lang="en-US" sz="2000" dirty="0"/>
              <a:t>, Fig. 17.345</a:t>
            </a:r>
          </a:p>
        </p:txBody>
      </p:sp>
    </p:spTree>
    <p:extLst>
      <p:ext uri="{BB962C8B-B14F-4D97-AF65-F5344CB8AC3E}">
        <p14:creationId xmlns:p14="http://schemas.microsoft.com/office/powerpoint/2010/main" val="1952077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6F593-7EA0-7E49-AA32-2361766E0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Universe is Expanding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808D0-AE4E-234A-913D-3C74A83E4C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Everywhere</a:t>
            </a:r>
          </a:p>
          <a:p>
            <a:r>
              <a:rPr lang="en-US" dirty="0"/>
              <a:t>Space itself is stretching</a:t>
            </a:r>
          </a:p>
        </p:txBody>
      </p:sp>
    </p:spTree>
    <p:extLst>
      <p:ext uri="{BB962C8B-B14F-4D97-AF65-F5344CB8AC3E}">
        <p14:creationId xmlns:p14="http://schemas.microsoft.com/office/powerpoint/2010/main" val="1584329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8F4DF-C0D8-474E-A20A-03A86C1A1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Galaxy Clusters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D5B7AC-176D-7D44-8889-777EB7B944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Rich</a:t>
            </a:r>
            <a:r>
              <a:rPr lang="en-US" dirty="0"/>
              <a:t> and </a:t>
            </a:r>
            <a:r>
              <a:rPr lang="en-US" dirty="0">
                <a:solidFill>
                  <a:schemeClr val="accent2"/>
                </a:solidFill>
              </a:rPr>
              <a:t>poor</a:t>
            </a:r>
          </a:p>
          <a:p>
            <a:pPr lvl="1">
              <a:buClr>
                <a:schemeClr val="tx2"/>
              </a:buClr>
            </a:pPr>
            <a:r>
              <a:rPr lang="en-US" dirty="0"/>
              <a:t>Rich &gt; 1000 galaxies</a:t>
            </a:r>
          </a:p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Regular</a:t>
            </a:r>
            <a:r>
              <a:rPr lang="en-US" dirty="0"/>
              <a:t> and </a:t>
            </a:r>
            <a:r>
              <a:rPr lang="en-US" dirty="0">
                <a:solidFill>
                  <a:schemeClr val="accent2"/>
                </a:solidFill>
              </a:rPr>
              <a:t>irregular</a:t>
            </a:r>
          </a:p>
          <a:p>
            <a:pPr lvl="1">
              <a:buClr>
                <a:schemeClr val="tx2"/>
              </a:buClr>
            </a:pPr>
            <a:r>
              <a:rPr lang="en-US" dirty="0"/>
              <a:t>Regular are spherical, centrally concentrated</a:t>
            </a:r>
          </a:p>
          <a:p>
            <a:pPr>
              <a:buClr>
                <a:schemeClr val="tx2"/>
              </a:buClr>
            </a:pPr>
            <a:r>
              <a:rPr lang="en-US" dirty="0"/>
              <a:t>Closest </a:t>
            </a:r>
            <a:r>
              <a:rPr lang="en-US" dirty="0">
                <a:solidFill>
                  <a:schemeClr val="accent2"/>
                </a:solidFill>
              </a:rPr>
              <a:t>rich</a:t>
            </a:r>
            <a:r>
              <a:rPr lang="en-US" dirty="0"/>
              <a:t> cluster: </a:t>
            </a:r>
            <a:r>
              <a:rPr lang="en-US" dirty="0">
                <a:solidFill>
                  <a:schemeClr val="accent2"/>
                </a:solidFill>
              </a:rPr>
              <a:t>Virgo</a:t>
            </a:r>
            <a:r>
              <a:rPr lang="en-US" dirty="0"/>
              <a:t> cluster</a:t>
            </a:r>
          </a:p>
          <a:p>
            <a:pPr>
              <a:buClr>
                <a:schemeClr val="tx2"/>
              </a:buClr>
            </a:pPr>
            <a:r>
              <a:rPr lang="en-US" dirty="0"/>
              <a:t>Closest </a:t>
            </a:r>
            <a:r>
              <a:rPr lang="en-US" dirty="0">
                <a:solidFill>
                  <a:schemeClr val="accent2"/>
                </a:solidFill>
              </a:rPr>
              <a:t>regular</a:t>
            </a:r>
            <a:r>
              <a:rPr lang="en-US" dirty="0"/>
              <a:t> cluster: </a:t>
            </a:r>
            <a:r>
              <a:rPr lang="en-US" dirty="0">
                <a:solidFill>
                  <a:schemeClr val="accent2"/>
                </a:solidFill>
              </a:rPr>
              <a:t>Coma</a:t>
            </a:r>
            <a:r>
              <a:rPr lang="en-US" dirty="0"/>
              <a:t> Cluster</a:t>
            </a:r>
          </a:p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Clusters are all redshifted</a:t>
            </a:r>
          </a:p>
        </p:txBody>
      </p:sp>
    </p:spTree>
    <p:extLst>
      <p:ext uri="{BB962C8B-B14F-4D97-AF65-F5344CB8AC3E}">
        <p14:creationId xmlns:p14="http://schemas.microsoft.com/office/powerpoint/2010/main" val="4091350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8EFE4-17CF-064B-A878-282CCD683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6038"/>
            <a:ext cx="8229600" cy="715962"/>
          </a:xfrm>
        </p:spPr>
        <p:txBody>
          <a:bodyPr/>
          <a:lstStyle/>
          <a:p>
            <a:r>
              <a:rPr lang="en-US" dirty="0"/>
              <a:t>Virgo Cluster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4B3943-3375-CD49-B580-385C98DA7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1050"/>
            <a:ext cx="9144000" cy="6076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7A4FC6-5B6E-CC46-BEF9-426287997BD8}"/>
              </a:ext>
            </a:extLst>
          </p:cNvPr>
          <p:cNvSpPr txBox="1"/>
          <p:nvPr/>
        </p:nvSpPr>
        <p:spPr>
          <a:xfrm>
            <a:off x="57368" y="6248400"/>
            <a:ext cx="41336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</a:t>
            </a:r>
            <a:r>
              <a:rPr lang="en-US" sz="2000" dirty="0">
                <a:solidFill>
                  <a:srgbClr val="FFFF00"/>
                </a:solidFill>
                <a:hlinkClick r:id="rId4"/>
              </a:rPr>
              <a:t>Abdullah </a:t>
            </a:r>
            <a:r>
              <a:rPr lang="en-US" sz="2000" dirty="0" err="1">
                <a:solidFill>
                  <a:srgbClr val="FFFF00"/>
                </a:solidFill>
                <a:hlinkClick r:id="rId4"/>
              </a:rPr>
              <a:t>Alharbi</a:t>
            </a:r>
            <a:r>
              <a:rPr lang="en-US" sz="2000" dirty="0">
                <a:solidFill>
                  <a:srgbClr val="FFFF00"/>
                </a:solidFill>
              </a:rPr>
              <a:t>, via APOD</a:t>
            </a:r>
          </a:p>
        </p:txBody>
      </p:sp>
    </p:spTree>
    <p:extLst>
      <p:ext uri="{BB962C8B-B14F-4D97-AF65-F5344CB8AC3E}">
        <p14:creationId xmlns:p14="http://schemas.microsoft.com/office/powerpoint/2010/main" val="2081065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1CB9BD3-DBDF-3B44-B119-34143E77A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" y="0"/>
            <a:ext cx="9141504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F6277E-9968-2947-B970-F8C5776B9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Coma Cluster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D02CBC-3419-E245-9A8A-EE29344BE964}"/>
              </a:ext>
            </a:extLst>
          </p:cNvPr>
          <p:cNvSpPr txBox="1"/>
          <p:nvPr/>
        </p:nvSpPr>
        <p:spPr>
          <a:xfrm>
            <a:off x="457200" y="6172200"/>
            <a:ext cx="32466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</a:t>
            </a:r>
            <a:r>
              <a:rPr lang="en-US" sz="2000" dirty="0">
                <a:solidFill>
                  <a:srgbClr val="FFFF00"/>
                </a:solidFill>
                <a:hlinkClick r:id="rId4"/>
              </a:rPr>
              <a:t>Joe Hua</a:t>
            </a:r>
            <a:r>
              <a:rPr lang="en-US" sz="2000" dirty="0">
                <a:solidFill>
                  <a:srgbClr val="FFFF00"/>
                </a:solidFill>
              </a:rPr>
              <a:t>, via </a:t>
            </a:r>
            <a:r>
              <a:rPr lang="en-US" sz="2000" dirty="0">
                <a:solidFill>
                  <a:srgbClr val="FFFF00"/>
                </a:solidFill>
                <a:hlinkClick r:id="rId5"/>
              </a:rPr>
              <a:t>APOD</a:t>
            </a:r>
            <a:endParaRPr lang="en-US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183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0675273-4F0F-D942-B29C-B79795935E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7670" y="0"/>
            <a:ext cx="6606330" cy="68580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A185C5-C65A-8A4D-8AB7-8B3BD3B2E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0" y="274638"/>
            <a:ext cx="5715000" cy="1143000"/>
          </a:xfrm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Abell 1689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EA1C5-D566-6545-A3DE-039C4ABF3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2080470" cy="4525963"/>
          </a:xfrm>
        </p:spPr>
        <p:txBody>
          <a:bodyPr/>
          <a:lstStyle/>
          <a:p>
            <a:r>
              <a:rPr lang="en-US" dirty="0"/>
              <a:t>X ray source</a:t>
            </a:r>
          </a:p>
          <a:p>
            <a:r>
              <a:rPr lang="en-US" dirty="0" err="1"/>
              <a:t>Gravita-tional</a:t>
            </a:r>
            <a:r>
              <a:rPr lang="en-US" dirty="0"/>
              <a:t> lens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BCE589-040F-1843-8524-390D2429AACD}"/>
              </a:ext>
            </a:extLst>
          </p:cNvPr>
          <p:cNvSpPr txBox="1"/>
          <p:nvPr/>
        </p:nvSpPr>
        <p:spPr>
          <a:xfrm>
            <a:off x="2861733" y="6248400"/>
            <a:ext cx="38990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Chandra/HST Composite</a:t>
            </a:r>
          </a:p>
        </p:txBody>
      </p:sp>
    </p:spTree>
    <p:extLst>
      <p:ext uri="{BB962C8B-B14F-4D97-AF65-F5344CB8AC3E}">
        <p14:creationId xmlns:p14="http://schemas.microsoft.com/office/powerpoint/2010/main" val="324920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2E508-8367-394E-AD4B-942DB8A09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Galaxy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D71AF-0304-9247-A26A-9DDBDE112B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Smaller than clusters</a:t>
            </a:r>
          </a:p>
          <a:p>
            <a:r>
              <a:rPr lang="en-US" dirty="0"/>
              <a:t>A few large galaxies and more satellites</a:t>
            </a:r>
          </a:p>
          <a:p>
            <a:r>
              <a:rPr lang="en-US" dirty="0"/>
              <a:t>Our group is the local group</a:t>
            </a:r>
          </a:p>
          <a:p>
            <a:pPr lvl="1"/>
            <a:r>
              <a:rPr lang="en-US" dirty="0"/>
              <a:t>Milky Way, Andromeda. Triangulum, many dwarfs</a:t>
            </a:r>
          </a:p>
        </p:txBody>
      </p:sp>
    </p:spTree>
    <p:extLst>
      <p:ext uri="{BB962C8B-B14F-4D97-AF65-F5344CB8AC3E}">
        <p14:creationId xmlns:p14="http://schemas.microsoft.com/office/powerpoint/2010/main" val="1582996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7291D-3034-F849-89E5-F3D2DC8AF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Group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110611-6A20-0649-8E3D-7E28C7C0D7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350" y="1530350"/>
            <a:ext cx="5321300" cy="37973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EED2DB-9173-5C4A-A914-14D10FC0448B}"/>
              </a:ext>
            </a:extLst>
          </p:cNvPr>
          <p:cNvSpPr txBox="1"/>
          <p:nvPr/>
        </p:nvSpPr>
        <p:spPr>
          <a:xfrm>
            <a:off x="2133600" y="5638800"/>
            <a:ext cx="23358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Comins</a:t>
            </a:r>
            <a:r>
              <a:rPr lang="en-US" sz="2000" dirty="0"/>
              <a:t>, Fig. 17.20</a:t>
            </a:r>
          </a:p>
        </p:txBody>
      </p:sp>
    </p:spTree>
    <p:extLst>
      <p:ext uri="{BB962C8B-B14F-4D97-AF65-F5344CB8AC3E}">
        <p14:creationId xmlns:p14="http://schemas.microsoft.com/office/powerpoint/2010/main" val="124937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16F5667-7CFB-EB4F-8394-C53E3C983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C3DD80-A736-BC4E-AA2D-54B7668E5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Stephan’s Quintet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3D8BD5-F200-6741-AE5A-1A6C5356CBFB}"/>
              </a:ext>
            </a:extLst>
          </p:cNvPr>
          <p:cNvSpPr txBox="1"/>
          <p:nvPr/>
        </p:nvSpPr>
        <p:spPr>
          <a:xfrm>
            <a:off x="381000" y="6019800"/>
            <a:ext cx="18517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Hubble</a:t>
            </a:r>
          </a:p>
        </p:txBody>
      </p:sp>
    </p:spTree>
    <p:extLst>
      <p:ext uri="{BB962C8B-B14F-4D97-AF65-F5344CB8AC3E}">
        <p14:creationId xmlns:p14="http://schemas.microsoft.com/office/powerpoint/2010/main" val="1009464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F167C-C232-D940-B8E9-2CCB02ED4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Galaxy Superclusters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99CAB-BF15-FF49-9A41-BABB9CE258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 gravitationally bound</a:t>
            </a:r>
          </a:p>
        </p:txBody>
      </p:sp>
    </p:spTree>
    <p:extLst>
      <p:ext uri="{BB962C8B-B14F-4D97-AF65-F5344CB8AC3E}">
        <p14:creationId xmlns:p14="http://schemas.microsoft.com/office/powerpoint/2010/main" val="418319231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Custom 25">
      <a:dk1>
        <a:srgbClr val="000066"/>
      </a:dk1>
      <a:lt1>
        <a:srgbClr val="FFFFFF"/>
      </a:lt1>
      <a:dk2>
        <a:srgbClr val="003366"/>
      </a:dk2>
      <a:lt2>
        <a:srgbClr val="808080"/>
      </a:lt2>
      <a:accent1>
        <a:srgbClr val="BBE0E3"/>
      </a:accent1>
      <a:accent2>
        <a:srgbClr val="0000FF"/>
      </a:accent2>
      <a:accent3>
        <a:srgbClr val="FF0000"/>
      </a:accent3>
      <a:accent4>
        <a:srgbClr val="006600"/>
      </a:accent4>
      <a:accent5>
        <a:srgbClr val="00CC00"/>
      </a:accent5>
      <a:accent6>
        <a:srgbClr val="800000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3366"/>
        </a:dk1>
        <a:lt1>
          <a:srgbClr val="FFFFFF"/>
        </a:lt1>
        <a:dk2>
          <a:srgbClr val="003366"/>
        </a:dk2>
        <a:lt2>
          <a:srgbClr val="808080"/>
        </a:lt2>
        <a:accent1>
          <a:srgbClr val="BBE0E3"/>
        </a:accent1>
        <a:accent2>
          <a:srgbClr val="3333FF"/>
        </a:accent2>
        <a:accent3>
          <a:srgbClr val="FFFFFF"/>
        </a:accent3>
        <a:accent4>
          <a:srgbClr val="002A56"/>
        </a:accent4>
        <a:accent5>
          <a:srgbClr val="DAEDEF"/>
        </a:accent5>
        <a:accent6>
          <a:srgbClr val="2D2DE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4352</TotalTime>
  <Words>168</Words>
  <Application>Microsoft Office PowerPoint</Application>
  <PresentationFormat>On-screen Show (4:3)</PresentationFormat>
  <Paragraphs>39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Default Design</vt:lpstr>
      <vt:lpstr>Galaxy Clusters</vt:lpstr>
      <vt:lpstr>Types of Galaxy Clusters</vt:lpstr>
      <vt:lpstr>Virgo Cluster</vt:lpstr>
      <vt:lpstr>Coma Cluster</vt:lpstr>
      <vt:lpstr>Abell 1689</vt:lpstr>
      <vt:lpstr>Galaxy Groups</vt:lpstr>
      <vt:lpstr>Local Group</vt:lpstr>
      <vt:lpstr>Stephan’s Quintet</vt:lpstr>
      <vt:lpstr>Galaxy Superclusters</vt:lpstr>
      <vt:lpstr>Hubble-Lemaitre law</vt:lpstr>
      <vt:lpstr>The Universe is Expanding</vt:lpstr>
    </vt:vector>
  </TitlesOfParts>
  <Company>John Carroll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Balloon Animals</dc:title>
  <dc:creator>joe</dc:creator>
  <cp:lastModifiedBy>Richard Barrans Jr</cp:lastModifiedBy>
  <cp:revision>308</cp:revision>
  <cp:lastPrinted>2024-11-18T15:36:53Z</cp:lastPrinted>
  <dcterms:created xsi:type="dcterms:W3CDTF">2003-08-04T19:23:16Z</dcterms:created>
  <dcterms:modified xsi:type="dcterms:W3CDTF">2026-08-31T00:47:51Z</dcterms:modified>
</cp:coreProperties>
</file>