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handoutMasterIdLst>
    <p:handoutMasterId r:id="rId43"/>
  </p:handoutMasterIdLst>
  <p:sldIdLst>
    <p:sldId id="309" r:id="rId2"/>
    <p:sldId id="310" r:id="rId3"/>
    <p:sldId id="311" r:id="rId4"/>
    <p:sldId id="332" r:id="rId5"/>
    <p:sldId id="320" r:id="rId6"/>
    <p:sldId id="317" r:id="rId7"/>
    <p:sldId id="318" r:id="rId8"/>
    <p:sldId id="329" r:id="rId9"/>
    <p:sldId id="321" r:id="rId10"/>
    <p:sldId id="314" r:id="rId11"/>
    <p:sldId id="324" r:id="rId12"/>
    <p:sldId id="323" r:id="rId13"/>
    <p:sldId id="319" r:id="rId14"/>
    <p:sldId id="335" r:id="rId15"/>
    <p:sldId id="336" r:id="rId16"/>
    <p:sldId id="326" r:id="rId17"/>
    <p:sldId id="325" r:id="rId18"/>
    <p:sldId id="349" r:id="rId19"/>
    <p:sldId id="328" r:id="rId20"/>
    <p:sldId id="322" r:id="rId21"/>
    <p:sldId id="338" r:id="rId22"/>
    <p:sldId id="316" r:id="rId23"/>
    <p:sldId id="327" r:id="rId24"/>
    <p:sldId id="315" r:id="rId25"/>
    <p:sldId id="341" r:id="rId26"/>
    <p:sldId id="342" r:id="rId27"/>
    <p:sldId id="343" r:id="rId28"/>
    <p:sldId id="313" r:id="rId29"/>
    <p:sldId id="312" r:id="rId30"/>
    <p:sldId id="331" r:id="rId31"/>
    <p:sldId id="339" r:id="rId32"/>
    <p:sldId id="340" r:id="rId33"/>
    <p:sldId id="330" r:id="rId34"/>
    <p:sldId id="345" r:id="rId35"/>
    <p:sldId id="333" r:id="rId36"/>
    <p:sldId id="346" r:id="rId37"/>
    <p:sldId id="334" r:id="rId38"/>
    <p:sldId id="337" r:id="rId39"/>
    <p:sldId id="347" r:id="rId40"/>
    <p:sldId id="348" r:id="rId41"/>
  </p:sldIdLst>
  <p:sldSz cx="9144000" cy="6858000" type="screen4x3"/>
  <p:notesSz cx="9236075" cy="7010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207" userDrawn="1">
          <p15:clr>
            <a:srgbClr val="A4A3A4"/>
          </p15:clr>
        </p15:guide>
        <p15:guide id="2" pos="2909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7474"/>
    <p:restoredTop sz="93913" autoAdjust="0"/>
  </p:normalViewPr>
  <p:slideViewPr>
    <p:cSldViewPr>
      <p:cViewPr varScale="1">
        <p:scale>
          <a:sx n="73" d="100"/>
          <a:sy n="73" d="100"/>
        </p:scale>
        <p:origin x="60" y="1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97" d="100"/>
          <a:sy n="97" d="100"/>
        </p:scale>
        <p:origin x="2312" y="200"/>
      </p:cViewPr>
      <p:guideLst>
        <p:guide orient="horz" pos="2207"/>
        <p:guide pos="2909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>
            <a:extLst>
              <a:ext uri="{FF2B5EF4-FFF2-40B4-BE49-F238E27FC236}">
                <a16:creationId xmlns:a16="http://schemas.microsoft.com/office/drawing/2014/main" id="{BA6A1A80-3C88-F94D-B758-F0F7058AF00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312032"/>
            <a:ext cx="4000830" cy="351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08" tIns="46254" rIns="92508" bIns="46254" numCol="1" anchor="t" anchorCtr="0" compatLnSpc="1">
            <a:prstTxWarp prst="textNoShape">
              <a:avLst/>
            </a:prstTxWarp>
          </a:bodyPr>
          <a:lstStyle>
            <a:lvl1pPr defTabSz="924565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r>
              <a:rPr lang="en-US"/>
              <a:t>A1050 L30 Galaxies</a:t>
            </a:r>
            <a:endParaRPr lang="en-US" dirty="0"/>
          </a:p>
        </p:txBody>
      </p:sp>
      <p:sp>
        <p:nvSpPr>
          <p:cNvPr id="109571" name="Rectangle 3">
            <a:extLst>
              <a:ext uri="{FF2B5EF4-FFF2-40B4-BE49-F238E27FC236}">
                <a16:creationId xmlns:a16="http://schemas.microsoft.com/office/drawing/2014/main" id="{DAF7FD79-07EF-904F-82E1-5213733CC51C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232097" y="0"/>
            <a:ext cx="4002404" cy="351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08" tIns="46254" rIns="92508" bIns="46254" numCol="1" anchor="t" anchorCtr="0" compatLnSpc="1">
            <a:prstTxWarp prst="textNoShape">
              <a:avLst/>
            </a:prstTxWarp>
          </a:bodyPr>
          <a:lstStyle>
            <a:lvl1pPr algn="r" defTabSz="924565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9572" name="Rectangle 4">
            <a:extLst>
              <a:ext uri="{FF2B5EF4-FFF2-40B4-BE49-F238E27FC236}">
                <a16:creationId xmlns:a16="http://schemas.microsoft.com/office/drawing/2014/main" id="{92CAED58-3117-FC4C-AD7C-0DB9B8225DFB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657188"/>
            <a:ext cx="4000830" cy="351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08" tIns="46254" rIns="92508" bIns="46254" numCol="1" anchor="b" anchorCtr="0" compatLnSpc="1">
            <a:prstTxWarp prst="textNoShape">
              <a:avLst/>
            </a:prstTxWarp>
          </a:bodyPr>
          <a:lstStyle>
            <a:lvl1pPr defTabSz="924565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9573" name="Rectangle 5">
            <a:extLst>
              <a:ext uri="{FF2B5EF4-FFF2-40B4-BE49-F238E27FC236}">
                <a16:creationId xmlns:a16="http://schemas.microsoft.com/office/drawing/2014/main" id="{146EB007-85F2-5B46-A71C-6AA8A5E38614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232098" y="6394258"/>
            <a:ext cx="3844952" cy="351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08" tIns="46254" rIns="92508" bIns="46254" numCol="1" anchor="b" anchorCtr="0" compatLnSpc="1">
            <a:prstTxWarp prst="textNoShape">
              <a:avLst/>
            </a:prstTxWarp>
          </a:bodyPr>
          <a:lstStyle>
            <a:lvl1pPr algn="r" defTabSz="923394" eaLnBrk="1" hangingPunct="1">
              <a:defRPr sz="1200"/>
            </a:lvl1pPr>
          </a:lstStyle>
          <a:p>
            <a:pPr>
              <a:defRPr/>
            </a:pPr>
            <a:fld id="{99E198E8-1274-AE4E-83C7-C0FE8EEEC5C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8495963-331D-D744-B2D3-EA8AE071E65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188486"/>
            <a:ext cx="4002404" cy="351629"/>
          </a:xfrm>
          <a:prstGeom prst="rect">
            <a:avLst/>
          </a:prstGeom>
        </p:spPr>
        <p:txBody>
          <a:bodyPr vert="horz" lIns="91819" tIns="45910" rIns="91819" bIns="45910" rtlCol="0"/>
          <a:lstStyle>
            <a:lvl1pPr algn="l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r>
              <a:rPr lang="en-US"/>
              <a:t>A1050 L30 Galaxies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73DF97D-D50F-FA41-B4C7-64519922F4B3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232097" y="0"/>
            <a:ext cx="4002404" cy="351629"/>
          </a:xfrm>
          <a:prstGeom prst="rect">
            <a:avLst/>
          </a:prstGeom>
        </p:spPr>
        <p:txBody>
          <a:bodyPr vert="horz" wrap="square" lIns="91819" tIns="45910" rIns="91819" bIns="4591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EA47F029-E024-AE4D-B9C1-272849DADF5B}" type="datetimeFigureOut">
              <a:rPr lang="en-US" altLang="en-US"/>
              <a:pPr>
                <a:defRPr/>
              </a:pPr>
              <a:t>11/18/2024</a:t>
            </a:fld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98F1795D-4FE4-0C40-9273-9D3840C3921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865438" y="525463"/>
            <a:ext cx="3505200" cy="2628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19" tIns="45910" rIns="91819" bIns="4591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2479BC8C-F26A-2547-B4A5-5B62490A78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4238" y="3329386"/>
            <a:ext cx="7387600" cy="3155155"/>
          </a:xfrm>
          <a:prstGeom prst="rect">
            <a:avLst/>
          </a:prstGeom>
        </p:spPr>
        <p:txBody>
          <a:bodyPr vert="horz" lIns="91819" tIns="45910" rIns="91819" bIns="4591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C4E016-16E8-424F-B0BB-B25FB2B24CE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1" y="6657188"/>
            <a:ext cx="4002404" cy="351629"/>
          </a:xfrm>
          <a:prstGeom prst="rect">
            <a:avLst/>
          </a:prstGeom>
        </p:spPr>
        <p:txBody>
          <a:bodyPr vert="horz" lIns="91819" tIns="45910" rIns="91819" bIns="45910" rtlCol="0" anchor="b"/>
          <a:lstStyle>
            <a:lvl1pPr algn="l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3896DB-3EBE-8848-8D76-002CB33C43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232097" y="6657188"/>
            <a:ext cx="4002404" cy="351629"/>
          </a:xfrm>
          <a:prstGeom prst="rect">
            <a:avLst/>
          </a:prstGeom>
        </p:spPr>
        <p:txBody>
          <a:bodyPr vert="horz" wrap="square" lIns="91819" tIns="45910" rIns="91819" bIns="4591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41CD55FC-F6E9-AD46-90CF-9254EF4A6FC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29BD79B-892D-F549-B370-32284019558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748DE56-8F57-0F4C-B2B6-8E31AD6F0D1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6D1562-5D18-534B-9DE0-3F30B665923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276458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3A49F05-F266-584D-AF42-76DEC7083F8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C1E94B0-3CA9-904D-B520-29DD6974E97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A4CC83-E323-A14E-B144-841E08185A3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90586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B74CD5D-0D93-0F44-B6C8-FBF5A1D0813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2C3489A-A6A7-EE4C-AD6E-F8DB95DEBA8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ED5CAF-801F-F741-98C0-716767C0382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47487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B1E7734-EB3F-804B-94FD-15C66877E1B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AB52C3A-1738-6144-876D-53495290F7D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6B82C4-3119-4142-8EB1-0D4CE7B51E9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742168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541574E-C3F4-564F-97E5-09A5971D470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84ED3A8-16F2-F84E-A5F3-767A9D6D65B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General Physics L14_capacitance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2C67A15-A463-024F-AB35-883CD588A81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8C8A60-5EC2-4E4A-BBEE-B1906DA46A4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7124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68F782A-C152-4549-A26F-DC820ABC669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C06635-5146-DA43-A891-D6BA5BD2A25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98C345-A619-9E4E-B57A-7B2B03A28AE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469955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DDA39DC2-7935-D646-9F83-4156AEEB229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7A989A0C-CA98-734F-9D66-8AE47018A91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8E3EB1-E203-4841-A1E9-20CF8562B79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0973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6D642338-7D0D-584E-863C-982894F2BFB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46E07901-93A1-614C-AD13-0AE9A0A7C76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3621FA-0C91-E34C-9770-B6C2CF06EC3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36266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E9106D55-7245-6045-B599-B3CA02E49CF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4BAD8ADB-D263-D847-B7FF-D6102BCC4D3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5A2F27-70BA-034A-A44F-4BAF54DB97D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95047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07E018E-0BA2-A04F-8EDD-7A7399709B5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3227D6-7DF1-274C-859B-CE98FE8AE2C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General Physics L14_capacitance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6B716EB-7CDB-A84B-98A4-A71716C8BB8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CECF39-C873-1144-B949-57502DF8579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5757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DDAC38A-8216-654F-865F-514AFD2021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006AF87-8C5E-E044-A0A1-D51C7FBC701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DFF320-41B9-4045-834F-112F72C931A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60128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5CE3D"/>
            </a:gs>
            <a:gs pos="100000">
              <a:srgbClr val="E88018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5CCC0711-F14E-D549-BEA5-3A2800E9F3B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88D1EFC7-E228-AE44-B989-431DF01C1F0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38178663-978B-B843-8DB3-80843A8CD645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1FAF019B-DA59-9942-B87B-CDA02FC3223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C0594FB9-0124-314D-8216-C86DC395433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+mj-lt"/>
          <a:ea typeface="ＭＳ Ｐゴシック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  <a:ea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003366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003366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003366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003366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apod.nasa.gov/apod/ap161120.html" TargetMode="External"/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apod.nasa.gov/apod/ap221016.html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apod.nasa.gov/apod/ap240101.html" TargetMode="External"/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science.nasa.gov/mission/hubble/science/explore-the-night-sky/hubble-messier-catalog/messier-51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apod.nasa.gov/apod/ap231102.html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www.astrobin.com/users/@Anthonyominning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4disyKG7XtU?feature=shared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apod.nasa.gov/apod/ap180921.html" TargetMode="External"/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www.martinpughastrophotography.space/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apod.nasa.gov/apod/ap220517.html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www.instagram.com/gregturgeon_astro/" TargetMode="Externa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iff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science.nasa.gov/missions/hubble/hubble-revisits-tangled-ngc-6240-ytegv" TargetMode="External"/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apod.nasa.gov/apod/ap240207.html" TargetMode="External"/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www.kentbiggs.com/about.htm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apod.nasa.gov/apod/ap150201.html" TargetMode="External"/><Relationship Id="rId2" Type="http://schemas.openxmlformats.org/officeDocument/2006/relationships/image" Target="../media/image17.tiff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fMNlt2FnHDg?feature=shared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apod.nasa.gov/apod/ap240218.html" TargetMode="External"/><Relationship Id="rId2" Type="http://schemas.openxmlformats.org/officeDocument/2006/relationships/image" Target="../media/image18.tif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esahubble.org/images/heic0710a/" TargetMode="External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apod.nasa.gov/apod/ap230526.html" TargetMode="External"/><Relationship Id="rId2" Type="http://schemas.openxmlformats.org/officeDocument/2006/relationships/image" Target="../media/image19.tiff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www.instagram.com/a_alharbi97/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apod.nasa.gov/apod/ap240327.html" TargetMode="External"/><Relationship Id="rId2" Type="http://schemas.openxmlformats.org/officeDocument/2006/relationships/image" Target="../media/image20.tiff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apod.nasa.gov/apod/lib/about_apod.html" TargetMode="External"/><Relationship Id="rId4" Type="http://schemas.openxmlformats.org/officeDocument/2006/relationships/hyperlink" Target="https://www.instagram.com/joehua_/" TargetMode="Externa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chandra.harvard.edu/photo/2008/a1689/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tiff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apod.nasa.gov/apod/ap211218.html" TargetMode="External"/><Relationship Id="rId2" Type="http://schemas.openxmlformats.org/officeDocument/2006/relationships/image" Target="../media/image23.tiff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tif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en.wikipedia.org/wiki/File:Galaxy_rotation_wave.ogv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Andromeda_Galaxy" TargetMode="External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apod.nasa.gov/apod/ap170112.html" TargetMode="External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skycenter.arizona.edu/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59C54D-9E17-3E46-A88A-14B27AE38A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Hubble Classification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4CE917A-75D4-4748-AA32-C1218E9C47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9100" y="1417638"/>
            <a:ext cx="5765800" cy="47117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5BEAF1E-7E04-E342-8866-F8A82F4E78F0}"/>
              </a:ext>
            </a:extLst>
          </p:cNvPr>
          <p:cNvSpPr txBox="1"/>
          <p:nvPr/>
        </p:nvSpPr>
        <p:spPr>
          <a:xfrm>
            <a:off x="1828800" y="6324600"/>
            <a:ext cx="21210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Comins</a:t>
            </a:r>
            <a:r>
              <a:rPr lang="en-US" dirty="0"/>
              <a:t>, Fig. 17.15</a:t>
            </a:r>
          </a:p>
        </p:txBody>
      </p:sp>
    </p:spTree>
    <p:extLst>
      <p:ext uri="{BB962C8B-B14F-4D97-AF65-F5344CB8AC3E}">
        <p14:creationId xmlns:p14="http://schemas.microsoft.com/office/powerpoint/2010/main" val="2664827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1584A9F-B4A4-FB4E-BF9A-CFB1475860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812"/>
            <a:ext cx="9144000" cy="68103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EF2F4E9-E830-2C47-8DF3-29521D353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3"/>
                </a:solidFill>
              </a:rPr>
              <a:t>Flocculent Spiral NGC 4414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A8C667C-568F-B643-B81F-2846C355E4E4}"/>
              </a:ext>
            </a:extLst>
          </p:cNvPr>
          <p:cNvSpPr txBox="1"/>
          <p:nvPr/>
        </p:nvSpPr>
        <p:spPr>
          <a:xfrm>
            <a:off x="304800" y="6248400"/>
            <a:ext cx="29674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  <a:hlinkClick r:id="rId3"/>
              </a:rPr>
              <a:t>Image</a:t>
            </a:r>
            <a:r>
              <a:rPr lang="en-US" dirty="0">
                <a:solidFill>
                  <a:srgbClr val="FFFF00"/>
                </a:solidFill>
              </a:rPr>
              <a:t>: NASA/ESA/ Hubble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1D67A47-614E-F64F-A453-E4AA4101D2F0}"/>
              </a:ext>
            </a:extLst>
          </p:cNvPr>
          <p:cNvSpPr txBox="1"/>
          <p:nvPr/>
        </p:nvSpPr>
        <p:spPr>
          <a:xfrm>
            <a:off x="5486400" y="6053101"/>
            <a:ext cx="28648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C000"/>
                </a:solidFill>
              </a:rPr>
              <a:t>Poorly-defined spiral arms</a:t>
            </a:r>
          </a:p>
        </p:txBody>
      </p:sp>
    </p:spTree>
    <p:extLst>
      <p:ext uri="{BB962C8B-B14F-4D97-AF65-F5344CB8AC3E}">
        <p14:creationId xmlns:p14="http://schemas.microsoft.com/office/powerpoint/2010/main" val="8774219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A217B6-5D03-6648-BDBF-8D34072780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Barred Spiral Galaxies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079378-AF26-AA40-8367-81C74A206B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Bar contains stars in highly elliptical orbits</a:t>
            </a:r>
          </a:p>
          <a:p>
            <a:r>
              <a:rPr lang="en-US" dirty="0"/>
              <a:t>Bars increasing in frequency</a:t>
            </a:r>
          </a:p>
          <a:p>
            <a:pPr lvl="1"/>
            <a:r>
              <a:rPr lang="en-US" dirty="0"/>
              <a:t>70% of nearby spirals are barred</a:t>
            </a:r>
          </a:p>
          <a:p>
            <a:pPr lvl="1"/>
            <a:r>
              <a:rPr lang="en-US" dirty="0"/>
              <a:t>20% of distant spirals are barred</a:t>
            </a:r>
          </a:p>
        </p:txBody>
      </p:sp>
    </p:spTree>
    <p:extLst>
      <p:ext uri="{BB962C8B-B14F-4D97-AF65-F5344CB8AC3E}">
        <p14:creationId xmlns:p14="http://schemas.microsoft.com/office/powerpoint/2010/main" val="1955391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62A56F-8D83-9F46-926B-F3DFA2A926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Barred Spiral NGC 1300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8BD578C-C390-054A-B71E-3195E99312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40533"/>
            <a:ext cx="9144000" cy="521746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5D832A9-8F0E-1242-B68C-55E8F0640ADD}"/>
              </a:ext>
            </a:extLst>
          </p:cNvPr>
          <p:cNvSpPr txBox="1"/>
          <p:nvPr/>
        </p:nvSpPr>
        <p:spPr>
          <a:xfrm>
            <a:off x="152400" y="6229290"/>
            <a:ext cx="18517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FF00"/>
                </a:solidFill>
                <a:hlinkClick r:id="rId3"/>
              </a:rPr>
              <a:t>Image</a:t>
            </a:r>
            <a:r>
              <a:rPr lang="en-US" sz="2000" dirty="0">
                <a:solidFill>
                  <a:srgbClr val="FFFF00"/>
                </a:solidFill>
              </a:rPr>
              <a:t>: Hubble</a:t>
            </a:r>
          </a:p>
        </p:txBody>
      </p:sp>
    </p:spTree>
    <p:extLst>
      <p:ext uri="{BB962C8B-B14F-4D97-AF65-F5344CB8AC3E}">
        <p14:creationId xmlns:p14="http://schemas.microsoft.com/office/powerpoint/2010/main" val="32001453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47026FC-A089-464F-AD84-A96109EA76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D374B46-C0A2-994C-9800-2119D3213B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3"/>
                </a:solidFill>
              </a:rPr>
              <a:t>Grand Design Spiral NGC 1232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261420E-C5E2-9B4A-B10E-7F62402E6627}"/>
              </a:ext>
            </a:extLst>
          </p:cNvPr>
          <p:cNvSpPr txBox="1"/>
          <p:nvPr/>
        </p:nvSpPr>
        <p:spPr>
          <a:xfrm>
            <a:off x="381000" y="6248400"/>
            <a:ext cx="42755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  <a:hlinkClick r:id="rId3"/>
              </a:rPr>
              <a:t>Image</a:t>
            </a:r>
            <a:r>
              <a:rPr lang="en-US" dirty="0">
                <a:solidFill>
                  <a:srgbClr val="FFFF00"/>
                </a:solidFill>
              </a:rPr>
              <a:t>: European Southern Observatory</a:t>
            </a:r>
          </a:p>
        </p:txBody>
      </p:sp>
    </p:spTree>
    <p:extLst>
      <p:ext uri="{BB962C8B-B14F-4D97-AF65-F5344CB8AC3E}">
        <p14:creationId xmlns:p14="http://schemas.microsoft.com/office/powerpoint/2010/main" val="34417057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0C93EA-AE06-E746-8F58-BB99C0C413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Grand Design Spirals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4BF407-FDCC-4F43-A224-FACC20E61B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Multiple symmetrical arms</a:t>
            </a:r>
          </a:p>
          <a:p>
            <a:r>
              <a:rPr lang="en-US" dirty="0"/>
              <a:t>Often accompanied by a nearby satellite</a:t>
            </a:r>
          </a:p>
        </p:txBody>
      </p:sp>
    </p:spTree>
    <p:extLst>
      <p:ext uri="{BB962C8B-B14F-4D97-AF65-F5344CB8AC3E}">
        <p14:creationId xmlns:p14="http://schemas.microsoft.com/office/powerpoint/2010/main" val="3378040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A97DEBB-ACE2-F340-AB31-3C072E96E8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6262"/>
            <a:ext cx="9144000" cy="635793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24EE278-84BA-4446-B29A-77F8047B68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30162"/>
            <a:ext cx="8229600" cy="715962"/>
          </a:xfrm>
        </p:spPr>
        <p:txBody>
          <a:bodyPr/>
          <a:lstStyle/>
          <a:p>
            <a:r>
              <a:rPr lang="en-US" sz="4000" dirty="0"/>
              <a:t>Whirlpool Galaxy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08E378A-8871-7141-9C0F-FE8348023DC5}"/>
              </a:ext>
            </a:extLst>
          </p:cNvPr>
          <p:cNvSpPr txBox="1"/>
          <p:nvPr/>
        </p:nvSpPr>
        <p:spPr>
          <a:xfrm>
            <a:off x="5029200" y="6400800"/>
            <a:ext cx="18517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FF00"/>
                </a:solidFill>
                <a:hlinkClick r:id="rId3"/>
              </a:rPr>
              <a:t>Image</a:t>
            </a:r>
            <a:r>
              <a:rPr lang="en-US" sz="2000" dirty="0">
                <a:solidFill>
                  <a:srgbClr val="FFFF00"/>
                </a:solidFill>
              </a:rPr>
              <a:t>: Hubble</a:t>
            </a:r>
          </a:p>
        </p:txBody>
      </p:sp>
    </p:spTree>
    <p:extLst>
      <p:ext uri="{BB962C8B-B14F-4D97-AF65-F5344CB8AC3E}">
        <p14:creationId xmlns:p14="http://schemas.microsoft.com/office/powerpoint/2010/main" val="35248294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3ACDD6-1D28-A94D-A454-CD66A91723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Lenticulars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B1F7F4-9183-4B47-83EB-9C03393C17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Disk galaxies without spiral arms</a:t>
            </a:r>
          </a:p>
          <a:p>
            <a:r>
              <a:rPr lang="en-US" dirty="0"/>
              <a:t>Usually lacking in gas and dust</a:t>
            </a:r>
          </a:p>
          <a:p>
            <a:r>
              <a:rPr lang="en-US" dirty="0"/>
              <a:t>May be barred</a:t>
            </a:r>
          </a:p>
        </p:txBody>
      </p:sp>
    </p:spTree>
    <p:extLst>
      <p:ext uri="{BB962C8B-B14F-4D97-AF65-F5344CB8AC3E}">
        <p14:creationId xmlns:p14="http://schemas.microsoft.com/office/powerpoint/2010/main" val="2276492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C90A09F-90DD-AD4A-BB64-44005B6908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9FF27DE-E043-9540-8AC0-6935B699E2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3"/>
                </a:solidFill>
              </a:rPr>
              <a:t>Lenticular Galaxy NGC 5866</a:t>
            </a:r>
          </a:p>
        </p:txBody>
      </p:sp>
    </p:spTree>
    <p:extLst>
      <p:ext uri="{BB962C8B-B14F-4D97-AF65-F5344CB8AC3E}">
        <p14:creationId xmlns:p14="http://schemas.microsoft.com/office/powerpoint/2010/main" val="33243117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12C880-393F-0946-A630-9D58467F78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Spiral Galaxy Rotation Curves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38CB12-FBBA-2542-9F1D-E5DEB4B6AD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105400"/>
            <a:ext cx="8229600" cy="1189038"/>
          </a:xfrm>
        </p:spPr>
        <p:txBody>
          <a:bodyPr/>
          <a:lstStyle/>
          <a:p>
            <a:pPr>
              <a:buClr>
                <a:schemeClr val="tx2"/>
              </a:buClr>
            </a:pPr>
            <a:r>
              <a:rPr lang="en-US" dirty="0"/>
              <a:t>Mass distribution not all visible</a:t>
            </a:r>
          </a:p>
          <a:p>
            <a:pPr>
              <a:buClr>
                <a:schemeClr val="tx2"/>
              </a:buClr>
            </a:pPr>
            <a:r>
              <a:rPr lang="en-US" dirty="0">
                <a:solidFill>
                  <a:schemeClr val="accent2"/>
                </a:solidFill>
              </a:rPr>
              <a:t>Dark matter </a:t>
            </a:r>
            <a:r>
              <a:rPr lang="en-US" dirty="0"/>
              <a:t>must be present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B4B7E7E-968C-F049-9CB3-7649BD6D90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3900" y="1371600"/>
            <a:ext cx="5156200" cy="3606800"/>
          </a:xfrm>
          <a:prstGeom prst="rect">
            <a:avLst/>
          </a:prstGeom>
          <a:ln w="28575"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31730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899029-B5D2-3D45-AE08-7B8EB05FAC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/>
          <a:lstStyle/>
          <a:p>
            <a:r>
              <a:rPr lang="en-US" dirty="0"/>
              <a:t>Elliptical Galaxies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4031710-6881-1C4F-93DB-B52EE51AFC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39391"/>
            <a:ext cx="9144000" cy="601860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255E033-0028-6642-87EE-F07E6D693E35}"/>
              </a:ext>
            </a:extLst>
          </p:cNvPr>
          <p:cNvSpPr txBox="1"/>
          <p:nvPr/>
        </p:nvSpPr>
        <p:spPr>
          <a:xfrm>
            <a:off x="152400" y="6336268"/>
            <a:ext cx="4557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  <a:hlinkClick r:id="rId3"/>
              </a:rPr>
              <a:t>Fornax Cluster</a:t>
            </a:r>
            <a:r>
              <a:rPr lang="en-US" dirty="0">
                <a:solidFill>
                  <a:srgbClr val="FFFF00"/>
                </a:solidFill>
              </a:rPr>
              <a:t>. </a:t>
            </a:r>
            <a:r>
              <a:rPr lang="en-US" dirty="0">
                <a:solidFill>
                  <a:srgbClr val="FFFF00"/>
                </a:solidFill>
                <a:hlinkClick r:id="rId4"/>
              </a:rPr>
              <a:t>Marcelo Rivera</a:t>
            </a:r>
            <a:r>
              <a:rPr lang="en-US" dirty="0">
                <a:solidFill>
                  <a:srgbClr val="FFFF00"/>
                </a:solidFill>
              </a:rPr>
              <a:t>, via APOD </a:t>
            </a:r>
          </a:p>
        </p:txBody>
      </p:sp>
    </p:spTree>
    <p:extLst>
      <p:ext uri="{BB962C8B-B14F-4D97-AF65-F5344CB8AC3E}">
        <p14:creationId xmlns:p14="http://schemas.microsoft.com/office/powerpoint/2010/main" val="5791546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1778B7-C245-2C46-9311-594CF97DA6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Three Primary Categories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85A5F3-3F2C-4D4D-AD28-E93139EAD7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Elliptical</a:t>
            </a:r>
          </a:p>
          <a:p>
            <a:r>
              <a:rPr lang="en-US" dirty="0"/>
              <a:t>Spiral</a:t>
            </a:r>
          </a:p>
          <a:p>
            <a:r>
              <a:rPr lang="en-US" dirty="0"/>
              <a:t>Irregular</a:t>
            </a:r>
          </a:p>
        </p:txBody>
      </p:sp>
    </p:spTree>
    <p:extLst>
      <p:ext uri="{BB962C8B-B14F-4D97-AF65-F5344CB8AC3E}">
        <p14:creationId xmlns:p14="http://schemas.microsoft.com/office/powerpoint/2010/main" val="2188501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B8A3A8-B52E-C34B-9B65-90773985A7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Elliptical Galaxies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ADF6FA-ABED-FA47-AC58-6DBF4E005A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Smallest and largest of the galaxies</a:t>
            </a:r>
          </a:p>
          <a:p>
            <a:r>
              <a:rPr lang="en-US" dirty="0"/>
              <a:t>Range from </a:t>
            </a:r>
            <a:r>
              <a:rPr lang="en-US" dirty="0">
                <a:solidFill>
                  <a:schemeClr val="accent2"/>
                </a:solidFill>
              </a:rPr>
              <a:t>dwarf</a:t>
            </a:r>
            <a:r>
              <a:rPr lang="en-US" dirty="0"/>
              <a:t> to </a:t>
            </a:r>
            <a:r>
              <a:rPr lang="en-US" dirty="0">
                <a:solidFill>
                  <a:schemeClr val="accent2"/>
                </a:solidFill>
              </a:rPr>
              <a:t>giant</a:t>
            </a:r>
          </a:p>
          <a:p>
            <a:r>
              <a:rPr lang="en-US" dirty="0"/>
              <a:t>May form from collisions of galaxies</a:t>
            </a:r>
          </a:p>
          <a:p>
            <a:r>
              <a:rPr lang="en-US" dirty="0"/>
              <a:t>Computed MW + And </a:t>
            </a:r>
            <a:r>
              <a:rPr lang="en-US" dirty="0">
                <a:hlinkClick r:id="rId2"/>
              </a:rPr>
              <a:t>video</a:t>
            </a:r>
            <a:endParaRPr lang="en-US" dirty="0"/>
          </a:p>
          <a:p>
            <a:r>
              <a:rPr lang="en-US" dirty="0"/>
              <a:t>Tend to contain </a:t>
            </a:r>
            <a:r>
              <a:rPr lang="en-US" dirty="0">
                <a:solidFill>
                  <a:schemeClr val="accent2"/>
                </a:solidFill>
              </a:rPr>
              <a:t>Population Il</a:t>
            </a:r>
            <a:r>
              <a:rPr lang="en-US" dirty="0"/>
              <a:t> stars</a:t>
            </a:r>
          </a:p>
        </p:txBody>
      </p:sp>
    </p:spTree>
    <p:extLst>
      <p:ext uri="{BB962C8B-B14F-4D97-AF65-F5344CB8AC3E}">
        <p14:creationId xmlns:p14="http://schemas.microsoft.com/office/powerpoint/2010/main" val="606434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88AE03-4CA7-F742-B362-4711AE893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Irregular Galaxies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CC3C60-57E7-0B45-87C8-41028B42FD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 clear symmetry or organized structure</a:t>
            </a:r>
          </a:p>
          <a:p>
            <a:r>
              <a:rPr lang="en-US" dirty="0"/>
              <a:t>Often small, or interacting galaxies</a:t>
            </a:r>
          </a:p>
          <a:p>
            <a:r>
              <a:rPr lang="en-US" dirty="0" err="1"/>
              <a:t>Irr</a:t>
            </a:r>
            <a:r>
              <a:rPr lang="en-US" dirty="0"/>
              <a:t>-</a:t>
            </a:r>
            <a:r>
              <a:rPr lang="en-US" dirty="0">
                <a:solidFill>
                  <a:schemeClr val="accent2"/>
                </a:solidFill>
              </a:rPr>
              <a:t>I</a:t>
            </a:r>
            <a:r>
              <a:rPr lang="en-US" dirty="0"/>
              <a:t> contain dust and young </a:t>
            </a:r>
            <a:r>
              <a:rPr lang="en-US" dirty="0">
                <a:solidFill>
                  <a:schemeClr val="accent2"/>
                </a:solidFill>
              </a:rPr>
              <a:t>Pop I</a:t>
            </a:r>
            <a:r>
              <a:rPr lang="en-US" dirty="0"/>
              <a:t> stars</a:t>
            </a:r>
          </a:p>
          <a:p>
            <a:pPr lvl="1"/>
            <a:r>
              <a:rPr lang="en-US" dirty="0"/>
              <a:t>O,B</a:t>
            </a:r>
          </a:p>
          <a:p>
            <a:r>
              <a:rPr lang="en-US" dirty="0" err="1"/>
              <a:t>Irr</a:t>
            </a:r>
            <a:r>
              <a:rPr lang="en-US" dirty="0"/>
              <a:t>-</a:t>
            </a:r>
            <a:r>
              <a:rPr lang="en-US" dirty="0">
                <a:solidFill>
                  <a:schemeClr val="accent2"/>
                </a:solidFill>
              </a:rPr>
              <a:t>II</a:t>
            </a:r>
            <a:r>
              <a:rPr lang="en-US" dirty="0"/>
              <a:t> contain </a:t>
            </a:r>
            <a:r>
              <a:rPr lang="en-US" dirty="0">
                <a:solidFill>
                  <a:schemeClr val="accent2"/>
                </a:solidFill>
              </a:rPr>
              <a:t>Pop II </a:t>
            </a:r>
            <a:r>
              <a:rPr lang="en-US" dirty="0"/>
              <a:t>stars</a:t>
            </a:r>
          </a:p>
          <a:p>
            <a:r>
              <a:rPr lang="en-US" dirty="0"/>
              <a:t>SMC and LMC are </a:t>
            </a:r>
            <a:r>
              <a:rPr lang="en-US" dirty="0" err="1">
                <a:solidFill>
                  <a:schemeClr val="accent2"/>
                </a:solidFill>
              </a:rPr>
              <a:t>Irr</a:t>
            </a:r>
            <a:r>
              <a:rPr lang="en-US" dirty="0">
                <a:solidFill>
                  <a:schemeClr val="accent2"/>
                </a:solidFill>
              </a:rPr>
              <a:t>-I</a:t>
            </a:r>
          </a:p>
        </p:txBody>
      </p:sp>
    </p:spTree>
    <p:extLst>
      <p:ext uri="{BB962C8B-B14F-4D97-AF65-F5344CB8AC3E}">
        <p14:creationId xmlns:p14="http://schemas.microsoft.com/office/powerpoint/2010/main" val="26330711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9958C78-7F96-914E-B3F6-9E6D76E291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2585DA6-DD0A-C048-947E-EB1D6301DE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Irregular Galaxy M55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4CDD942-A968-B242-B28E-9D1C20532654}"/>
              </a:ext>
            </a:extLst>
          </p:cNvPr>
          <p:cNvSpPr txBox="1"/>
          <p:nvPr/>
        </p:nvSpPr>
        <p:spPr>
          <a:xfrm>
            <a:off x="6253371" y="6248400"/>
            <a:ext cx="24192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FF00"/>
                </a:solidFill>
                <a:hlinkClick r:id="rId3"/>
              </a:rPr>
              <a:t>Image</a:t>
            </a:r>
            <a:r>
              <a:rPr lang="en-US" sz="2000" dirty="0">
                <a:solidFill>
                  <a:srgbClr val="FFFF00"/>
                </a:solidFill>
              </a:rPr>
              <a:t>: </a:t>
            </a:r>
            <a:r>
              <a:rPr lang="en-US" sz="2000" dirty="0">
                <a:solidFill>
                  <a:srgbClr val="FFFF00"/>
                </a:solidFill>
                <a:hlinkClick r:id="rId4"/>
              </a:rPr>
              <a:t>Martin Pugh</a:t>
            </a:r>
            <a:endParaRPr lang="en-US" sz="2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25755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67F406-469B-C443-87C6-4267AD127A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>
                <a:solidFill>
                  <a:schemeClr val="tx2"/>
                </a:solidFill>
              </a:rPr>
              <a:t>Galactic Cannibalism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C277E95-EFD9-334A-8A5E-309CEE1305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4" y="1066800"/>
            <a:ext cx="9144000" cy="57912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B38951F-9561-A944-8A31-2DD9530FCF05}"/>
              </a:ext>
            </a:extLst>
          </p:cNvPr>
          <p:cNvSpPr txBox="1"/>
          <p:nvPr/>
        </p:nvSpPr>
        <p:spPr>
          <a:xfrm>
            <a:off x="152400" y="6248400"/>
            <a:ext cx="38721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FF00"/>
                </a:solidFill>
                <a:hlinkClick r:id="rId3"/>
              </a:rPr>
              <a:t>Image</a:t>
            </a:r>
            <a:r>
              <a:rPr lang="en-US" sz="2000" dirty="0">
                <a:solidFill>
                  <a:srgbClr val="FFFF00"/>
                </a:solidFill>
              </a:rPr>
              <a:t>: </a:t>
            </a:r>
            <a:r>
              <a:rPr lang="en-US" sz="2000" dirty="0">
                <a:solidFill>
                  <a:srgbClr val="FFFF00"/>
                </a:solidFill>
                <a:hlinkClick r:id="rId4"/>
              </a:rPr>
              <a:t>Greg Turgeon</a:t>
            </a:r>
            <a:r>
              <a:rPr lang="en-US" sz="2000" dirty="0">
                <a:solidFill>
                  <a:srgbClr val="FFFF00"/>
                </a:solidFill>
              </a:rPr>
              <a:t>, via APOD</a:t>
            </a:r>
          </a:p>
        </p:txBody>
      </p:sp>
    </p:spTree>
    <p:extLst>
      <p:ext uri="{BB962C8B-B14F-4D97-AF65-F5344CB8AC3E}">
        <p14:creationId xmlns:p14="http://schemas.microsoft.com/office/powerpoint/2010/main" val="42233082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6A46030-815D-D342-A528-BF8C436DA6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0158"/>
            <a:ext cx="9144000" cy="64293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7541286-C42E-6146-9C19-278C95CA9E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dirty="0">
                <a:solidFill>
                  <a:schemeClr val="accent3"/>
                </a:solidFill>
              </a:rPr>
              <a:t>ARP 142: two views</a:t>
            </a:r>
          </a:p>
        </p:txBody>
      </p:sp>
    </p:spTree>
    <p:extLst>
      <p:ext uri="{BB962C8B-B14F-4D97-AF65-F5344CB8AC3E}">
        <p14:creationId xmlns:p14="http://schemas.microsoft.com/office/powerpoint/2010/main" val="5400199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3F389FD-323A-B24A-82FB-8A12B97ABB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E137916-26CA-064E-8B82-B2A5A62C79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3"/>
                </a:solidFill>
              </a:rPr>
              <a:t>NGC 6240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F826BCD-26CE-E14E-8FB4-8803D38B1B02}"/>
              </a:ext>
            </a:extLst>
          </p:cNvPr>
          <p:cNvSpPr txBox="1"/>
          <p:nvPr/>
        </p:nvSpPr>
        <p:spPr>
          <a:xfrm>
            <a:off x="152400" y="6172200"/>
            <a:ext cx="18517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FF00"/>
                </a:solidFill>
                <a:hlinkClick r:id="rId3"/>
              </a:rPr>
              <a:t>Image</a:t>
            </a:r>
            <a:r>
              <a:rPr lang="en-US" sz="2000" dirty="0">
                <a:solidFill>
                  <a:srgbClr val="FFFF00"/>
                </a:solidFill>
              </a:rPr>
              <a:t>: Hubble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23F156-0FD0-0A44-BF9D-5B470D2393DD}"/>
              </a:ext>
            </a:extLst>
          </p:cNvPr>
          <p:cNvSpPr txBox="1"/>
          <p:nvPr/>
        </p:nvSpPr>
        <p:spPr>
          <a:xfrm>
            <a:off x="2234661" y="1219200"/>
            <a:ext cx="467467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FF00"/>
                </a:solidFill>
              </a:rPr>
              <a:t>Contains two supermassive black holes</a:t>
            </a:r>
          </a:p>
        </p:txBody>
      </p:sp>
    </p:spTree>
    <p:extLst>
      <p:ext uri="{BB962C8B-B14F-4D97-AF65-F5344CB8AC3E}">
        <p14:creationId xmlns:p14="http://schemas.microsoft.com/office/powerpoint/2010/main" val="24698298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FE68EF1-993E-4F4E-8807-FB815258FD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62D1E5E-2287-E146-A2AE-686464D6CE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Antenna Galaxies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2F8F63B-BE85-D94F-B170-989E17E62A4D}"/>
              </a:ext>
            </a:extLst>
          </p:cNvPr>
          <p:cNvSpPr txBox="1"/>
          <p:nvPr/>
        </p:nvSpPr>
        <p:spPr>
          <a:xfrm>
            <a:off x="457200" y="6229290"/>
            <a:ext cx="38445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FF00"/>
                </a:solidFill>
                <a:hlinkClick r:id="rId3"/>
              </a:rPr>
              <a:t>Image</a:t>
            </a:r>
            <a:r>
              <a:rPr lang="en-US" sz="2000" dirty="0">
                <a:solidFill>
                  <a:srgbClr val="FFFF00"/>
                </a:solidFill>
              </a:rPr>
              <a:t>: </a:t>
            </a:r>
            <a:r>
              <a:rPr lang="en-US" sz="2000" dirty="0">
                <a:solidFill>
                  <a:srgbClr val="FFFF00"/>
                </a:solidFill>
                <a:hlinkClick r:id="rId4"/>
              </a:rPr>
              <a:t>Kent E. Biggs</a:t>
            </a:r>
            <a:r>
              <a:rPr lang="en-US" sz="2000" dirty="0">
                <a:solidFill>
                  <a:srgbClr val="FFFF00"/>
                </a:solidFill>
              </a:rPr>
              <a:t>, via APOD</a:t>
            </a:r>
          </a:p>
        </p:txBody>
      </p:sp>
    </p:spTree>
    <p:extLst>
      <p:ext uri="{BB962C8B-B14F-4D97-AF65-F5344CB8AC3E}">
        <p14:creationId xmlns:p14="http://schemas.microsoft.com/office/powerpoint/2010/main" val="3175751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B98BE0E-D1A0-604F-8DF8-77009D6462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7FF978D-52A8-904B-A88A-CA3F038F88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3"/>
                </a:solidFill>
              </a:rPr>
              <a:t>Mice Galaxies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E74511F-7DC2-F942-8130-BB509F69AA5A}"/>
              </a:ext>
            </a:extLst>
          </p:cNvPr>
          <p:cNvSpPr txBox="1"/>
          <p:nvPr/>
        </p:nvSpPr>
        <p:spPr>
          <a:xfrm>
            <a:off x="457200" y="6248400"/>
            <a:ext cx="18517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FF00"/>
                </a:solidFill>
                <a:hlinkClick r:id="rId3"/>
              </a:rPr>
              <a:t>Image</a:t>
            </a:r>
            <a:r>
              <a:rPr lang="en-US" sz="2000" dirty="0">
                <a:solidFill>
                  <a:srgbClr val="FFFF00"/>
                </a:solidFill>
              </a:rPr>
              <a:t>: Hubble</a:t>
            </a:r>
          </a:p>
        </p:txBody>
      </p:sp>
    </p:spTree>
    <p:extLst>
      <p:ext uri="{BB962C8B-B14F-4D97-AF65-F5344CB8AC3E}">
        <p14:creationId xmlns:p14="http://schemas.microsoft.com/office/powerpoint/2010/main" val="106902314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8A5156-EADE-FE48-8F11-9B0D2A7D59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Will We Collide with M31?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89C5A4-BD01-1144-A0A5-5B38112C5D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hlinkClick r:id="rId2"/>
              </a:rPr>
              <a:t>Simulation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19634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A71F1AC-9EDB-CB46-8D0C-E83ADDA247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DBD31DE-109B-0E48-9295-A220784725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en-US" dirty="0">
                <a:solidFill>
                  <a:schemeClr val="accent3"/>
                </a:solidFill>
              </a:rPr>
              <a:t>Hoag’s Object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1772513-628F-8648-BCBE-8BF63EB36660}"/>
              </a:ext>
            </a:extLst>
          </p:cNvPr>
          <p:cNvSpPr txBox="1"/>
          <p:nvPr/>
        </p:nvSpPr>
        <p:spPr>
          <a:xfrm>
            <a:off x="457200" y="6324600"/>
            <a:ext cx="29033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  <a:hlinkClick r:id="rId3"/>
              </a:rPr>
              <a:t>Image</a:t>
            </a:r>
            <a:r>
              <a:rPr lang="en-US" dirty="0">
                <a:solidFill>
                  <a:srgbClr val="FFFF00"/>
                </a:solidFill>
              </a:rPr>
              <a:t>: NASA/ESA/Hubble</a:t>
            </a:r>
          </a:p>
        </p:txBody>
      </p:sp>
    </p:spTree>
    <p:extLst>
      <p:ext uri="{BB962C8B-B14F-4D97-AF65-F5344CB8AC3E}">
        <p14:creationId xmlns:p14="http://schemas.microsoft.com/office/powerpoint/2010/main" val="42635647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51E77DC-1F2E-7A40-B814-340AF42C6A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BFDF090-B272-0D4B-8073-EB638ECA31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3"/>
                </a:solidFill>
              </a:rPr>
              <a:t>Spiral Galaxies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C5BED03-34FC-194A-A494-209607278721}"/>
              </a:ext>
            </a:extLst>
          </p:cNvPr>
          <p:cNvSpPr txBox="1"/>
          <p:nvPr/>
        </p:nvSpPr>
        <p:spPr>
          <a:xfrm>
            <a:off x="457200" y="6248400"/>
            <a:ext cx="29674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  <a:hlinkClick r:id="rId3"/>
              </a:rPr>
              <a:t>Image</a:t>
            </a:r>
            <a:r>
              <a:rPr lang="en-US" dirty="0">
                <a:solidFill>
                  <a:srgbClr val="FFFF00"/>
                </a:solidFill>
              </a:rPr>
              <a:t>: NASA/ESA, Hubble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7C3C7FB-871B-CD44-9ACE-1289A4271450}"/>
              </a:ext>
            </a:extLst>
          </p:cNvPr>
          <p:cNvSpPr txBox="1"/>
          <p:nvPr/>
        </p:nvSpPr>
        <p:spPr>
          <a:xfrm>
            <a:off x="457200" y="5823466"/>
            <a:ext cx="20697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5"/>
                </a:solidFill>
              </a:rPr>
              <a:t>Spiral Galaxy M81</a:t>
            </a:r>
          </a:p>
        </p:txBody>
      </p:sp>
    </p:spTree>
    <p:extLst>
      <p:ext uri="{BB962C8B-B14F-4D97-AF65-F5344CB8AC3E}">
        <p14:creationId xmlns:p14="http://schemas.microsoft.com/office/powerpoint/2010/main" val="284449593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8B2DF0-6FBA-584B-9774-E48D59FC03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Galaxy Clusters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0114C3-B08C-FF4E-AE01-FF3A809769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tx2"/>
              </a:buClr>
            </a:pPr>
            <a:r>
              <a:rPr lang="en-US" dirty="0"/>
              <a:t>Many galaxies are in close-packed </a:t>
            </a:r>
            <a:r>
              <a:rPr lang="en-US" dirty="0">
                <a:solidFill>
                  <a:schemeClr val="accent2"/>
                </a:solidFill>
              </a:rPr>
              <a:t>clusters</a:t>
            </a:r>
          </a:p>
          <a:p>
            <a:pPr>
              <a:buClr>
                <a:schemeClr val="tx2"/>
              </a:buClr>
            </a:pPr>
            <a:r>
              <a:rPr lang="en-US" dirty="0"/>
              <a:t>Most cluster galaxies are </a:t>
            </a:r>
            <a:r>
              <a:rPr lang="en-US" dirty="0">
                <a:solidFill>
                  <a:schemeClr val="accent2"/>
                </a:solidFill>
              </a:rPr>
              <a:t>elliptical</a:t>
            </a:r>
          </a:p>
          <a:p>
            <a:pPr>
              <a:buClr>
                <a:schemeClr val="tx2"/>
              </a:buClr>
            </a:pPr>
            <a:r>
              <a:rPr lang="en-US" dirty="0"/>
              <a:t>Most galaxies outside clusters are </a:t>
            </a:r>
            <a:r>
              <a:rPr lang="en-US" dirty="0">
                <a:solidFill>
                  <a:schemeClr val="accent2"/>
                </a:solidFill>
              </a:rPr>
              <a:t>spiral</a:t>
            </a:r>
          </a:p>
          <a:p>
            <a:pPr>
              <a:buClr>
                <a:schemeClr val="tx2"/>
              </a:buClr>
            </a:pPr>
            <a:r>
              <a:rPr lang="en-US" dirty="0"/>
              <a:t>ISM in clusters often emits </a:t>
            </a:r>
            <a:r>
              <a:rPr lang="en-US" dirty="0">
                <a:solidFill>
                  <a:schemeClr val="accent2"/>
                </a:solidFill>
              </a:rPr>
              <a:t>X rays</a:t>
            </a:r>
          </a:p>
          <a:p>
            <a:pPr>
              <a:buClr>
                <a:schemeClr val="tx2"/>
              </a:buClr>
            </a:pPr>
            <a:r>
              <a:rPr lang="en-US" dirty="0"/>
              <a:t>Bound clusters often shouldn’t be by velocity and observable mass</a:t>
            </a:r>
          </a:p>
          <a:p>
            <a:pPr>
              <a:buClr>
                <a:schemeClr val="tx2"/>
              </a:buClr>
            </a:pPr>
            <a:r>
              <a:rPr lang="en-US" dirty="0">
                <a:solidFill>
                  <a:schemeClr val="accent2"/>
                </a:solidFill>
              </a:rPr>
              <a:t>Dark matter </a:t>
            </a:r>
            <a:r>
              <a:rPr lang="en-US" dirty="0"/>
              <a:t>must be present</a:t>
            </a:r>
          </a:p>
        </p:txBody>
      </p:sp>
    </p:spTree>
    <p:extLst>
      <p:ext uri="{BB962C8B-B14F-4D97-AF65-F5344CB8AC3E}">
        <p14:creationId xmlns:p14="http://schemas.microsoft.com/office/powerpoint/2010/main" val="4216303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B8F4DF-C0D8-474E-A20A-03A86C1A12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Galaxy Clusters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D5B7AC-176D-7D44-8889-777EB7B944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tx2"/>
              </a:buClr>
            </a:pPr>
            <a:r>
              <a:rPr lang="en-US" dirty="0">
                <a:solidFill>
                  <a:schemeClr val="accent2"/>
                </a:solidFill>
              </a:rPr>
              <a:t>Rich</a:t>
            </a:r>
            <a:r>
              <a:rPr lang="en-US" dirty="0"/>
              <a:t> and </a:t>
            </a:r>
            <a:r>
              <a:rPr lang="en-US" dirty="0">
                <a:solidFill>
                  <a:schemeClr val="accent2"/>
                </a:solidFill>
              </a:rPr>
              <a:t>poor</a:t>
            </a:r>
          </a:p>
          <a:p>
            <a:pPr lvl="1">
              <a:buClr>
                <a:schemeClr val="tx2"/>
              </a:buClr>
            </a:pPr>
            <a:r>
              <a:rPr lang="en-US" dirty="0"/>
              <a:t>Rich &gt; 1000 galaxies</a:t>
            </a:r>
          </a:p>
          <a:p>
            <a:pPr>
              <a:buClr>
                <a:schemeClr val="tx2"/>
              </a:buClr>
            </a:pPr>
            <a:r>
              <a:rPr lang="en-US" dirty="0">
                <a:solidFill>
                  <a:schemeClr val="accent2"/>
                </a:solidFill>
              </a:rPr>
              <a:t>Regular</a:t>
            </a:r>
            <a:r>
              <a:rPr lang="en-US" dirty="0"/>
              <a:t> and </a:t>
            </a:r>
            <a:r>
              <a:rPr lang="en-US" dirty="0">
                <a:solidFill>
                  <a:schemeClr val="accent2"/>
                </a:solidFill>
              </a:rPr>
              <a:t>irregular</a:t>
            </a:r>
          </a:p>
          <a:p>
            <a:pPr lvl="1">
              <a:buClr>
                <a:schemeClr val="tx2"/>
              </a:buClr>
            </a:pPr>
            <a:r>
              <a:rPr lang="en-US" dirty="0"/>
              <a:t>Regular are spherical, centrally concentrated</a:t>
            </a:r>
          </a:p>
          <a:p>
            <a:pPr>
              <a:buClr>
                <a:schemeClr val="tx2"/>
              </a:buClr>
            </a:pPr>
            <a:r>
              <a:rPr lang="en-US" dirty="0"/>
              <a:t>Closest </a:t>
            </a:r>
            <a:r>
              <a:rPr lang="en-US" dirty="0">
                <a:solidFill>
                  <a:schemeClr val="accent2"/>
                </a:solidFill>
              </a:rPr>
              <a:t>rich</a:t>
            </a:r>
            <a:r>
              <a:rPr lang="en-US" dirty="0"/>
              <a:t> cluster: </a:t>
            </a:r>
            <a:r>
              <a:rPr lang="en-US" dirty="0">
                <a:solidFill>
                  <a:schemeClr val="accent2"/>
                </a:solidFill>
              </a:rPr>
              <a:t>Virgo</a:t>
            </a:r>
            <a:r>
              <a:rPr lang="en-US" dirty="0"/>
              <a:t> cluster</a:t>
            </a:r>
          </a:p>
          <a:p>
            <a:pPr>
              <a:buClr>
                <a:schemeClr val="tx2"/>
              </a:buClr>
            </a:pPr>
            <a:r>
              <a:rPr lang="en-US" dirty="0"/>
              <a:t>Closest </a:t>
            </a:r>
            <a:r>
              <a:rPr lang="en-US" dirty="0">
                <a:solidFill>
                  <a:schemeClr val="accent2"/>
                </a:solidFill>
              </a:rPr>
              <a:t>regular</a:t>
            </a:r>
            <a:r>
              <a:rPr lang="en-US" dirty="0"/>
              <a:t> cluster: </a:t>
            </a:r>
            <a:r>
              <a:rPr lang="en-US" dirty="0">
                <a:solidFill>
                  <a:schemeClr val="accent2"/>
                </a:solidFill>
              </a:rPr>
              <a:t>Coma</a:t>
            </a:r>
            <a:r>
              <a:rPr lang="en-US" dirty="0"/>
              <a:t> Cluster</a:t>
            </a:r>
          </a:p>
          <a:p>
            <a:pPr>
              <a:buClr>
                <a:schemeClr val="tx2"/>
              </a:buClr>
            </a:pPr>
            <a:r>
              <a:rPr lang="en-US" dirty="0">
                <a:solidFill>
                  <a:schemeClr val="accent2"/>
                </a:solidFill>
              </a:rPr>
              <a:t>Clusters are all redshifted</a:t>
            </a:r>
          </a:p>
        </p:txBody>
      </p:sp>
    </p:spTree>
    <p:extLst>
      <p:ext uri="{BB962C8B-B14F-4D97-AF65-F5344CB8AC3E}">
        <p14:creationId xmlns:p14="http://schemas.microsoft.com/office/powerpoint/2010/main" val="4091350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B8EFE4-17CF-064B-A878-282CCD683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6038"/>
            <a:ext cx="8229600" cy="715962"/>
          </a:xfrm>
        </p:spPr>
        <p:txBody>
          <a:bodyPr/>
          <a:lstStyle/>
          <a:p>
            <a:r>
              <a:rPr lang="en-US" dirty="0"/>
              <a:t>Virgo Cluster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04B3943-3375-CD49-B580-385C98DA78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81050"/>
            <a:ext cx="9144000" cy="60769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F7A4FC6-5B6E-CC46-BEF9-426287997BD8}"/>
              </a:ext>
            </a:extLst>
          </p:cNvPr>
          <p:cNvSpPr txBox="1"/>
          <p:nvPr/>
        </p:nvSpPr>
        <p:spPr>
          <a:xfrm>
            <a:off x="57368" y="6248400"/>
            <a:ext cx="41336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FF00"/>
                </a:solidFill>
                <a:hlinkClick r:id="rId3"/>
              </a:rPr>
              <a:t>Image</a:t>
            </a:r>
            <a:r>
              <a:rPr lang="en-US" sz="2000" dirty="0">
                <a:solidFill>
                  <a:srgbClr val="FFFF00"/>
                </a:solidFill>
              </a:rPr>
              <a:t>: </a:t>
            </a:r>
            <a:r>
              <a:rPr lang="en-US" sz="2000" dirty="0">
                <a:solidFill>
                  <a:srgbClr val="FFFF00"/>
                </a:solidFill>
                <a:hlinkClick r:id="rId4"/>
              </a:rPr>
              <a:t>Abdullah </a:t>
            </a:r>
            <a:r>
              <a:rPr lang="en-US" sz="2000" dirty="0" err="1">
                <a:solidFill>
                  <a:srgbClr val="FFFF00"/>
                </a:solidFill>
                <a:hlinkClick r:id="rId4"/>
              </a:rPr>
              <a:t>Alharbi</a:t>
            </a:r>
            <a:r>
              <a:rPr lang="en-US" sz="2000" dirty="0">
                <a:solidFill>
                  <a:srgbClr val="FFFF00"/>
                </a:solidFill>
              </a:rPr>
              <a:t>, via APOD</a:t>
            </a:r>
          </a:p>
        </p:txBody>
      </p:sp>
    </p:spTree>
    <p:extLst>
      <p:ext uri="{BB962C8B-B14F-4D97-AF65-F5344CB8AC3E}">
        <p14:creationId xmlns:p14="http://schemas.microsoft.com/office/powerpoint/2010/main" val="208106578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1CB9BD3-DBDF-3B44-B119-34143E77AA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8" y="0"/>
            <a:ext cx="9141504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7F6277E-9968-2947-B970-F8C5776B9E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3"/>
                </a:solidFill>
              </a:rPr>
              <a:t>Coma Cluster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CD02CBC-3419-E245-9A8A-EE29344BE964}"/>
              </a:ext>
            </a:extLst>
          </p:cNvPr>
          <p:cNvSpPr txBox="1"/>
          <p:nvPr/>
        </p:nvSpPr>
        <p:spPr>
          <a:xfrm>
            <a:off x="457200" y="6172200"/>
            <a:ext cx="32466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FF00"/>
                </a:solidFill>
                <a:hlinkClick r:id="rId3"/>
              </a:rPr>
              <a:t>Image</a:t>
            </a:r>
            <a:r>
              <a:rPr lang="en-US" sz="2000" dirty="0">
                <a:solidFill>
                  <a:srgbClr val="FFFF00"/>
                </a:solidFill>
              </a:rPr>
              <a:t>: </a:t>
            </a:r>
            <a:r>
              <a:rPr lang="en-US" sz="2000" dirty="0">
                <a:solidFill>
                  <a:srgbClr val="FFFF00"/>
                </a:solidFill>
                <a:hlinkClick r:id="rId4"/>
              </a:rPr>
              <a:t>Joe Hua</a:t>
            </a:r>
            <a:r>
              <a:rPr lang="en-US" sz="2000" dirty="0">
                <a:solidFill>
                  <a:srgbClr val="FFFF00"/>
                </a:solidFill>
              </a:rPr>
              <a:t>, via </a:t>
            </a:r>
            <a:r>
              <a:rPr lang="en-US" sz="2000" dirty="0">
                <a:solidFill>
                  <a:srgbClr val="FFFF00"/>
                </a:solidFill>
                <a:hlinkClick r:id="rId5"/>
              </a:rPr>
              <a:t>APOD</a:t>
            </a:r>
            <a:endParaRPr lang="en-US" sz="2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81834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0675273-4F0F-D942-B29C-B79795935E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7670" y="0"/>
            <a:ext cx="6606330" cy="6858000"/>
          </a:xfrm>
          <a:prstGeom prst="rect">
            <a:avLst/>
          </a:prstGeom>
          <a:ln w="28575">
            <a:solidFill>
              <a:schemeClr val="tx2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EA185C5-C65A-8A4D-8AB7-8B3BD3B2E6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71800" y="274638"/>
            <a:ext cx="5715000" cy="1143000"/>
          </a:xfrm>
        </p:spPr>
        <p:txBody>
          <a:bodyPr/>
          <a:lstStyle/>
          <a:p>
            <a:r>
              <a:rPr lang="en-US" dirty="0">
                <a:solidFill>
                  <a:schemeClr val="accent3"/>
                </a:solidFill>
              </a:rPr>
              <a:t>Abell 1689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5EA1C5-D566-6545-A3DE-039C4ABF3C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2080470" cy="4525963"/>
          </a:xfrm>
        </p:spPr>
        <p:txBody>
          <a:bodyPr/>
          <a:lstStyle/>
          <a:p>
            <a:r>
              <a:rPr lang="en-US" dirty="0"/>
              <a:t>X ray source</a:t>
            </a:r>
          </a:p>
          <a:p>
            <a:r>
              <a:rPr lang="en-US" dirty="0" err="1"/>
              <a:t>Gravita-tional</a:t>
            </a:r>
            <a:r>
              <a:rPr lang="en-US" dirty="0"/>
              <a:t> lens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2BCE589-040F-1843-8524-390D2429AACD}"/>
              </a:ext>
            </a:extLst>
          </p:cNvPr>
          <p:cNvSpPr txBox="1"/>
          <p:nvPr/>
        </p:nvSpPr>
        <p:spPr>
          <a:xfrm>
            <a:off x="2861733" y="6248400"/>
            <a:ext cx="38990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FF00"/>
                </a:solidFill>
                <a:hlinkClick r:id="rId3"/>
              </a:rPr>
              <a:t>Image</a:t>
            </a:r>
            <a:r>
              <a:rPr lang="en-US" sz="2000" dirty="0">
                <a:solidFill>
                  <a:srgbClr val="FFFF00"/>
                </a:solidFill>
              </a:rPr>
              <a:t>: Chandra/HST Composite</a:t>
            </a:r>
          </a:p>
        </p:txBody>
      </p:sp>
    </p:spTree>
    <p:extLst>
      <p:ext uri="{BB962C8B-B14F-4D97-AF65-F5344CB8AC3E}">
        <p14:creationId xmlns:p14="http://schemas.microsoft.com/office/powerpoint/2010/main" val="3249202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12E508-8367-394E-AD4B-942DB8A098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Galaxy Groups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AD71AF-0304-9247-A26A-9DDBDE112B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Smaller than clusters</a:t>
            </a:r>
          </a:p>
          <a:p>
            <a:r>
              <a:rPr lang="en-US" dirty="0"/>
              <a:t>A few large galaxies and more satellites</a:t>
            </a:r>
          </a:p>
          <a:p>
            <a:r>
              <a:rPr lang="en-US" dirty="0"/>
              <a:t>Our group is the local group</a:t>
            </a:r>
          </a:p>
          <a:p>
            <a:pPr lvl="1"/>
            <a:r>
              <a:rPr lang="en-US" dirty="0"/>
              <a:t>Milky Way, Andromeda. Triangulum, many dwarfs</a:t>
            </a:r>
          </a:p>
        </p:txBody>
      </p:sp>
    </p:spTree>
    <p:extLst>
      <p:ext uri="{BB962C8B-B14F-4D97-AF65-F5344CB8AC3E}">
        <p14:creationId xmlns:p14="http://schemas.microsoft.com/office/powerpoint/2010/main" val="1582996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77291D-3034-F849-89E5-F3D2DC8AFA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Local Group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0110611-6A20-0649-8E3D-7E28C7C0D7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1350" y="1530350"/>
            <a:ext cx="5321300" cy="37973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AEED2DB-9173-5C4A-A914-14D10FC0448B}"/>
              </a:ext>
            </a:extLst>
          </p:cNvPr>
          <p:cNvSpPr txBox="1"/>
          <p:nvPr/>
        </p:nvSpPr>
        <p:spPr>
          <a:xfrm>
            <a:off x="2133600" y="5638800"/>
            <a:ext cx="23358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/>
              <a:t>Comins</a:t>
            </a:r>
            <a:r>
              <a:rPr lang="en-US" sz="2000" dirty="0"/>
              <a:t>, Fig. 17.20</a:t>
            </a:r>
          </a:p>
        </p:txBody>
      </p:sp>
    </p:spTree>
    <p:extLst>
      <p:ext uri="{BB962C8B-B14F-4D97-AF65-F5344CB8AC3E}">
        <p14:creationId xmlns:p14="http://schemas.microsoft.com/office/powerpoint/2010/main" val="12493736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16F5667-7CFB-EB4F-8394-C53E3C9833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EC3DD80-A736-BC4E-AA2D-54B7668E5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3"/>
                </a:solidFill>
              </a:rPr>
              <a:t>Stephan’s Quintet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3D8BD5-F200-6741-AE5A-1A6C5356CBFB}"/>
              </a:ext>
            </a:extLst>
          </p:cNvPr>
          <p:cNvSpPr txBox="1"/>
          <p:nvPr/>
        </p:nvSpPr>
        <p:spPr>
          <a:xfrm>
            <a:off x="381000" y="6019800"/>
            <a:ext cx="18517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FF00"/>
                </a:solidFill>
                <a:hlinkClick r:id="rId3"/>
              </a:rPr>
              <a:t>Image</a:t>
            </a:r>
            <a:r>
              <a:rPr lang="en-US" sz="2000" dirty="0">
                <a:solidFill>
                  <a:srgbClr val="FFFF00"/>
                </a:solidFill>
              </a:rPr>
              <a:t>: Hubble</a:t>
            </a:r>
          </a:p>
        </p:txBody>
      </p:sp>
    </p:spTree>
    <p:extLst>
      <p:ext uri="{BB962C8B-B14F-4D97-AF65-F5344CB8AC3E}">
        <p14:creationId xmlns:p14="http://schemas.microsoft.com/office/powerpoint/2010/main" val="100946498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6F167C-C232-D940-B8E9-2CCB02ED44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Galaxy Superclusters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199CAB-BF15-FF49-9A41-BABB9CE258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Not gravitationally bound</a:t>
            </a:r>
          </a:p>
        </p:txBody>
      </p:sp>
    </p:spTree>
    <p:extLst>
      <p:ext uri="{BB962C8B-B14F-4D97-AF65-F5344CB8AC3E}">
        <p14:creationId xmlns:p14="http://schemas.microsoft.com/office/powerpoint/2010/main" val="418319231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6AE571-1752-4D41-9609-883E4997EC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Hubble-Lemaitre law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59EDE03-D2FF-2C44-806F-B569A8B5E5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9600" y="1631950"/>
            <a:ext cx="5384800" cy="3594100"/>
          </a:xfrm>
          <a:prstGeom prst="rect">
            <a:avLst/>
          </a:prstGeom>
          <a:ln w="28575">
            <a:solidFill>
              <a:schemeClr val="tx2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51E4AC8-4CC0-6A49-A867-BB316C2744BA}"/>
              </a:ext>
            </a:extLst>
          </p:cNvPr>
          <p:cNvSpPr txBox="1"/>
          <p:nvPr/>
        </p:nvSpPr>
        <p:spPr>
          <a:xfrm>
            <a:off x="2133600" y="5638800"/>
            <a:ext cx="247856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/>
              <a:t>Comins</a:t>
            </a:r>
            <a:r>
              <a:rPr lang="en-US" sz="2000" dirty="0"/>
              <a:t>, Fig. 17.345</a:t>
            </a:r>
          </a:p>
        </p:txBody>
      </p:sp>
    </p:spTree>
    <p:extLst>
      <p:ext uri="{BB962C8B-B14F-4D97-AF65-F5344CB8AC3E}">
        <p14:creationId xmlns:p14="http://schemas.microsoft.com/office/powerpoint/2010/main" val="19520770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5E6E99-F0AF-F147-9FD1-35BF9309F5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Spiral Galaxies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DEF828-CEBE-F94E-BF96-6AB924EBAB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Contain disk, bulge, halo</a:t>
            </a:r>
          </a:p>
          <a:p>
            <a:pPr lvl="1"/>
            <a:r>
              <a:rPr lang="en-US" dirty="0"/>
              <a:t>Halo stars Population II</a:t>
            </a:r>
          </a:p>
          <a:p>
            <a:r>
              <a:rPr lang="en-US" dirty="0"/>
              <a:t>Spiral arms in disk</a:t>
            </a:r>
          </a:p>
          <a:p>
            <a:pPr lvl="1"/>
            <a:r>
              <a:rPr lang="en-US" dirty="0"/>
              <a:t>Spiral arm stars Population I</a:t>
            </a:r>
          </a:p>
          <a:p>
            <a:r>
              <a:rPr lang="en-US" dirty="0"/>
              <a:t>Winding of spiral arms correlates to bulge size</a:t>
            </a:r>
          </a:p>
          <a:p>
            <a:r>
              <a:rPr lang="en-US" dirty="0"/>
              <a:t>10</a:t>
            </a:r>
            <a:r>
              <a:rPr lang="en-US" baseline="30000" dirty="0"/>
              <a:t>9</a:t>
            </a:r>
            <a:r>
              <a:rPr lang="en-US" dirty="0"/>
              <a:t>–10</a:t>
            </a:r>
            <a:r>
              <a:rPr lang="en-US" baseline="30000" dirty="0"/>
              <a:t>13</a:t>
            </a:r>
            <a:r>
              <a:rPr lang="en-US" dirty="0"/>
              <a:t> M</a:t>
            </a:r>
            <a:r>
              <a:rPr lang="en-US" baseline="-25000" dirty="0"/>
              <a:t>⊙</a:t>
            </a:r>
          </a:p>
          <a:p>
            <a:pPr lvl="1"/>
            <a:r>
              <a:rPr lang="en-US" dirty="0"/>
              <a:t>Milky Way ~</a:t>
            </a:r>
            <a:r>
              <a:rPr lang="en-US"/>
              <a:t>1.5×10</a:t>
            </a:r>
            <a:r>
              <a:rPr lang="en-US" baseline="30000"/>
              <a:t>12</a:t>
            </a:r>
            <a:r>
              <a:rPr lang="en-US"/>
              <a:t> M</a:t>
            </a:r>
            <a:r>
              <a:rPr lang="en-US" baseline="-25000"/>
              <a:t>⊙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6578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96F593-7EA0-7E49-AA32-2361766E0C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Universe is Expanding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B808D0-AE4E-234A-913D-3C74A83E4C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Everywhere</a:t>
            </a:r>
          </a:p>
          <a:p>
            <a:r>
              <a:rPr lang="en-US" dirty="0"/>
              <a:t>Space itself is stretching</a:t>
            </a:r>
          </a:p>
        </p:txBody>
      </p:sp>
    </p:spTree>
    <p:extLst>
      <p:ext uri="{BB962C8B-B14F-4D97-AF65-F5344CB8AC3E}">
        <p14:creationId xmlns:p14="http://schemas.microsoft.com/office/powerpoint/2010/main" val="1584329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DD6B04-457E-0A43-862A-765E10445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Spiral Arms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B1DD75-BD17-2444-8BD2-71FA595238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lines of stars, arms would wind tightly</a:t>
            </a:r>
          </a:p>
          <a:p>
            <a:pPr lvl="1"/>
            <a:r>
              <a:rPr lang="en-US" dirty="0"/>
              <a:t>they don’t</a:t>
            </a:r>
          </a:p>
          <a:p>
            <a:r>
              <a:rPr lang="en-US" dirty="0"/>
              <a:t>Instead, </a:t>
            </a:r>
            <a:r>
              <a:rPr lang="en-US" dirty="0">
                <a:solidFill>
                  <a:schemeClr val="accent2"/>
                </a:solidFill>
              </a:rPr>
              <a:t>spiral density waves </a:t>
            </a:r>
            <a:r>
              <a:rPr lang="en-US" dirty="0"/>
              <a:t>initiate star formation</a:t>
            </a:r>
          </a:p>
          <a:p>
            <a:r>
              <a:rPr lang="en-US" dirty="0"/>
              <a:t>Waves travel more slowly than the galactic matter</a:t>
            </a:r>
          </a:p>
          <a:p>
            <a:pPr lvl="1"/>
            <a:r>
              <a:rPr lang="en-US" dirty="0">
                <a:hlinkClick r:id="rId2"/>
              </a:rPr>
              <a:t>Animation</a:t>
            </a:r>
            <a:endParaRPr lang="en-US" dirty="0"/>
          </a:p>
          <a:p>
            <a:r>
              <a:rPr lang="en-US" dirty="0"/>
              <a:t>Mechanism maintaining waves TBD</a:t>
            </a:r>
          </a:p>
        </p:txBody>
      </p:sp>
    </p:spTree>
    <p:extLst>
      <p:ext uri="{BB962C8B-B14F-4D97-AF65-F5344CB8AC3E}">
        <p14:creationId xmlns:p14="http://schemas.microsoft.com/office/powerpoint/2010/main" val="3002955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1B00F1-E211-2E4D-90BA-EE27A52549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Spiral Galaxy Classification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741685-54E3-174C-8070-FE38A3F1E9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Sa: Large bulge, tight spiral</a:t>
            </a:r>
          </a:p>
          <a:p>
            <a:r>
              <a:rPr lang="en-US" dirty="0"/>
              <a:t>Sb: Moderate bulge, moderate spiral</a:t>
            </a:r>
          </a:p>
          <a:p>
            <a:r>
              <a:rPr lang="en-US" dirty="0"/>
              <a:t>Sc: Small bulge, loose spiral</a:t>
            </a:r>
          </a:p>
          <a:p>
            <a:r>
              <a:rPr lang="en-US" dirty="0"/>
              <a:t>SB’s: same, but with central bars</a:t>
            </a:r>
          </a:p>
        </p:txBody>
      </p:sp>
    </p:spTree>
    <p:extLst>
      <p:ext uri="{BB962C8B-B14F-4D97-AF65-F5344CB8AC3E}">
        <p14:creationId xmlns:p14="http://schemas.microsoft.com/office/powerpoint/2010/main" val="234216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E561D1-9044-EA42-A4E0-79605D2BC3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Andromeda Galaxy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1677474-7FEC-F346-BBE2-12BC7C3BD6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0" y="1389285"/>
            <a:ext cx="5448300" cy="4699000"/>
          </a:xfrm>
          <a:prstGeom prst="rect">
            <a:avLst/>
          </a:prstGeom>
          <a:ln w="28575">
            <a:solidFill>
              <a:schemeClr val="tx2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5FC038D-EBD4-E14C-9B82-B567364A1299}"/>
              </a:ext>
            </a:extLst>
          </p:cNvPr>
          <p:cNvSpPr txBox="1"/>
          <p:nvPr/>
        </p:nvSpPr>
        <p:spPr>
          <a:xfrm>
            <a:off x="2859272" y="6162123"/>
            <a:ext cx="48849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No bar, no ring, moderate winding SA(s)b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00CFF1-90C2-4B44-A8F1-50438FB18337}"/>
              </a:ext>
            </a:extLst>
          </p:cNvPr>
          <p:cNvSpPr txBox="1"/>
          <p:nvPr/>
        </p:nvSpPr>
        <p:spPr>
          <a:xfrm>
            <a:off x="685800" y="1676400"/>
            <a:ext cx="2171700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1775" indent="-23177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Closest large spiral</a:t>
            </a:r>
          </a:p>
          <a:p>
            <a:pPr marL="231775" indent="-23177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About as large as Milky Way</a:t>
            </a:r>
          </a:p>
          <a:p>
            <a:pPr marL="231775" indent="-23177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hlinkClick r:id="rId3"/>
              </a:rPr>
              <a:t>UV Tour </a:t>
            </a:r>
            <a:r>
              <a:rPr lang="en-US" sz="2400" dirty="0"/>
              <a:t>(Swift)</a:t>
            </a:r>
          </a:p>
        </p:txBody>
      </p:sp>
    </p:spTree>
    <p:extLst>
      <p:ext uri="{BB962C8B-B14F-4D97-AF65-F5344CB8AC3E}">
        <p14:creationId xmlns:p14="http://schemas.microsoft.com/office/powerpoint/2010/main" val="1533642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CAF050F-E6B4-DF45-92C0-5BDD690D3E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06"/>
            <a:ext cx="9144000" cy="685538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DF8E466-51CC-9044-8A5B-9AD15160E6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NGC 891, Sb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4EF90D1-423E-B148-94AE-C324C8B2B9AC}"/>
              </a:ext>
            </a:extLst>
          </p:cNvPr>
          <p:cNvSpPr txBox="1"/>
          <p:nvPr/>
        </p:nvSpPr>
        <p:spPr>
          <a:xfrm>
            <a:off x="381000" y="6229290"/>
            <a:ext cx="529369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FF00"/>
                </a:solidFill>
                <a:hlinkClick r:id="rId3"/>
              </a:rPr>
              <a:t>Image</a:t>
            </a:r>
            <a:r>
              <a:rPr lang="en-US" sz="2000" dirty="0">
                <a:solidFill>
                  <a:srgbClr val="FFFF00"/>
                </a:solidFill>
              </a:rPr>
              <a:t>: Adam Block, </a:t>
            </a:r>
            <a:r>
              <a:rPr lang="en-US" sz="2000" dirty="0">
                <a:solidFill>
                  <a:srgbClr val="FFFF00"/>
                </a:solidFill>
                <a:hlinkClick r:id="rId4"/>
              </a:rPr>
              <a:t>Mt. Lemmon Sky Center</a:t>
            </a:r>
            <a:endParaRPr lang="en-US" sz="2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90023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94689-481A-2D45-A2DB-A151F25CD4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Flocculent Spirals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32FD32-1CE7-B24F-93E3-DBD50A12EB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Self propagating star formation</a:t>
            </a:r>
          </a:p>
        </p:txBody>
      </p:sp>
    </p:spTree>
    <p:extLst>
      <p:ext uri="{BB962C8B-B14F-4D97-AF65-F5344CB8AC3E}">
        <p14:creationId xmlns:p14="http://schemas.microsoft.com/office/powerpoint/2010/main" val="3776563725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Custom 25">
      <a:dk1>
        <a:srgbClr val="000066"/>
      </a:dk1>
      <a:lt1>
        <a:srgbClr val="FFFFFF"/>
      </a:lt1>
      <a:dk2>
        <a:srgbClr val="003366"/>
      </a:dk2>
      <a:lt2>
        <a:srgbClr val="808080"/>
      </a:lt2>
      <a:accent1>
        <a:srgbClr val="BBE0E3"/>
      </a:accent1>
      <a:accent2>
        <a:srgbClr val="0000FF"/>
      </a:accent2>
      <a:accent3>
        <a:srgbClr val="FF0000"/>
      </a:accent3>
      <a:accent4>
        <a:srgbClr val="006600"/>
      </a:accent4>
      <a:accent5>
        <a:srgbClr val="00CC00"/>
      </a:accent5>
      <a:accent6>
        <a:srgbClr val="800000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03366"/>
        </a:dk1>
        <a:lt1>
          <a:srgbClr val="FFFFFF"/>
        </a:lt1>
        <a:dk2>
          <a:srgbClr val="003366"/>
        </a:dk2>
        <a:lt2>
          <a:srgbClr val="808080"/>
        </a:lt2>
        <a:accent1>
          <a:srgbClr val="BBE0E3"/>
        </a:accent1>
        <a:accent2>
          <a:srgbClr val="3333FF"/>
        </a:accent2>
        <a:accent3>
          <a:srgbClr val="FFFFFF"/>
        </a:accent3>
        <a:accent4>
          <a:srgbClr val="002A56"/>
        </a:accent4>
        <a:accent5>
          <a:srgbClr val="DAEDEF"/>
        </a:accent5>
        <a:accent6>
          <a:srgbClr val="2D2DE7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4352</TotalTime>
  <Words>593</Words>
  <Application>Microsoft Office PowerPoint</Application>
  <PresentationFormat>On-screen Show (4:3)</PresentationFormat>
  <Paragraphs>133</Paragraphs>
  <Slides>40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3" baseType="lpstr">
      <vt:lpstr>Arial</vt:lpstr>
      <vt:lpstr>Calibri</vt:lpstr>
      <vt:lpstr>Default Design</vt:lpstr>
      <vt:lpstr>Hubble Classification</vt:lpstr>
      <vt:lpstr>Three Primary Categories</vt:lpstr>
      <vt:lpstr>Spiral Galaxies</vt:lpstr>
      <vt:lpstr>Spiral Galaxies</vt:lpstr>
      <vt:lpstr>Spiral Arms</vt:lpstr>
      <vt:lpstr>Spiral Galaxy Classification</vt:lpstr>
      <vt:lpstr>Andromeda Galaxy</vt:lpstr>
      <vt:lpstr>NGC 891, Sb</vt:lpstr>
      <vt:lpstr>Flocculent Spirals</vt:lpstr>
      <vt:lpstr>Flocculent Spiral NGC 4414</vt:lpstr>
      <vt:lpstr>Barred Spiral Galaxies</vt:lpstr>
      <vt:lpstr>Barred Spiral NGC 1300</vt:lpstr>
      <vt:lpstr>Grand Design Spiral NGC 1232</vt:lpstr>
      <vt:lpstr>Grand Design Spirals</vt:lpstr>
      <vt:lpstr>Whirlpool Galaxy</vt:lpstr>
      <vt:lpstr>Lenticulars</vt:lpstr>
      <vt:lpstr>Lenticular Galaxy NGC 5866</vt:lpstr>
      <vt:lpstr>Spiral Galaxy Rotation Curves</vt:lpstr>
      <vt:lpstr>Elliptical Galaxies</vt:lpstr>
      <vt:lpstr>Elliptical Galaxies</vt:lpstr>
      <vt:lpstr>Irregular Galaxies</vt:lpstr>
      <vt:lpstr>Irregular Galaxy M55</vt:lpstr>
      <vt:lpstr>Galactic Cannibalism</vt:lpstr>
      <vt:lpstr>ARP 142: two views</vt:lpstr>
      <vt:lpstr>NGC 6240</vt:lpstr>
      <vt:lpstr>Antenna Galaxies</vt:lpstr>
      <vt:lpstr>Mice Galaxies</vt:lpstr>
      <vt:lpstr>Will We Collide with M31?</vt:lpstr>
      <vt:lpstr>Hoag’s Object</vt:lpstr>
      <vt:lpstr>Galaxy Clusters</vt:lpstr>
      <vt:lpstr>Types of Galaxy Clusters</vt:lpstr>
      <vt:lpstr>Virgo Cluster</vt:lpstr>
      <vt:lpstr>Coma Cluster</vt:lpstr>
      <vt:lpstr>Abell 1689</vt:lpstr>
      <vt:lpstr>Galaxy Groups</vt:lpstr>
      <vt:lpstr>Local Group</vt:lpstr>
      <vt:lpstr>Stephan’s Quintet</vt:lpstr>
      <vt:lpstr>Galaxy Superclusters</vt:lpstr>
      <vt:lpstr>Hubble-Lemaitre law</vt:lpstr>
      <vt:lpstr>The Universe is Expanding</vt:lpstr>
    </vt:vector>
  </TitlesOfParts>
  <Company>John Carroll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Balloon Animals</dc:title>
  <dc:creator>joe</dc:creator>
  <cp:lastModifiedBy>Richard Barrans</cp:lastModifiedBy>
  <cp:revision>307</cp:revision>
  <cp:lastPrinted>2024-11-18T15:36:53Z</cp:lastPrinted>
  <dcterms:created xsi:type="dcterms:W3CDTF">2003-08-04T19:23:16Z</dcterms:created>
  <dcterms:modified xsi:type="dcterms:W3CDTF">2024-11-18T22:01:36Z</dcterms:modified>
</cp:coreProperties>
</file>