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9" r:id="rId2"/>
    <p:sldId id="264" r:id="rId3"/>
    <p:sldId id="287" r:id="rId4"/>
    <p:sldId id="286" r:id="rId5"/>
    <p:sldId id="288" r:id="rId6"/>
    <p:sldId id="289" r:id="rId7"/>
    <p:sldId id="284" r:id="rId8"/>
    <p:sldId id="285" r:id="rId9"/>
    <p:sldId id="290" r:id="rId10"/>
    <p:sldId id="293" r:id="rId11"/>
    <p:sldId id="291" r:id="rId12"/>
    <p:sldId id="292" r:id="rId13"/>
    <p:sldId id="294" r:id="rId14"/>
    <p:sldId id="295" r:id="rId15"/>
    <p:sldId id="299" r:id="rId16"/>
    <p:sldId id="298" r:id="rId17"/>
    <p:sldId id="301" r:id="rId18"/>
    <p:sldId id="302" r:id="rId19"/>
    <p:sldId id="296" r:id="rId20"/>
    <p:sldId id="303" r:id="rId21"/>
    <p:sldId id="304" r:id="rId22"/>
    <p:sldId id="306" r:id="rId23"/>
    <p:sldId id="307" r:id="rId24"/>
    <p:sldId id="281" r:id="rId25"/>
    <p:sldId id="282" r:id="rId26"/>
    <p:sldId id="283" r:id="rId27"/>
  </p:sldIdLst>
  <p:sldSz cx="9144000" cy="6858000" type="screen4x3"/>
  <p:notesSz cx="9236075" cy="7010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7" userDrawn="1">
          <p15:clr>
            <a:srgbClr val="A4A3A4"/>
          </p15:clr>
        </p15:guide>
        <p15:guide id="2" pos="2909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7490"/>
    <p:restoredTop sz="93913" autoAdjust="0"/>
  </p:normalViewPr>
  <p:slideViewPr>
    <p:cSldViewPr>
      <p:cViewPr varScale="1">
        <p:scale>
          <a:sx n="92" d="100"/>
          <a:sy n="92" d="100"/>
        </p:scale>
        <p:origin x="544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3248"/>
    </p:cViewPr>
  </p:sorterViewPr>
  <p:notesViewPr>
    <p:cSldViewPr>
      <p:cViewPr varScale="1">
        <p:scale>
          <a:sx n="97" d="100"/>
          <a:sy n="97" d="100"/>
        </p:scale>
        <p:origin x="2312" y="200"/>
      </p:cViewPr>
      <p:guideLst>
        <p:guide orient="horz" pos="2207"/>
        <p:guide pos="29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>
            <a:extLst>
              <a:ext uri="{FF2B5EF4-FFF2-40B4-BE49-F238E27FC236}">
                <a16:creationId xmlns:a16="http://schemas.microsoft.com/office/drawing/2014/main" id="{BA6A1A80-3C88-F94D-B758-F0F7058AF00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312032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L29 Galaxies</a:t>
            </a:r>
            <a:endParaRPr lang="en-US" dirty="0"/>
          </a:p>
        </p:txBody>
      </p:sp>
      <p:sp>
        <p:nvSpPr>
          <p:cNvPr id="109571" name="Rectangle 3">
            <a:extLst>
              <a:ext uri="{FF2B5EF4-FFF2-40B4-BE49-F238E27FC236}">
                <a16:creationId xmlns:a16="http://schemas.microsoft.com/office/drawing/2014/main" id="{DAF7FD79-07EF-904F-82E1-5213733CC51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32097" y="0"/>
            <a:ext cx="4002404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t" anchorCtr="0" compatLnSpc="1">
            <a:prstTxWarp prst="textNoShape">
              <a:avLst/>
            </a:prstTxWarp>
          </a:bodyPr>
          <a:lstStyle>
            <a:lvl1pPr algn="r"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2" name="Rectangle 4">
            <a:extLst>
              <a:ext uri="{FF2B5EF4-FFF2-40B4-BE49-F238E27FC236}">
                <a16:creationId xmlns:a16="http://schemas.microsoft.com/office/drawing/2014/main" id="{92CAED58-3117-FC4C-AD7C-0DB9B8225DF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657188"/>
            <a:ext cx="4000830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defTabSz="924565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573" name="Rectangle 5">
            <a:extLst>
              <a:ext uri="{FF2B5EF4-FFF2-40B4-BE49-F238E27FC236}">
                <a16:creationId xmlns:a16="http://schemas.microsoft.com/office/drawing/2014/main" id="{146EB007-85F2-5B46-A71C-6AA8A5E3861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32098" y="6394258"/>
            <a:ext cx="3844952" cy="351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508" tIns="46254" rIns="92508" bIns="46254" numCol="1" anchor="b" anchorCtr="0" compatLnSpc="1">
            <a:prstTxWarp prst="textNoShape">
              <a:avLst/>
            </a:prstTxWarp>
          </a:bodyPr>
          <a:lstStyle>
            <a:lvl1pPr algn="r" defTabSz="923394" eaLnBrk="1" hangingPunct="1">
              <a:defRPr sz="1200"/>
            </a:lvl1pPr>
          </a:lstStyle>
          <a:p>
            <a:pPr>
              <a:defRPr/>
            </a:pPr>
            <a:fld id="{99E198E8-1274-AE4E-83C7-C0FE8EEEC5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8495963-331D-D744-B2D3-EA8AE071E6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188486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r>
              <a:rPr lang="en-US"/>
              <a:t>A1050 L29 Galaxies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DF97D-D50F-FA41-B4C7-64519922F4B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232097" y="0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A47F029-E024-AE4D-B9C1-272849DADF5B}" type="datetimeFigureOut">
              <a:rPr lang="en-US" altLang="en-US"/>
              <a:pPr>
                <a:defRPr/>
              </a:pPr>
              <a:t>11/18/24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98F1795D-4FE4-0C40-9273-9D3840C3921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65438" y="525463"/>
            <a:ext cx="3505200" cy="2628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9" tIns="45910" rIns="91819" bIns="4591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2479BC8C-F26A-2547-B4A5-5B62490A7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4238" y="3329386"/>
            <a:ext cx="7387600" cy="3155155"/>
          </a:xfrm>
          <a:prstGeom prst="rect">
            <a:avLst/>
          </a:prstGeom>
        </p:spPr>
        <p:txBody>
          <a:bodyPr vert="horz" lIns="91819" tIns="45910" rIns="91819" bIns="4591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C4E016-16E8-424F-B0BB-B25FB2B24CE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1" y="6657188"/>
            <a:ext cx="4002404" cy="351629"/>
          </a:xfrm>
          <a:prstGeom prst="rect">
            <a:avLst/>
          </a:prstGeom>
        </p:spPr>
        <p:txBody>
          <a:bodyPr vert="horz" lIns="91819" tIns="45910" rIns="91819" bIns="45910" rtlCol="0" anchor="b"/>
          <a:lstStyle>
            <a:lvl1pPr algn="l" eaLnBrk="1" hangingPunct="1">
              <a:defRPr sz="12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93896DB-3EBE-8848-8D76-002CB33C4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232097" y="6657188"/>
            <a:ext cx="4002404" cy="351629"/>
          </a:xfrm>
          <a:prstGeom prst="rect">
            <a:avLst/>
          </a:prstGeom>
        </p:spPr>
        <p:txBody>
          <a:bodyPr vert="horz" wrap="square" lIns="91819" tIns="45910" rIns="91819" bIns="4591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CD55FC-F6E9-AD46-90CF-9254EF4A6FC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29BD79B-892D-F549-B370-3228401955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48DE56-8F57-0F4C-B2B6-8E31AD6F0D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6D1562-5D18-534B-9DE0-3F30B665923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7645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A49F05-F266-584D-AF42-76DEC7083F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1E94B0-3CA9-904D-B520-29DD6974E9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A4CC83-E323-A14E-B144-841E08185A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0586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74CD5D-0D93-0F44-B6C8-FBF5A1D081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2C3489A-A6A7-EE4C-AD6E-F8DB95DEBA8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5CAF-801F-F741-98C0-716767C038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474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1E7734-EB3F-804B-94FD-15C66877E1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B52C3A-1738-6144-876D-53495290F7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B82C4-3119-4142-8EB1-0D4CE7B51E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4216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541574E-C3F4-564F-97E5-09A5971D47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84ED3A8-16F2-F84E-A5F3-767A9D6D65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2C67A15-A463-024F-AB35-883CD588A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8C8A60-5EC2-4E4A-BBEE-B1906DA46A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124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8F782A-C152-4549-A26F-DC820ABC66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C06635-5146-DA43-A891-D6BA5BD2A2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8C345-A619-9E4E-B57A-7B2B03A28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995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DA39DC2-7935-D646-9F83-4156AEEB229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A989A0C-CA98-734F-9D66-8AE47018A9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8E3EB1-E203-4841-A1E9-20CF8562B7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97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D642338-7D0D-584E-863C-982894F2BF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46E07901-93A1-614C-AD13-0AE9A0A7C76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3621FA-0C91-E34C-9770-B6C2CF06E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6266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9106D55-7245-6045-B599-B3CA02E49C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BAD8ADB-D263-D847-B7FF-D6102BCC4D3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A2F27-70BA-034A-A44F-4BAF54DB97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950475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7E018E-0BA2-A04F-8EDD-7A7399709B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3227D6-7DF1-274C-859B-CE98FE8AE2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General Physics L14_capacitance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6B716EB-7CDB-A84B-98A4-A71716C8BB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ECF39-C873-1144-B949-57502DF857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5757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DAC38A-8216-654F-865F-514AFD202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06AF87-8C5E-E044-A0A1-D51C7FBC7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FF320-41B9-4045-834F-112F72C931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012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5CE3D"/>
            </a:gs>
            <a:gs pos="100000">
              <a:srgbClr val="E88018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CCC0711-F14E-D549-BEA5-3A2800E9F3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D1EFC7-E228-AE44-B989-431DF01C1F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8178663-978B-B843-8DB3-80843A8CD6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1FAF019B-DA59-9942-B87B-CDA02FC3223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C0594FB9-0124-314D-8216-C86DC39543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3366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003366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003366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003366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003366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hyperlink" Target="https://science.nasa.gov/resource/the-milky-way-galaxy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ilky_Way#/media/File:Milky_Way_side_view.p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ucsc.edu/2023/01/milky-way-halo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itzer.caltech.edu/image/sig07-008-rings-around-the-galaxy-annotated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web.cfa.harvard.edu/news/tilt-our-stars-shape-milky-ways-halo-stars-realized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apod.nasa.gov/apod/ap230526.html" TargetMode="External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instagram.com/a_alharbi97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if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supernova.eso.org/exhibition/images/1001_F_Herschel-Galaxy-3x-CCfinal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C424C06-A13A-D649-81E9-400607368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-1"/>
            <a:ext cx="9129713" cy="68687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A03B05-E2C9-3E40-B0E9-505756E8276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Galaxies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9262ED-78A7-A645-BB3C-0EC7C7FB1A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858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Including The Galaxy</a:t>
            </a:r>
          </a:p>
        </p:txBody>
      </p:sp>
    </p:spTree>
    <p:extLst>
      <p:ext uri="{BB962C8B-B14F-4D97-AF65-F5344CB8AC3E}">
        <p14:creationId xmlns:p14="http://schemas.microsoft.com/office/powerpoint/2010/main" val="27700960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C398B-B97D-FB4B-BC86-A8AC57F72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Multi-wavelength Images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DA84BE-4A20-8F4C-AE37-ACC5FE2E3E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968" y="1775660"/>
            <a:ext cx="7843032" cy="44552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4CAE64-B083-1048-B62B-69BFEBE21B4F}"/>
              </a:ext>
            </a:extLst>
          </p:cNvPr>
          <p:cNvSpPr txBox="1"/>
          <p:nvPr/>
        </p:nvSpPr>
        <p:spPr>
          <a:xfrm>
            <a:off x="192972" y="1752600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408 MHz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7CDC04-DA4D-ED4B-B8D2-B820E905B8E5}"/>
              </a:ext>
            </a:extLst>
          </p:cNvPr>
          <p:cNvSpPr txBox="1"/>
          <p:nvPr/>
        </p:nvSpPr>
        <p:spPr>
          <a:xfrm>
            <a:off x="487925" y="2221468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21 cm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5C85EC-DD54-AE48-B92E-55B90F43E3E3}"/>
              </a:ext>
            </a:extLst>
          </p:cNvPr>
          <p:cNvSpPr txBox="1"/>
          <p:nvPr/>
        </p:nvSpPr>
        <p:spPr>
          <a:xfrm>
            <a:off x="269917" y="2667000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2.4 GHz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371D5C-9814-0D4D-BBB5-E03D9383C823}"/>
              </a:ext>
            </a:extLst>
          </p:cNvPr>
          <p:cNvSpPr txBox="1"/>
          <p:nvPr/>
        </p:nvSpPr>
        <p:spPr>
          <a:xfrm>
            <a:off x="770053" y="3135868"/>
            <a:ext cx="530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CO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8D127C-0B45-FB4E-AA49-A81E73005998}"/>
              </a:ext>
            </a:extLst>
          </p:cNvPr>
          <p:cNvSpPr txBox="1"/>
          <p:nvPr/>
        </p:nvSpPr>
        <p:spPr>
          <a:xfrm>
            <a:off x="475101" y="3593068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Far IR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50A6D22-EAEE-004F-8579-1D9F2C744FF1}"/>
              </a:ext>
            </a:extLst>
          </p:cNvPr>
          <p:cNvSpPr txBox="1"/>
          <p:nvPr/>
        </p:nvSpPr>
        <p:spPr>
          <a:xfrm>
            <a:off x="449453" y="4050268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Mid IR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79F8EE-B476-2B43-B35C-F7482BFE6ABB}"/>
              </a:ext>
            </a:extLst>
          </p:cNvPr>
          <p:cNvSpPr txBox="1"/>
          <p:nvPr/>
        </p:nvSpPr>
        <p:spPr>
          <a:xfrm>
            <a:off x="321213" y="4431268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Near 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506736-BF39-8F4D-A2C0-9A63BF052ED6}"/>
              </a:ext>
            </a:extLst>
          </p:cNvPr>
          <p:cNvSpPr txBox="1"/>
          <p:nvPr/>
        </p:nvSpPr>
        <p:spPr>
          <a:xfrm>
            <a:off x="440796" y="4888468"/>
            <a:ext cx="860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Visible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B34FDE-35A1-734C-A704-45A2CB9B5F6E}"/>
              </a:ext>
            </a:extLst>
          </p:cNvPr>
          <p:cNvSpPr txBox="1"/>
          <p:nvPr/>
        </p:nvSpPr>
        <p:spPr>
          <a:xfrm>
            <a:off x="564869" y="5304693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X-ray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4A35F1-0095-8A4D-BB5C-1D886B508004}"/>
              </a:ext>
            </a:extLst>
          </p:cNvPr>
          <p:cNvSpPr txBox="1"/>
          <p:nvPr/>
        </p:nvSpPr>
        <p:spPr>
          <a:xfrm>
            <a:off x="295565" y="5761893"/>
            <a:ext cx="10054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/>
              <a:t>Gamma</a:t>
            </a:r>
          </a:p>
        </p:txBody>
      </p:sp>
    </p:spTree>
    <p:extLst>
      <p:ext uri="{BB962C8B-B14F-4D97-AF65-F5344CB8AC3E}">
        <p14:creationId xmlns:p14="http://schemas.microsoft.com/office/powerpoint/2010/main" val="628864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303DD-BFAF-3D47-A1D0-192CB936C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the Milky Way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3330617-CEC9-974D-9346-7386042E4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0400" y="2286000"/>
            <a:ext cx="3835400" cy="31369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27D2B6-E507-7C43-B86F-4ED300640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600" y="2286000"/>
            <a:ext cx="3124200" cy="31242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D82D319-D607-544A-9117-AA087F9C9FA4}"/>
              </a:ext>
            </a:extLst>
          </p:cNvPr>
          <p:cNvSpPr txBox="1"/>
          <p:nvPr/>
        </p:nvSpPr>
        <p:spPr>
          <a:xfrm>
            <a:off x="914400" y="1789166"/>
            <a:ext cx="19848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in-plane view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04C502-FA73-194E-AD4F-E08404357CB9}"/>
              </a:ext>
            </a:extLst>
          </p:cNvPr>
          <p:cNvSpPr txBox="1"/>
          <p:nvPr/>
        </p:nvSpPr>
        <p:spPr>
          <a:xfrm>
            <a:off x="5275384" y="1789166"/>
            <a:ext cx="15215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axial 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A4C275-6A58-694B-8138-CCD8DAD66C70}"/>
              </a:ext>
            </a:extLst>
          </p:cNvPr>
          <p:cNvSpPr txBox="1"/>
          <p:nvPr/>
        </p:nvSpPr>
        <p:spPr>
          <a:xfrm>
            <a:off x="668215" y="5499519"/>
            <a:ext cx="25298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Comins</a:t>
            </a:r>
            <a:r>
              <a:rPr lang="en-US" sz="2400" dirty="0"/>
              <a:t>, Fig 16-1</a:t>
            </a:r>
          </a:p>
        </p:txBody>
      </p:sp>
    </p:spTree>
    <p:extLst>
      <p:ext uri="{BB962C8B-B14F-4D97-AF65-F5344CB8AC3E}">
        <p14:creationId xmlns:p14="http://schemas.microsoft.com/office/powerpoint/2010/main" val="130287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D7D4025-672E-B446-AA11-1B890F76CC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1"/>
            <a:ext cx="3182815" cy="3429000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en-US" sz="2800" dirty="0">
                <a:solidFill>
                  <a:schemeClr val="accent2"/>
                </a:solidFill>
              </a:rPr>
              <a:t>Bar</a:t>
            </a:r>
          </a:p>
          <a:p>
            <a:pPr>
              <a:buClr>
                <a:schemeClr val="tx2"/>
              </a:buClr>
            </a:pPr>
            <a:r>
              <a:rPr lang="en-US" sz="2800" dirty="0"/>
              <a:t>Two </a:t>
            </a:r>
            <a:r>
              <a:rPr lang="en-US" sz="2800" dirty="0">
                <a:solidFill>
                  <a:schemeClr val="accent2"/>
                </a:solidFill>
              </a:rPr>
              <a:t>main arms</a:t>
            </a:r>
          </a:p>
          <a:p>
            <a:pPr>
              <a:buClr>
                <a:schemeClr val="tx2"/>
              </a:buClr>
            </a:pPr>
            <a:r>
              <a:rPr lang="en-US" sz="2800" dirty="0"/>
              <a:t>Several </a:t>
            </a:r>
            <a:r>
              <a:rPr lang="en-US" sz="2800" dirty="0">
                <a:solidFill>
                  <a:schemeClr val="accent2"/>
                </a:solidFill>
              </a:rPr>
              <a:t>minor arms</a:t>
            </a:r>
          </a:p>
          <a:p>
            <a:pPr>
              <a:buClr>
                <a:schemeClr val="tx2"/>
              </a:buClr>
            </a:pPr>
            <a:r>
              <a:rPr lang="en-US" sz="2800" dirty="0"/>
              <a:t>What is the </a:t>
            </a:r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coordinate system</a:t>
            </a:r>
            <a:r>
              <a:rPr lang="en-US" sz="2800" dirty="0"/>
              <a:t>?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DC303DD-BFAF-3D47-A1D0-192CB936C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of the Milky Way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A4C275-6A58-694B-8138-CCD8DAD66C70}"/>
              </a:ext>
            </a:extLst>
          </p:cNvPr>
          <p:cNvSpPr txBox="1"/>
          <p:nvPr/>
        </p:nvSpPr>
        <p:spPr>
          <a:xfrm>
            <a:off x="228600" y="5664498"/>
            <a:ext cx="3411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  <a:hlinkClick r:id="rId2"/>
              </a:rPr>
              <a:t>Image</a:t>
            </a:r>
            <a:r>
              <a:rPr lang="en-US" sz="2400" dirty="0">
                <a:solidFill>
                  <a:schemeClr val="tx2"/>
                </a:solidFill>
              </a:rPr>
              <a:t>: NASA/Caltech-JPL, Spitzer data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F986506-1C7A-D443-829A-EF4C3F6B6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417638"/>
            <a:ext cx="5257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754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27617-8FDD-294C-B008-C6D9CBA67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Different Stars’ Paths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D4E35E-D462-244D-8AC1-3BFAA4F93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50" y="1441084"/>
            <a:ext cx="5321300" cy="40894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70C1AB-64B7-0344-BDA7-ADB22DEBACEE}"/>
              </a:ext>
            </a:extLst>
          </p:cNvPr>
          <p:cNvSpPr txBox="1"/>
          <p:nvPr/>
        </p:nvSpPr>
        <p:spPr>
          <a:xfrm>
            <a:off x="1911350" y="5577376"/>
            <a:ext cx="270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Comins</a:t>
            </a:r>
            <a:r>
              <a:rPr lang="en-US" sz="2400" dirty="0"/>
              <a:t>, Fig 16-17</a:t>
            </a:r>
          </a:p>
        </p:txBody>
      </p:sp>
    </p:spTree>
    <p:extLst>
      <p:ext uri="{BB962C8B-B14F-4D97-AF65-F5344CB8AC3E}">
        <p14:creationId xmlns:p14="http://schemas.microsoft.com/office/powerpoint/2010/main" val="2856194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F3CDB-0DEC-C145-9CEC-44908F5664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Large-Scale Structure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598A05-C3C7-434B-89EE-DBB0BC5CD5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417638"/>
            <a:ext cx="5257800" cy="5257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3B07166-759D-BB40-BC50-D567A457E3FC}"/>
              </a:ext>
            </a:extLst>
          </p:cNvPr>
          <p:cNvSpPr txBox="1"/>
          <p:nvPr/>
        </p:nvSpPr>
        <p:spPr>
          <a:xfrm>
            <a:off x="2057400" y="6260068"/>
            <a:ext cx="3159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FF00"/>
                </a:solidFill>
              </a:rPr>
              <a:t>: Pablo Carlos </a:t>
            </a:r>
            <a:r>
              <a:rPr lang="en-US" dirty="0" err="1">
                <a:solidFill>
                  <a:srgbClr val="FFFF00"/>
                </a:solidFill>
              </a:rPr>
              <a:t>Budassi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4534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86A7A-78A2-AC42-AE77-DAAE4D91B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Galactic Halo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EDAF82-5C9B-BB43-B0D8-77CBADBD43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417638"/>
            <a:ext cx="5334000" cy="5334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73F1A4-0808-B646-9DB4-141062385EDB}"/>
              </a:ext>
            </a:extLst>
          </p:cNvPr>
          <p:cNvSpPr txBox="1"/>
          <p:nvPr/>
        </p:nvSpPr>
        <p:spPr>
          <a:xfrm>
            <a:off x="2057400" y="6382306"/>
            <a:ext cx="4339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FF00"/>
                </a:solidFill>
              </a:rPr>
              <a:t>: NASA, ESA, and A. </a:t>
            </a:r>
            <a:r>
              <a:rPr lang="en-US" dirty="0" err="1">
                <a:solidFill>
                  <a:srgbClr val="FFFF00"/>
                </a:solidFill>
              </a:rPr>
              <a:t>Feild</a:t>
            </a:r>
            <a:r>
              <a:rPr lang="en-US" dirty="0">
                <a:solidFill>
                  <a:srgbClr val="FFFF00"/>
                </a:solidFill>
              </a:rPr>
              <a:t> [</a:t>
            </a:r>
            <a:r>
              <a:rPr lang="en-US" dirty="0" err="1">
                <a:solidFill>
                  <a:srgbClr val="FFFF00"/>
                </a:solidFill>
              </a:rPr>
              <a:t>STScI</a:t>
            </a:r>
            <a:r>
              <a:rPr lang="en-US" dirty="0">
                <a:solidFill>
                  <a:srgbClr val="FFFF00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1491065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1EE501-B17B-C74D-9DAA-F90B6C4FA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8D3AB-A4AC-694C-A0AD-C8EE210B1C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268" y="1625600"/>
            <a:ext cx="3581400" cy="3200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Cannibalized dwarf galaxies and globular clusters disrupted by tidal forces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7B2ED0-A000-5144-9055-7B1BBFB299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41789" y="1600200"/>
            <a:ext cx="3719611" cy="4660900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6B03817-2F49-674B-9AF7-E6B16880B502}"/>
              </a:ext>
            </a:extLst>
          </p:cNvPr>
          <p:cNvSpPr txBox="1"/>
          <p:nvPr/>
        </p:nvSpPr>
        <p:spPr>
          <a:xfrm>
            <a:off x="838201" y="5334000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NASA/JPL-Caltech/R. Hurt (SSC/Caltech)</a:t>
            </a:r>
          </a:p>
        </p:txBody>
      </p:sp>
    </p:spTree>
    <p:extLst>
      <p:ext uri="{BB962C8B-B14F-4D97-AF65-F5344CB8AC3E}">
        <p14:creationId xmlns:p14="http://schemas.microsoft.com/office/powerpoint/2010/main" val="27401895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DAB1A-F384-B442-B844-1A41D1D97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Halo like?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ABAF1F-D57C-4C48-A89C-91C191F9A6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219200"/>
            <a:ext cx="8255000" cy="54991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4036786-F2FE-2E4B-BBA1-604C0B378300}"/>
              </a:ext>
            </a:extLst>
          </p:cNvPr>
          <p:cNvSpPr txBox="1"/>
          <p:nvPr/>
        </p:nvSpPr>
        <p:spPr>
          <a:xfrm>
            <a:off x="465667" y="6323568"/>
            <a:ext cx="7305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FF00"/>
                </a:solidFill>
              </a:rPr>
              <a:t>: Harvard &amp; Smithsonian Center for Astrophysics |Melissa Weiss</a:t>
            </a:r>
          </a:p>
        </p:txBody>
      </p:sp>
    </p:spTree>
    <p:extLst>
      <p:ext uri="{BB962C8B-B14F-4D97-AF65-F5344CB8AC3E}">
        <p14:creationId xmlns:p14="http://schemas.microsoft.com/office/powerpoint/2010/main" val="1915966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D0F1-309A-4F41-B37D-632304D34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There’s too much Gravity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9447D-25C9-CA42-A03C-811CAA3C28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2"/>
              </a:buClr>
            </a:pPr>
            <a:r>
              <a:rPr lang="en-US" dirty="0"/>
              <a:t>Galaxy shouldn’t be gravitationally bound</a:t>
            </a:r>
          </a:p>
          <a:p>
            <a:pPr>
              <a:buClr>
                <a:schemeClr val="tx2"/>
              </a:buClr>
            </a:pPr>
            <a:r>
              <a:rPr lang="en-US" dirty="0"/>
              <a:t>Stars </a:t>
            </a:r>
            <a:r>
              <a:rPr lang="en-US" dirty="0">
                <a:solidFill>
                  <a:schemeClr val="accent2"/>
                </a:solidFill>
              </a:rPr>
              <a:t>move too fast</a:t>
            </a:r>
            <a:r>
              <a:rPr lang="en-US" dirty="0"/>
              <a:t> to stay</a:t>
            </a:r>
          </a:p>
          <a:p>
            <a:pPr>
              <a:buClr>
                <a:schemeClr val="tx2"/>
              </a:buClr>
            </a:pPr>
            <a:r>
              <a:rPr lang="en-US" dirty="0"/>
              <a:t>How are </a:t>
            </a:r>
            <a:r>
              <a:rPr lang="en-US" dirty="0">
                <a:solidFill>
                  <a:schemeClr val="accent2"/>
                </a:solidFill>
              </a:rPr>
              <a:t>halo stars </a:t>
            </a:r>
            <a:r>
              <a:rPr lang="en-US" dirty="0"/>
              <a:t>bound?</a:t>
            </a:r>
          </a:p>
          <a:p>
            <a:pPr>
              <a:buClr>
                <a:schemeClr val="tx2"/>
              </a:buClr>
            </a:pPr>
            <a:r>
              <a:rPr lang="en-US" dirty="0"/>
              <a:t>orbital </a:t>
            </a:r>
            <a:r>
              <a:rPr lang="en-US" dirty="0">
                <a:solidFill>
                  <a:schemeClr val="accent2"/>
                </a:solidFill>
              </a:rPr>
              <a:t>velocities</a:t>
            </a:r>
            <a:r>
              <a:rPr lang="en-US" dirty="0"/>
              <a:t> should </a:t>
            </a:r>
            <a:r>
              <a:rPr lang="en-US" dirty="0">
                <a:solidFill>
                  <a:schemeClr val="accent2"/>
                </a:solidFill>
              </a:rPr>
              <a:t>decrease</a:t>
            </a:r>
            <a:r>
              <a:rPr lang="en-US" dirty="0"/>
              <a:t> with distance</a:t>
            </a:r>
          </a:p>
          <a:p>
            <a:pPr lvl="1">
              <a:buClr>
                <a:schemeClr val="tx2"/>
              </a:buClr>
            </a:pPr>
            <a:r>
              <a:rPr lang="en-US" dirty="0">
                <a:solidFill>
                  <a:schemeClr val="accent6"/>
                </a:solidFill>
              </a:rPr>
              <a:t>But they don’t</a:t>
            </a:r>
          </a:p>
        </p:txBody>
      </p:sp>
    </p:spTree>
    <p:extLst>
      <p:ext uri="{BB962C8B-B14F-4D97-AF65-F5344CB8AC3E}">
        <p14:creationId xmlns:p14="http://schemas.microsoft.com/office/powerpoint/2010/main" val="179816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47ADB5-BC10-B341-A250-6412E03A6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Galactic Rotation Curve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C9A393-BEB9-8B47-B207-7110DEC5F8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400" y="2057400"/>
            <a:ext cx="5283200" cy="3924300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AE2AD2F-74E3-5F41-AC44-A5953E340D71}"/>
              </a:ext>
            </a:extLst>
          </p:cNvPr>
          <p:cNvSpPr txBox="1"/>
          <p:nvPr/>
        </p:nvSpPr>
        <p:spPr>
          <a:xfrm>
            <a:off x="1911350" y="6015335"/>
            <a:ext cx="2701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Comins</a:t>
            </a:r>
            <a:r>
              <a:rPr lang="en-US" sz="2400" dirty="0"/>
              <a:t>, </a:t>
            </a:r>
            <a:r>
              <a:rPr lang="en-US" sz="2400"/>
              <a:t>Fig 16-20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0776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9017E-201D-5A44-B141-AD219C38B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Milky 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07581-BF8F-D64C-8CBE-45C451020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Latin </a:t>
            </a:r>
            <a:r>
              <a:rPr lang="en-US" i="1" dirty="0"/>
              <a:t>via </a:t>
            </a:r>
            <a:r>
              <a:rPr lang="en-US" i="1" dirty="0" err="1"/>
              <a:t>lactea</a:t>
            </a:r>
            <a:r>
              <a:rPr lang="en-US" dirty="0"/>
              <a:t>, “Milk Road”</a:t>
            </a:r>
          </a:p>
          <a:p>
            <a:pPr lvl="1"/>
            <a:r>
              <a:rPr lang="en-US" dirty="0"/>
              <a:t>Greek </a:t>
            </a:r>
            <a:r>
              <a:rPr lang="en-US" i="1" dirty="0"/>
              <a:t>galaxias </a:t>
            </a:r>
            <a:r>
              <a:rPr lang="en-US" i="1" dirty="0" err="1"/>
              <a:t>kyklos</a:t>
            </a:r>
            <a:r>
              <a:rPr lang="en-US" dirty="0"/>
              <a:t>, “milk circle”</a:t>
            </a:r>
          </a:p>
          <a:p>
            <a:r>
              <a:rPr lang="en-US" dirty="0"/>
              <a:t>same word origin as </a:t>
            </a:r>
            <a:r>
              <a:rPr lang="en-US" dirty="0">
                <a:solidFill>
                  <a:schemeClr val="accent2"/>
                </a:solidFill>
              </a:rPr>
              <a:t>lactic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galactose</a:t>
            </a:r>
          </a:p>
          <a:p>
            <a:r>
              <a:rPr lang="en-US" dirty="0"/>
              <a:t>Origin of word “</a:t>
            </a:r>
            <a:r>
              <a:rPr lang="en-US" dirty="0">
                <a:solidFill>
                  <a:schemeClr val="accent2"/>
                </a:solidFill>
              </a:rPr>
              <a:t>galaxy</a:t>
            </a:r>
            <a:r>
              <a:rPr lang="en-US" dirty="0"/>
              <a:t>”</a:t>
            </a:r>
          </a:p>
          <a:p>
            <a:r>
              <a:rPr lang="en-US" dirty="0"/>
              <a:t>Galileo recognized that the band of the Milky Way comprised many stars</a:t>
            </a:r>
          </a:p>
        </p:txBody>
      </p:sp>
    </p:spTree>
    <p:extLst>
      <p:ext uri="{BB962C8B-B14F-4D97-AF65-F5344CB8AC3E}">
        <p14:creationId xmlns:p14="http://schemas.microsoft.com/office/powerpoint/2010/main" val="41101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C197685-12F9-8247-BC01-997F4326CF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60AEAEB-1BE8-484F-A8B6-8C3B7CA9E5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Galaxies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B5E3F5-026A-884E-9F05-614839ED8F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685800"/>
          </a:xfrm>
        </p:spPr>
        <p:txBody>
          <a:bodyPr/>
          <a:lstStyle/>
          <a:p>
            <a:r>
              <a:rPr lang="en-US" dirty="0">
                <a:solidFill>
                  <a:schemeClr val="accent3"/>
                </a:solidFill>
              </a:rPr>
              <a:t>We are not alone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F4A107-691F-CA4F-95C7-529C9AB207D4}"/>
              </a:ext>
            </a:extLst>
          </p:cNvPr>
          <p:cNvSpPr txBox="1"/>
          <p:nvPr/>
        </p:nvSpPr>
        <p:spPr>
          <a:xfrm>
            <a:off x="304800" y="6248400"/>
            <a:ext cx="38525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00"/>
                </a:solidFill>
                <a:hlinkClick r:id="rId3"/>
              </a:rPr>
              <a:t>Image</a:t>
            </a:r>
            <a:r>
              <a:rPr lang="en-US" dirty="0">
                <a:solidFill>
                  <a:srgbClr val="FFFF00"/>
                </a:solidFill>
              </a:rPr>
              <a:t>: </a:t>
            </a:r>
            <a:r>
              <a:rPr lang="en-US" dirty="0">
                <a:solidFill>
                  <a:srgbClr val="FFFF00"/>
                </a:solidFill>
                <a:hlinkClick r:id="rId4"/>
              </a:rPr>
              <a:t>Abdulla Al-Harbi</a:t>
            </a:r>
            <a:r>
              <a:rPr lang="en-US" dirty="0">
                <a:solidFill>
                  <a:srgbClr val="FFFF00"/>
                </a:solidFill>
              </a:rPr>
              <a:t>, via APOD</a:t>
            </a:r>
          </a:p>
        </p:txBody>
      </p:sp>
    </p:spTree>
    <p:extLst>
      <p:ext uri="{BB962C8B-B14F-4D97-AF65-F5344CB8AC3E}">
        <p14:creationId xmlns:p14="http://schemas.microsoft.com/office/powerpoint/2010/main" val="19623334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0911CE-A3BB-A44F-B268-B1F4087BD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Shapley-Curtis Debate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9514F-777E-F641-8522-F8D90D28A8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26 April 1920</a:t>
            </a:r>
          </a:p>
          <a:p>
            <a:r>
              <a:rPr lang="en-US" dirty="0"/>
              <a:t>Harlow Shapley, Heber Curtis</a:t>
            </a:r>
          </a:p>
          <a:p>
            <a:r>
              <a:rPr lang="en-US" dirty="0"/>
              <a:t>On whether “spiral nebulae” were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dust</a:t>
            </a:r>
            <a:r>
              <a:rPr lang="en-US" dirty="0"/>
              <a:t> and </a:t>
            </a:r>
            <a:r>
              <a:rPr lang="en-US" dirty="0">
                <a:solidFill>
                  <a:schemeClr val="accent2"/>
                </a:solidFill>
              </a:rPr>
              <a:t>gas</a:t>
            </a:r>
            <a:r>
              <a:rPr lang="en-US" dirty="0"/>
              <a:t> in the Milky Way</a:t>
            </a:r>
          </a:p>
          <a:p>
            <a:pPr lvl="1"/>
            <a:r>
              <a:rPr lang="en-US" dirty="0"/>
              <a:t>independent ”</a:t>
            </a:r>
            <a:r>
              <a:rPr lang="en-US" dirty="0">
                <a:solidFill>
                  <a:schemeClr val="accent2"/>
                </a:solidFill>
              </a:rPr>
              <a:t>island universes</a:t>
            </a:r>
            <a:r>
              <a:rPr lang="en-US" dirty="0"/>
              <a:t>”</a:t>
            </a:r>
          </a:p>
          <a:p>
            <a:r>
              <a:rPr lang="en-US" dirty="0"/>
              <a:t>Debate was inconclusive</a:t>
            </a:r>
          </a:p>
        </p:txBody>
      </p:sp>
    </p:spTree>
    <p:extLst>
      <p:ext uri="{BB962C8B-B14F-4D97-AF65-F5344CB8AC3E}">
        <p14:creationId xmlns:p14="http://schemas.microsoft.com/office/powerpoint/2010/main" val="3733113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706AC98-3F1F-6447-B746-CD2FB98F82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9320C0-C3C4-E948-A68F-AC39258E6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67" y="228600"/>
            <a:ext cx="4419600" cy="792162"/>
          </a:xfrm>
        </p:spPr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Later Data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FAEBFD-88FB-DB4D-A353-DECC0410FDA4}"/>
              </a:ext>
            </a:extLst>
          </p:cNvPr>
          <p:cNvSpPr txBox="1"/>
          <p:nvPr/>
        </p:nvSpPr>
        <p:spPr>
          <a:xfrm>
            <a:off x="3276600" y="5334000"/>
            <a:ext cx="586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Measurements showed they were 900 </a:t>
            </a:r>
            <a:r>
              <a:rPr lang="en-US" sz="2800" dirty="0" err="1">
                <a:solidFill>
                  <a:srgbClr val="FFFF00"/>
                </a:solidFill>
              </a:rPr>
              <a:t>kly</a:t>
            </a:r>
            <a:r>
              <a:rPr lang="en-US" sz="2800" dirty="0">
                <a:solidFill>
                  <a:srgbClr val="FFFF00"/>
                </a:solidFill>
              </a:rPr>
              <a:t> distant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22122E-ED05-A64E-A5C3-0873D017CE47}"/>
              </a:ext>
            </a:extLst>
          </p:cNvPr>
          <p:cNvSpPr txBox="1"/>
          <p:nvPr/>
        </p:nvSpPr>
        <p:spPr>
          <a:xfrm>
            <a:off x="3276600" y="3093660"/>
            <a:ext cx="5867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FFFF00"/>
                </a:solidFill>
              </a:rPr>
              <a:t>By 1924 Edwin Hubble discovered 12 </a:t>
            </a:r>
            <a:r>
              <a:rPr lang="en-US" sz="2800" dirty="0" err="1">
                <a:solidFill>
                  <a:srgbClr val="FFFF00"/>
                </a:solidFill>
              </a:rPr>
              <a:t>Cepheids</a:t>
            </a:r>
            <a:r>
              <a:rPr lang="en-US" sz="2800" dirty="0">
                <a:solidFill>
                  <a:srgbClr val="FFFF00"/>
                </a:solidFill>
              </a:rPr>
              <a:t> in M31</a:t>
            </a:r>
          </a:p>
        </p:txBody>
      </p:sp>
    </p:spTree>
    <p:extLst>
      <p:ext uri="{BB962C8B-B14F-4D97-AF65-F5344CB8AC3E}">
        <p14:creationId xmlns:p14="http://schemas.microsoft.com/office/powerpoint/2010/main" val="252160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1F8F5A-965C-1F4A-89F2-B0D7FF644B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438400"/>
            <a:ext cx="3124200" cy="36877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“Here is the letter that destroyed my universe.”</a:t>
            </a:r>
          </a:p>
          <a:p>
            <a:pPr marL="0" indent="0">
              <a:buNone/>
            </a:pPr>
            <a:r>
              <a:rPr lang="en-US" dirty="0"/>
              <a:t>–Shapley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A1599A-F155-5E4B-9935-4AFF96565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228600"/>
            <a:ext cx="5270500" cy="635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23015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A757CE-8824-9744-8064-688A54909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49"/>
            <a:ext cx="9144000" cy="68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293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A58B3F-D940-F34A-8A44-3BF0B4318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7" y="-1"/>
            <a:ext cx="9141323" cy="686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767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40C120-EBF7-A341-9279-A1F7E36CC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0749"/>
            <a:ext cx="9144000" cy="68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91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1C5900F-E98A-6748-9908-1918326A5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94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00FD4A-F918-C347-8C3A-F423F2CCB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Observing the Milky Way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1CC5B-F49F-B147-A706-312DD38812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1"/>
                </a:solidFill>
              </a:rPr>
              <a:t>We see </a:t>
            </a:r>
          </a:p>
          <a:p>
            <a:r>
              <a:rPr lang="en-US" dirty="0">
                <a:solidFill>
                  <a:schemeClr val="accent1"/>
                </a:solidFill>
              </a:rPr>
              <a:t>Uniformly-distributed stars </a:t>
            </a:r>
          </a:p>
          <a:p>
            <a:r>
              <a:rPr lang="en-US" dirty="0">
                <a:solidFill>
                  <a:schemeClr val="accent1"/>
                </a:solidFill>
              </a:rPr>
              <a:t>A band encircling the sky </a:t>
            </a:r>
          </a:p>
          <a:p>
            <a:r>
              <a:rPr lang="en-US" dirty="0">
                <a:solidFill>
                  <a:schemeClr val="accent1"/>
                </a:solidFill>
              </a:rPr>
              <a:t>Globular and open clusters</a:t>
            </a:r>
          </a:p>
          <a:p>
            <a:r>
              <a:rPr lang="en-US" dirty="0">
                <a:solidFill>
                  <a:schemeClr val="accent1"/>
                </a:solidFill>
              </a:rPr>
              <a:t>Nebulae of various types</a:t>
            </a:r>
          </a:p>
          <a:p>
            <a:pPr lvl="1"/>
            <a:r>
              <a:rPr lang="en-US" dirty="0">
                <a:solidFill>
                  <a:schemeClr val="accent1"/>
                </a:solidFill>
              </a:rPr>
              <a:t>including obscuring dust</a:t>
            </a:r>
          </a:p>
        </p:txBody>
      </p:sp>
    </p:spTree>
    <p:extLst>
      <p:ext uri="{BB962C8B-B14F-4D97-AF65-F5344CB8AC3E}">
        <p14:creationId xmlns:p14="http://schemas.microsoft.com/office/powerpoint/2010/main" val="67469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168F5C5-BF8F-5248-BEC1-DAFC7D8A6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7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555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77A83-68E5-EF48-9EC6-3B1B4633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Hershel’s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6F452-2EB5-4C4F-9E4F-F1A86A21B8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Looked for region of greatest star density</a:t>
            </a:r>
          </a:p>
          <a:p>
            <a:r>
              <a:rPr lang="en-US" dirty="0"/>
              <a:t>Other than obvious disk, no region seemed denser than any other</a:t>
            </a:r>
          </a:p>
          <a:p>
            <a:r>
              <a:rPr lang="en-US" dirty="0"/>
              <a:t>Are we at the center?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CE80C8F-B75D-0842-BFF0-493D0A619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69544"/>
            <a:ext cx="9144000" cy="2736056"/>
          </a:xfrm>
          <a:prstGeom prst="rect">
            <a:avLst/>
          </a:prstGeom>
          <a:ln w="28575">
            <a:solidFill>
              <a:schemeClr val="tx2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26A50D-0834-4547-A0A6-4C22AD4D0789}"/>
              </a:ext>
            </a:extLst>
          </p:cNvPr>
          <p:cNvSpPr txBox="1"/>
          <p:nvPr/>
        </p:nvSpPr>
        <p:spPr>
          <a:xfrm>
            <a:off x="0" y="6354411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Image</a:t>
            </a:r>
            <a:r>
              <a:rPr lang="en-US" dirty="0"/>
              <a:t>: Caroline Herschel</a:t>
            </a:r>
          </a:p>
        </p:txBody>
      </p:sp>
    </p:spTree>
    <p:extLst>
      <p:ext uri="{BB962C8B-B14F-4D97-AF65-F5344CB8AC3E}">
        <p14:creationId xmlns:p14="http://schemas.microsoft.com/office/powerpoint/2010/main" val="4082971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BEB0F-AE4F-9141-8A1D-E0171E6F4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Shapley’s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A3DF02-0CDE-5448-8452-973B2A06D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Located globular clusters using </a:t>
            </a:r>
            <a:r>
              <a:rPr lang="en-US" dirty="0">
                <a:solidFill>
                  <a:schemeClr val="accent2"/>
                </a:solidFill>
              </a:rPr>
              <a:t>Cepheid variable </a:t>
            </a:r>
            <a:r>
              <a:rPr lang="en-US" dirty="0"/>
              <a:t>stars</a:t>
            </a:r>
          </a:p>
          <a:p>
            <a:r>
              <a:rPr lang="en-US" dirty="0"/>
              <a:t>Found a spherical distribution centered in Sagittarius</a:t>
            </a:r>
          </a:p>
        </p:txBody>
      </p:sp>
    </p:spTree>
    <p:extLst>
      <p:ext uri="{BB962C8B-B14F-4D97-AF65-F5344CB8AC3E}">
        <p14:creationId xmlns:p14="http://schemas.microsoft.com/office/powerpoint/2010/main" val="3950458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CDA1DC3-B3D0-A64E-8847-5D8A749733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71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45D8F2B-A8D5-1144-B291-E1CC7C73A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90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4566B-46F5-A445-BD03-7D7DF3681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Non-Visible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82F78-9EA4-3E4B-8A97-3170C30C6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Radio, IR, X-ray</a:t>
            </a:r>
          </a:p>
          <a:p>
            <a:r>
              <a:rPr lang="en-US" dirty="0"/>
              <a:t>Shows unique structure near center</a:t>
            </a:r>
          </a:p>
          <a:p>
            <a:pPr lvl="1"/>
            <a:r>
              <a:rPr lang="en-US" dirty="0"/>
              <a:t>SMBH</a:t>
            </a:r>
          </a:p>
          <a:p>
            <a:pPr lvl="1"/>
            <a:r>
              <a:rPr lang="en-US" dirty="0"/>
              <a:t>SNRs</a:t>
            </a:r>
          </a:p>
          <a:p>
            <a:pPr lvl="1"/>
            <a:r>
              <a:rPr lang="en-US" dirty="0"/>
              <a:t>X-ray emitters</a:t>
            </a:r>
          </a:p>
          <a:p>
            <a:pPr lvl="1"/>
            <a:r>
              <a:rPr lang="en-US" dirty="0" err="1"/>
              <a:t>Sgr</a:t>
            </a:r>
            <a:r>
              <a:rPr lang="en-US" dirty="0"/>
              <a:t> A*</a:t>
            </a:r>
          </a:p>
        </p:txBody>
      </p:sp>
    </p:spTree>
    <p:extLst>
      <p:ext uri="{BB962C8B-B14F-4D97-AF65-F5344CB8AC3E}">
        <p14:creationId xmlns:p14="http://schemas.microsoft.com/office/powerpoint/2010/main" val="290501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Default Design">
  <a:themeElements>
    <a:clrScheme name="Custom 25">
      <a:dk1>
        <a:srgbClr val="000066"/>
      </a:dk1>
      <a:lt1>
        <a:srgbClr val="FFFFFF"/>
      </a:lt1>
      <a:dk2>
        <a:srgbClr val="003366"/>
      </a:dk2>
      <a:lt2>
        <a:srgbClr val="808080"/>
      </a:lt2>
      <a:accent1>
        <a:srgbClr val="BBE0E3"/>
      </a:accent1>
      <a:accent2>
        <a:srgbClr val="0000FF"/>
      </a:accent2>
      <a:accent3>
        <a:srgbClr val="FF0000"/>
      </a:accent3>
      <a:accent4>
        <a:srgbClr val="006600"/>
      </a:accent4>
      <a:accent5>
        <a:srgbClr val="00CC00"/>
      </a:accent5>
      <a:accent6>
        <a:srgbClr val="800000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3366"/>
        </a:dk1>
        <a:lt1>
          <a:srgbClr val="FFFFFF"/>
        </a:lt1>
        <a:dk2>
          <a:srgbClr val="003366"/>
        </a:dk2>
        <a:lt2>
          <a:srgbClr val="808080"/>
        </a:lt2>
        <a:accent1>
          <a:srgbClr val="BBE0E3"/>
        </a:accent1>
        <a:accent2>
          <a:srgbClr val="3333FF"/>
        </a:accent2>
        <a:accent3>
          <a:srgbClr val="FFFFFF"/>
        </a:accent3>
        <a:accent4>
          <a:srgbClr val="002A56"/>
        </a:accent4>
        <a:accent5>
          <a:srgbClr val="DAEDEF"/>
        </a:accent5>
        <a:accent6>
          <a:srgbClr val="2D2DE7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4293</TotalTime>
  <Words>378</Words>
  <Application>Microsoft Macintosh PowerPoint</Application>
  <PresentationFormat>On-screen Show (4:3)</PresentationFormat>
  <Paragraphs>85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ＭＳ Ｐゴシック</vt:lpstr>
      <vt:lpstr>Arial</vt:lpstr>
      <vt:lpstr>Calibri</vt:lpstr>
      <vt:lpstr>Default Design</vt:lpstr>
      <vt:lpstr>Galaxies</vt:lpstr>
      <vt:lpstr>Our Milky Way</vt:lpstr>
      <vt:lpstr>Observing the Milky Way</vt:lpstr>
      <vt:lpstr>PowerPoint Presentation</vt:lpstr>
      <vt:lpstr>Hershel’s study</vt:lpstr>
      <vt:lpstr>Shapley’s study</vt:lpstr>
      <vt:lpstr>PowerPoint Presentation</vt:lpstr>
      <vt:lpstr>PowerPoint Presentation</vt:lpstr>
      <vt:lpstr>Non-Visible Observations</vt:lpstr>
      <vt:lpstr>Multi-wavelength Images</vt:lpstr>
      <vt:lpstr>Structure of the Milky Way</vt:lpstr>
      <vt:lpstr>Structure of the Milky Way</vt:lpstr>
      <vt:lpstr>Different Stars’ Paths</vt:lpstr>
      <vt:lpstr>Large-Scale Structure</vt:lpstr>
      <vt:lpstr>Galactic Halo</vt:lpstr>
      <vt:lpstr>Streams</vt:lpstr>
      <vt:lpstr>What is the Halo like?</vt:lpstr>
      <vt:lpstr>There’s too much Gravity</vt:lpstr>
      <vt:lpstr>Galactic Rotation Curve</vt:lpstr>
      <vt:lpstr>Galaxies</vt:lpstr>
      <vt:lpstr>Shapley-Curtis Debate</vt:lpstr>
      <vt:lpstr>Later Data</vt:lpstr>
      <vt:lpstr>PowerPoint Presentation</vt:lpstr>
      <vt:lpstr>PowerPoint Presentation</vt:lpstr>
      <vt:lpstr>PowerPoint Presentation</vt:lpstr>
      <vt:lpstr>PowerPoint Presentation</vt:lpstr>
    </vt:vector>
  </TitlesOfParts>
  <Company>John Carroll University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Balloon Animals</dc:title>
  <dc:creator>joe</dc:creator>
  <cp:lastModifiedBy>Richard Barrans</cp:lastModifiedBy>
  <cp:revision>304</cp:revision>
  <cp:lastPrinted>2024-11-15T20:57:47Z</cp:lastPrinted>
  <dcterms:created xsi:type="dcterms:W3CDTF">2003-08-04T19:23:16Z</dcterms:created>
  <dcterms:modified xsi:type="dcterms:W3CDTF">2024-11-18T14:29:40Z</dcterms:modified>
</cp:coreProperties>
</file>