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64" r:id="rId3"/>
    <p:sldId id="265" r:id="rId4"/>
    <p:sldId id="267" r:id="rId5"/>
    <p:sldId id="271" r:id="rId6"/>
    <p:sldId id="270" r:id="rId7"/>
    <p:sldId id="272" r:id="rId8"/>
    <p:sldId id="268" r:id="rId9"/>
    <p:sldId id="273" r:id="rId10"/>
    <p:sldId id="259" r:id="rId11"/>
    <p:sldId id="274" r:id="rId12"/>
    <p:sldId id="260" r:id="rId13"/>
    <p:sldId id="275" r:id="rId14"/>
    <p:sldId id="261" r:id="rId15"/>
    <p:sldId id="276" r:id="rId16"/>
    <p:sldId id="262" r:id="rId17"/>
    <p:sldId id="263" r:id="rId18"/>
    <p:sldId id="266" r:id="rId19"/>
    <p:sldId id="277" r:id="rId20"/>
    <p:sldId id="278" r:id="rId21"/>
    <p:sldId id="258" r:id="rId22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41"/>
    <p:restoredTop sz="93913" autoAdjust="0"/>
  </p:normalViewPr>
  <p:slideViewPr>
    <p:cSldViewPr>
      <p:cViewPr varScale="1">
        <p:scale>
          <a:sx n="71" d="100"/>
          <a:sy n="71" d="100"/>
        </p:scale>
        <p:origin x="78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L28 BH Observations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L28 BH Observations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11/13/2024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A1050 L28 BH Observations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A1050 L28 BH Observations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0907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A1050 L28 BH Observations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018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easarc.gsfc.nasa.gov/docs/objects/heapow/archive/large_scale_structure/art-xc_survey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skycenter.arizona.edu/" TargetMode="External"/><Relationship Id="rId4" Type="http://schemas.openxmlformats.org/officeDocument/2006/relationships/hyperlink" Target="https://apod.nasa.gov/apod/ap100520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cience.nasa.gov/mission/hubble/science/explore-the-night-sky/hubble-messier-catalog/messier-87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97-28mHeRs?si=1qLp5VnQk38JmEA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o.org/public/images/eso1907a/" TargetMode="Externa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F8THY5spmo?feature=shared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image-article/supermassive-black-hole-sagittarius/" TargetMode="External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image-article/sagittarius-nasa-telescopes-support-event-horizon-telescope-studying-milky-ways-black-hole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ubblesite.org/contents/media/images/2022/001/01FRKBDN5YKMM9ZMT5Q7TSN4R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sahubble.org/images/dsscygx/" TargetMode="Externa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030612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799" y="228600"/>
            <a:ext cx="7772400" cy="1470025"/>
          </a:xfrm>
        </p:spPr>
        <p:txBody>
          <a:bodyPr/>
          <a:lstStyle/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Observing Black Holes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598" y="4953000"/>
            <a:ext cx="6400800" cy="762000"/>
          </a:xfrm>
        </p:spPr>
        <p:txBody>
          <a:bodyPr/>
          <a:lstStyle/>
          <a:p>
            <a:endParaRPr lang="en-US" altLang="en-US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A6DF47-23E7-994B-B47C-0F014B254BA8}"/>
              </a:ext>
            </a:extLst>
          </p:cNvPr>
          <p:cNvSpPr txBox="1"/>
          <p:nvPr/>
        </p:nvSpPr>
        <p:spPr>
          <a:xfrm>
            <a:off x="544229" y="6324600"/>
            <a:ext cx="3459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  <a:hlinkClick r:id="rId3"/>
              </a:rPr>
              <a:t>Image</a:t>
            </a:r>
            <a:r>
              <a:rPr lang="en-US" sz="2000" dirty="0">
                <a:solidFill>
                  <a:schemeClr val="accent5"/>
                </a:solidFill>
              </a:rPr>
              <a:t>: </a:t>
            </a:r>
            <a:r>
              <a:rPr lang="en-US" sz="2000" dirty="0">
                <a:solidFill>
                  <a:schemeClr val="tx2"/>
                </a:solidFill>
              </a:rPr>
              <a:t>SRG, 4–12 </a:t>
            </a:r>
            <a:r>
              <a:rPr lang="en-US" sz="2000" dirty="0" err="1">
                <a:solidFill>
                  <a:schemeClr val="tx2"/>
                </a:solidFill>
              </a:rPr>
              <a:t>keV</a:t>
            </a:r>
            <a:r>
              <a:rPr lang="en-US" sz="2000" dirty="0">
                <a:solidFill>
                  <a:schemeClr val="tx2"/>
                </a:solidFill>
              </a:rPr>
              <a:t> band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B95B0E-82AA-864B-B463-D56E64ADE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85109"/>
            <a:ext cx="9144000" cy="44870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73B139-80A9-4E45-861D-F096F7DED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79723F6-FB62-C144-A15E-0382E99A8825}"/>
              </a:ext>
            </a:extLst>
          </p:cNvPr>
          <p:cNvGrpSpPr/>
          <p:nvPr/>
        </p:nvGrpSpPr>
        <p:grpSpPr>
          <a:xfrm>
            <a:off x="4495800" y="2602468"/>
            <a:ext cx="533400" cy="445532"/>
            <a:chOff x="4495800" y="2602468"/>
            <a:chExt cx="533400" cy="44553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22B92E7-B6C1-144E-8562-5A773405087B}"/>
                </a:ext>
              </a:extLst>
            </p:cNvPr>
            <p:cNvSpPr/>
            <p:nvPr/>
          </p:nvSpPr>
          <p:spPr>
            <a:xfrm>
              <a:off x="4495800" y="2895600"/>
              <a:ext cx="152400" cy="152400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AE74C7-8287-244F-B56D-02F35EFD2680}"/>
                </a:ext>
              </a:extLst>
            </p:cNvPr>
            <p:cNvSpPr txBox="1"/>
            <p:nvPr/>
          </p:nvSpPr>
          <p:spPr>
            <a:xfrm>
              <a:off x="4600878" y="2602468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jet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DA6C3C-66AA-8A46-B9AC-2E6C3D7C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M87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75115-BD23-CF4D-B1AE-5E9DD2BF454B}"/>
              </a:ext>
            </a:extLst>
          </p:cNvPr>
          <p:cNvSpPr txBox="1"/>
          <p:nvPr/>
        </p:nvSpPr>
        <p:spPr>
          <a:xfrm>
            <a:off x="152400" y="6248400"/>
            <a:ext cx="3727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4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5"/>
              </a:rPr>
              <a:t>Mt Lemmon Sky Center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E18A7-3EEA-844C-BD9C-7D214E53C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M87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F69AF-A418-4A4E-A7DC-984C685B1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elliptical galaxy in Virgo cluster</a:t>
            </a:r>
          </a:p>
          <a:p>
            <a:r>
              <a:rPr lang="en-US" dirty="0"/>
              <a:t>Supermassive galaxy</a:t>
            </a:r>
          </a:p>
          <a:p>
            <a:r>
              <a:rPr lang="en-US" dirty="0"/>
              <a:t>Lacks substantial gas or dust</a:t>
            </a:r>
          </a:p>
          <a:p>
            <a:r>
              <a:rPr lang="en-US" dirty="0"/>
              <a:t>Bright radio source</a:t>
            </a:r>
          </a:p>
          <a:p>
            <a:r>
              <a:rPr lang="en-US" dirty="0"/>
              <a:t>enigmatic </a:t>
            </a:r>
            <a:r>
              <a:rPr lang="en-US" dirty="0">
                <a:solidFill>
                  <a:schemeClr val="accent2"/>
                </a:solidFill>
              </a:rPr>
              <a:t>jet</a:t>
            </a:r>
            <a:r>
              <a:rPr lang="en-US" dirty="0"/>
              <a:t> near nucleus</a:t>
            </a:r>
          </a:p>
        </p:txBody>
      </p:sp>
    </p:spTree>
    <p:extLst>
      <p:ext uri="{BB962C8B-B14F-4D97-AF65-F5344CB8AC3E}">
        <p14:creationId xmlns:p14="http://schemas.microsoft.com/office/powerpoint/2010/main" val="348264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29626-B6BD-DA43-8C42-C7CBFB6D2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DA6C3C-66AA-8A46-B9AC-2E6C3D7C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M87 Jet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75115-BD23-CF4D-B1AE-5E9DD2BF454B}"/>
              </a:ext>
            </a:extLst>
          </p:cNvPr>
          <p:cNvSpPr txBox="1"/>
          <p:nvPr/>
        </p:nvSpPr>
        <p:spPr>
          <a:xfrm>
            <a:off x="152400" y="6248400"/>
            <a:ext cx="2622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4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NASA/Hubble</a:t>
            </a:r>
          </a:p>
        </p:txBody>
      </p:sp>
    </p:spTree>
    <p:extLst>
      <p:ext uri="{BB962C8B-B14F-4D97-AF65-F5344CB8AC3E}">
        <p14:creationId xmlns:p14="http://schemas.microsoft.com/office/powerpoint/2010/main" val="899371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0B191-451C-6A4A-A287-A2E8BB5AE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M87 Jet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24585-9417-9A42-94BB-6042DFB2D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Ions accelerated along axis of accretion disk</a:t>
            </a:r>
          </a:p>
          <a:p>
            <a:r>
              <a:rPr lang="en-US" dirty="0"/>
              <a:t>NASA </a:t>
            </a:r>
            <a:r>
              <a:rPr lang="en-US" dirty="0">
                <a:hlinkClick r:id="rId2"/>
              </a:rPr>
              <a:t>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51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24002D-C84E-BA48-BE9D-D542D9C10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520E90-446B-5B43-88C0-66964CD8E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M87 Nucleus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01D710-A7B1-FA40-918C-0CA7396DFFCA}"/>
              </a:ext>
            </a:extLst>
          </p:cNvPr>
          <p:cNvSpPr txBox="1"/>
          <p:nvPr/>
        </p:nvSpPr>
        <p:spPr>
          <a:xfrm>
            <a:off x="685800" y="5791200"/>
            <a:ext cx="3501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</a:t>
            </a:r>
            <a:r>
              <a:rPr lang="en-US" dirty="0">
                <a:solidFill>
                  <a:srgbClr val="FFFF00"/>
                </a:solidFill>
              </a:rPr>
              <a:t>Event Horizon Telescope</a:t>
            </a:r>
          </a:p>
        </p:txBody>
      </p:sp>
    </p:spTree>
    <p:extLst>
      <p:ext uri="{BB962C8B-B14F-4D97-AF65-F5344CB8AC3E}">
        <p14:creationId xmlns:p14="http://schemas.microsoft.com/office/powerpoint/2010/main" val="3103599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198AE-4B00-33EA-E638-34AC63BD0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M87’S supermassive black hole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B08CD-A3A4-51EC-9BB1-E51528D70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~6.5 billion M</a:t>
            </a:r>
            <a:r>
              <a:rPr lang="en-US" baseline="-25000" dirty="0"/>
              <a:t>⊙</a:t>
            </a:r>
            <a:r>
              <a:rPr lang="en-US" dirty="0"/>
              <a:t> </a:t>
            </a:r>
          </a:p>
          <a:p>
            <a:r>
              <a:rPr lang="en-US" dirty="0"/>
              <a:t>R</a:t>
            </a:r>
            <a:r>
              <a:rPr lang="en-US" baseline="-25000" dirty="0"/>
              <a:t>S</a:t>
            </a:r>
            <a:r>
              <a:rPr lang="en-US" dirty="0"/>
              <a:t> ~ 120 AU</a:t>
            </a:r>
          </a:p>
        </p:txBody>
      </p:sp>
    </p:spTree>
    <p:extLst>
      <p:ext uri="{BB962C8B-B14F-4D97-AF65-F5344CB8AC3E}">
        <p14:creationId xmlns:p14="http://schemas.microsoft.com/office/powerpoint/2010/main" val="397970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1B01-5F11-2847-A880-4132910F4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Milky Way Galaxy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5F59-8AAC-4846-A90E-EC4E4727B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Center in Sagittarius, near Scorpius</a:t>
            </a:r>
          </a:p>
          <a:p>
            <a:r>
              <a:rPr lang="en-US" dirty="0"/>
              <a:t>Star </a:t>
            </a:r>
            <a:r>
              <a:rPr lang="en-US" dirty="0">
                <a:hlinkClick r:id="rId2"/>
              </a:rPr>
              <a:t>video</a:t>
            </a:r>
            <a:endParaRPr lang="en-US" dirty="0"/>
          </a:p>
          <a:p>
            <a:r>
              <a:rPr lang="en-US" dirty="0"/>
              <a:t>Strong radio and X-ray source</a:t>
            </a:r>
          </a:p>
        </p:txBody>
      </p:sp>
    </p:spTree>
    <p:extLst>
      <p:ext uri="{BB962C8B-B14F-4D97-AF65-F5344CB8AC3E}">
        <p14:creationId xmlns:p14="http://schemas.microsoft.com/office/powerpoint/2010/main" val="294437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BD072B-4822-0646-A349-C40C7EDBA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C24CB6-4212-5646-A12E-62A06F643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FF00"/>
                </a:solidFill>
              </a:rPr>
              <a:t>Sgr</a:t>
            </a:r>
            <a:r>
              <a:rPr lang="en-US" dirty="0">
                <a:solidFill>
                  <a:srgbClr val="FFFF00"/>
                </a:solidFill>
              </a:rPr>
              <a:t> A*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245EB4-3427-EC48-905A-A02AFC166284}"/>
              </a:ext>
            </a:extLst>
          </p:cNvPr>
          <p:cNvSpPr txBox="1"/>
          <p:nvPr/>
        </p:nvSpPr>
        <p:spPr>
          <a:xfrm>
            <a:off x="685800" y="6153090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Main</a:t>
            </a:r>
            <a:r>
              <a:rPr lang="en-US" sz="2000" dirty="0"/>
              <a:t> </a:t>
            </a:r>
            <a:r>
              <a:rPr lang="en-US" sz="2000" dirty="0">
                <a:hlinkClick r:id="rId3"/>
              </a:rPr>
              <a:t>image</a:t>
            </a:r>
            <a:r>
              <a:rPr lang="en-US" sz="2000" dirty="0"/>
              <a:t>: </a:t>
            </a:r>
            <a:r>
              <a:rPr lang="en-US" sz="2000" dirty="0">
                <a:solidFill>
                  <a:srgbClr val="FFFF00"/>
                </a:solidFill>
              </a:rPr>
              <a:t>IR,/VIS, HST;  inset x-ray, Chandra</a:t>
            </a:r>
          </a:p>
        </p:txBody>
      </p:sp>
    </p:spTree>
    <p:extLst>
      <p:ext uri="{BB962C8B-B14F-4D97-AF65-F5344CB8AC3E}">
        <p14:creationId xmlns:p14="http://schemas.microsoft.com/office/powerpoint/2010/main" val="1165017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9F2DB3-0AF6-0F4F-8CC2-78EB86521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9459CA-B0B0-7947-A44C-3D09EE44465E}"/>
              </a:ext>
            </a:extLst>
          </p:cNvPr>
          <p:cNvSpPr txBox="1"/>
          <p:nvPr/>
        </p:nvSpPr>
        <p:spPr>
          <a:xfrm>
            <a:off x="5257800" y="2499445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Insert: EHT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7F5FBE-9767-8243-BE3B-449D9EE69A83}"/>
              </a:ext>
            </a:extLst>
          </p:cNvPr>
          <p:cNvSpPr txBox="1"/>
          <p:nvPr/>
        </p:nvSpPr>
        <p:spPr>
          <a:xfrm>
            <a:off x="4544523" y="6172200"/>
            <a:ext cx="3207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Multiple wavelength </a:t>
            </a:r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36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820DD-5875-7C38-04E3-5B0CF27C9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Milky Way’s black hole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2764A-E402-6D72-25BD-ABAFF29CF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4.31 million M</a:t>
            </a:r>
            <a:r>
              <a:rPr lang="en-US" baseline="-25000" dirty="0"/>
              <a:t>⊙</a:t>
            </a:r>
            <a:endParaRPr lang="en-US" dirty="0"/>
          </a:p>
          <a:p>
            <a:r>
              <a:rPr lang="en-US" dirty="0"/>
              <a:t>R</a:t>
            </a:r>
            <a:r>
              <a:rPr lang="en-US" baseline="-25000" dirty="0"/>
              <a:t>S</a:t>
            </a:r>
            <a:r>
              <a:rPr lang="en-US" dirty="0"/>
              <a:t> ~ 0.08 AU</a:t>
            </a:r>
          </a:p>
        </p:txBody>
      </p:sp>
    </p:spTree>
    <p:extLst>
      <p:ext uri="{BB962C8B-B14F-4D97-AF65-F5344CB8AC3E}">
        <p14:creationId xmlns:p14="http://schemas.microsoft.com/office/powerpoint/2010/main" val="222704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017E-201D-5A44-B141-AD219C38B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a Black Hole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581-BF8F-D64C-8CBE-45C45102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How? </a:t>
            </a:r>
          </a:p>
          <a:p>
            <a:r>
              <a:rPr lang="en-US" dirty="0"/>
              <a:t>They don’t emit light</a:t>
            </a:r>
          </a:p>
          <a:p>
            <a:r>
              <a:rPr lang="en-US" dirty="0"/>
              <a:t>They don’t emit anything</a:t>
            </a:r>
          </a:p>
          <a:p>
            <a:pPr marL="0" indent="0">
              <a:buNone/>
            </a:pPr>
            <a:r>
              <a:rPr lang="en-US" dirty="0"/>
              <a:t>Options:</a:t>
            </a:r>
          </a:p>
          <a:p>
            <a:r>
              <a:rPr lang="en-US" dirty="0"/>
              <a:t>Gravitational lensing</a:t>
            </a:r>
          </a:p>
          <a:p>
            <a:r>
              <a:rPr lang="en-US" dirty="0"/>
              <a:t>Accretion</a:t>
            </a:r>
          </a:p>
          <a:p>
            <a:r>
              <a:rPr lang="en-US" dirty="0"/>
              <a:t>Hawking radiation</a:t>
            </a:r>
          </a:p>
        </p:txBody>
      </p:sp>
    </p:spTree>
    <p:extLst>
      <p:ext uri="{BB962C8B-B14F-4D97-AF65-F5344CB8AC3E}">
        <p14:creationId xmlns:p14="http://schemas.microsoft.com/office/powerpoint/2010/main" val="41101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C883-958F-D04E-1187-6330D8102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Intermediate-mass black holes?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3540F-A244-1C63-A44D-869355CD4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probably exist</a:t>
            </a:r>
          </a:p>
          <a:p>
            <a:pPr lvl="1"/>
            <a:r>
              <a:rPr lang="en-US" dirty="0"/>
              <a:t>Centers of globular clusters</a:t>
            </a:r>
          </a:p>
          <a:p>
            <a:pPr lvl="1"/>
            <a:r>
              <a:rPr lang="en-US" dirty="0"/>
              <a:t>Ultra-luminous x-ray sources</a:t>
            </a:r>
          </a:p>
          <a:p>
            <a:pPr lvl="1"/>
            <a:r>
              <a:rPr lang="en-US" dirty="0"/>
              <a:t>Candidate near </a:t>
            </a:r>
            <a:r>
              <a:rPr lang="en-US" dirty="0" err="1"/>
              <a:t>Sgr</a:t>
            </a:r>
            <a:r>
              <a:rPr lang="en-US" dirty="0"/>
              <a:t> A*</a:t>
            </a:r>
          </a:p>
        </p:txBody>
      </p:sp>
    </p:spTree>
    <p:extLst>
      <p:ext uri="{BB962C8B-B14F-4D97-AF65-F5344CB8AC3E}">
        <p14:creationId xmlns:p14="http://schemas.microsoft.com/office/powerpoint/2010/main" val="398835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FA97-4728-A549-90D5-77AE2A51E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Hawking Radiation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D96E-2F9D-AE4E-97BA-5C06FC957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Virtual </a:t>
            </a:r>
            <a:r>
              <a:rPr lang="en-US" dirty="0">
                <a:solidFill>
                  <a:schemeClr val="accent2"/>
                </a:solidFill>
              </a:rPr>
              <a:t>particle pairs </a:t>
            </a:r>
            <a:r>
              <a:rPr lang="en-US" dirty="0"/>
              <a:t>can be created just outside event horizon</a:t>
            </a:r>
          </a:p>
          <a:p>
            <a:r>
              <a:rPr lang="en-US" dirty="0"/>
              <a:t>One returns, one </a:t>
            </a:r>
            <a:r>
              <a:rPr lang="en-US" dirty="0">
                <a:solidFill>
                  <a:schemeClr val="accent6"/>
                </a:solidFill>
              </a:rPr>
              <a:t>escapes</a:t>
            </a:r>
          </a:p>
          <a:p>
            <a:r>
              <a:rPr lang="en-US" dirty="0"/>
              <a:t>Black hole </a:t>
            </a:r>
            <a:r>
              <a:rPr lang="en-US" dirty="0">
                <a:solidFill>
                  <a:schemeClr val="accent2"/>
                </a:solidFill>
              </a:rPr>
              <a:t>loses mass </a:t>
            </a:r>
            <a:r>
              <a:rPr lang="en-US" dirty="0"/>
              <a:t>over time</a:t>
            </a:r>
          </a:p>
          <a:p>
            <a:r>
              <a:rPr lang="en-US" dirty="0"/>
              <a:t>Process gets </a:t>
            </a:r>
            <a:r>
              <a:rPr lang="en-US" dirty="0">
                <a:solidFill>
                  <a:schemeClr val="accent6"/>
                </a:solidFill>
              </a:rPr>
              <a:t>faster</a:t>
            </a:r>
            <a:r>
              <a:rPr lang="en-US" dirty="0"/>
              <a:t> as black hole becomes lighter</a:t>
            </a:r>
          </a:p>
        </p:txBody>
      </p:sp>
    </p:spTree>
    <p:extLst>
      <p:ext uri="{BB962C8B-B14F-4D97-AF65-F5344CB8AC3E}">
        <p14:creationId xmlns:p14="http://schemas.microsoft.com/office/powerpoint/2010/main" val="10672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8D5C1-20BF-8844-9AB8-AE09EFCC1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Hubble Hunt</a:t>
            </a:r>
            <a:r>
              <a:rPr lang="en-US"/>
              <a:t>: Lensing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77435C-9BA9-704B-9B91-39EAB545B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830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D24456-60EB-7C44-9C90-B5BD60C1A31E}"/>
              </a:ext>
            </a:extLst>
          </p:cNvPr>
          <p:cNvSpPr txBox="1"/>
          <p:nvPr/>
        </p:nvSpPr>
        <p:spPr>
          <a:xfrm>
            <a:off x="32657" y="6172200"/>
            <a:ext cx="3873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Joseph Olmstead, NASA</a:t>
            </a:r>
          </a:p>
        </p:txBody>
      </p:sp>
    </p:spTree>
    <p:extLst>
      <p:ext uri="{BB962C8B-B14F-4D97-AF65-F5344CB8AC3E}">
        <p14:creationId xmlns:p14="http://schemas.microsoft.com/office/powerpoint/2010/main" val="2962767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10E5A3-8C08-FD42-99B3-2E3B3A650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7E5F39-05BE-C948-AAA3-6D4C54CD3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Cygnus X-1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F2A8B8-2328-AE4D-A9EE-2EB05DFABB76}"/>
              </a:ext>
            </a:extLst>
          </p:cNvPr>
          <p:cNvSpPr txBox="1"/>
          <p:nvPr/>
        </p:nvSpPr>
        <p:spPr>
          <a:xfrm>
            <a:off x="838200" y="6019800"/>
            <a:ext cx="4857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linkClick r:id="rId3"/>
              </a:rPr>
              <a:t>Image</a:t>
            </a:r>
            <a:r>
              <a:rPr lang="en-US" sz="2000" dirty="0"/>
              <a:t>:  </a:t>
            </a:r>
            <a:r>
              <a:rPr lang="en-US" sz="2000" dirty="0">
                <a:solidFill>
                  <a:srgbClr val="FFFF00"/>
                </a:solidFill>
              </a:rPr>
              <a:t>Visible wavelengths, NASA?ESA</a:t>
            </a:r>
          </a:p>
        </p:txBody>
      </p:sp>
    </p:spTree>
    <p:extLst>
      <p:ext uri="{BB962C8B-B14F-4D97-AF65-F5344CB8AC3E}">
        <p14:creationId xmlns:p14="http://schemas.microsoft.com/office/powerpoint/2010/main" val="3417962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C8EA5-1124-9247-BC16-9969C269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Cygnus X-1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00B38-C2E0-FD49-8F55-5DBDA5268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Brightest X-ray source in the sky</a:t>
            </a:r>
          </a:p>
          <a:p>
            <a:r>
              <a:rPr lang="en-US" dirty="0" err="1"/>
              <a:t>Bunary</a:t>
            </a:r>
            <a:r>
              <a:rPr lang="en-US" dirty="0"/>
              <a:t> companion to blue supergiant HDE226868 (30 M</a:t>
            </a:r>
            <a:r>
              <a:rPr lang="en-US" baseline="-25000" dirty="0"/>
              <a:t>⊙</a:t>
            </a:r>
            <a:r>
              <a:rPr lang="en-US" dirty="0"/>
              <a:t>)</a:t>
            </a:r>
          </a:p>
          <a:p>
            <a:r>
              <a:rPr lang="en-US" dirty="0"/>
              <a:t>Compact object 9–20 M</a:t>
            </a:r>
            <a:r>
              <a:rPr lang="en-US" baseline="-25000" dirty="0"/>
              <a:t>⊙</a:t>
            </a:r>
          </a:p>
          <a:p>
            <a:r>
              <a:rPr lang="en-US" dirty="0"/>
              <a:t>Orbit ~0.2 AU; </a:t>
            </a:r>
            <a:r>
              <a:rPr lang="en-US" i="1" dirty="0"/>
              <a:t>T</a:t>
            </a:r>
            <a:r>
              <a:rPr lang="en-US" dirty="0"/>
              <a:t> ~ 5.6 days </a:t>
            </a:r>
          </a:p>
        </p:txBody>
      </p:sp>
    </p:spTree>
    <p:extLst>
      <p:ext uri="{BB962C8B-B14F-4D97-AF65-F5344CB8AC3E}">
        <p14:creationId xmlns:p14="http://schemas.microsoft.com/office/powerpoint/2010/main" val="211551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C23721-405E-1E47-A2CF-3C9BD491F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93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E6384-F52F-164B-94C3-C17AF9990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X-Ray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137C5-4C85-2044-BB65-CCC459CA5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X-rays emitted by accretion disk</a:t>
            </a:r>
          </a:p>
          <a:p>
            <a:r>
              <a:rPr lang="en-US" dirty="0"/>
              <a:t>Infalling material heated to fantastic temperatures</a:t>
            </a:r>
          </a:p>
          <a:p>
            <a:r>
              <a:rPr lang="en-US" dirty="0"/>
              <a:t>Emit X-rays</a:t>
            </a:r>
          </a:p>
          <a:p>
            <a:r>
              <a:rPr lang="en-US" dirty="0"/>
              <a:t>Variability suggests small object</a:t>
            </a:r>
          </a:p>
          <a:p>
            <a:r>
              <a:rPr lang="en-US" dirty="0"/>
              <a:t>Spin may be very fast</a:t>
            </a:r>
          </a:p>
          <a:p>
            <a:r>
              <a:rPr lang="en-US" dirty="0"/>
              <a:t>“</a:t>
            </a:r>
            <a:r>
              <a:rPr lang="en-US" dirty="0">
                <a:solidFill>
                  <a:schemeClr val="accent2"/>
                </a:solidFill>
              </a:rPr>
              <a:t>Stellar mass black hole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216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988AA2-A76E-B94E-AC42-2F12A9A28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687"/>
            <a:ext cx="9144000" cy="70113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1A794D-D47A-314A-81B5-8DE0F8C93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657" y="838200"/>
            <a:ext cx="66294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Cygnus OB Association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D76E4-A2A0-AF40-81A8-92A1F210D0E6}"/>
              </a:ext>
            </a:extLst>
          </p:cNvPr>
          <p:cNvSpPr txBox="1"/>
          <p:nvPr/>
        </p:nvSpPr>
        <p:spPr>
          <a:xfrm>
            <a:off x="304800" y="6248400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IAFE, via APOD</a:t>
            </a:r>
          </a:p>
        </p:txBody>
      </p:sp>
    </p:spTree>
    <p:extLst>
      <p:ext uri="{BB962C8B-B14F-4D97-AF65-F5344CB8AC3E}">
        <p14:creationId xmlns:p14="http://schemas.microsoft.com/office/powerpoint/2010/main" val="1199238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07D9B-1B68-1E4E-9311-E630C919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Progenitor Star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E580E-ABD2-6C4C-9558-05E707049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Probably &gt; 60 M</a:t>
            </a:r>
            <a:r>
              <a:rPr lang="en-US" baseline="-25000" dirty="0"/>
              <a:t>⊙</a:t>
            </a:r>
          </a:p>
          <a:p>
            <a:r>
              <a:rPr lang="en-US" dirty="0"/>
              <a:t>Collapsed without explosion</a:t>
            </a:r>
          </a:p>
        </p:txBody>
      </p:sp>
    </p:spTree>
    <p:extLst>
      <p:ext uri="{BB962C8B-B14F-4D97-AF65-F5344CB8AC3E}">
        <p14:creationId xmlns:p14="http://schemas.microsoft.com/office/powerpoint/2010/main" val="179631401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3576</TotalTime>
  <Words>315</Words>
  <Application>Microsoft Office PowerPoint</Application>
  <PresentationFormat>On-screen Show (4:3)</PresentationFormat>
  <Paragraphs>77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ＭＳ Ｐゴシック</vt:lpstr>
      <vt:lpstr>Arial</vt:lpstr>
      <vt:lpstr>Calibri</vt:lpstr>
      <vt:lpstr>Default Design</vt:lpstr>
      <vt:lpstr>Observing Black Holes</vt:lpstr>
      <vt:lpstr>Observing a Black Hole</vt:lpstr>
      <vt:lpstr>Hubble Hunt: Lensing</vt:lpstr>
      <vt:lpstr>Cygnus X-1</vt:lpstr>
      <vt:lpstr>Cygnus X-1</vt:lpstr>
      <vt:lpstr>PowerPoint Presentation</vt:lpstr>
      <vt:lpstr>X-Ray Source</vt:lpstr>
      <vt:lpstr>Cygnus OB Association</vt:lpstr>
      <vt:lpstr>Progenitor Star</vt:lpstr>
      <vt:lpstr>M87</vt:lpstr>
      <vt:lpstr>M87</vt:lpstr>
      <vt:lpstr>M87 Jet</vt:lpstr>
      <vt:lpstr>M87 Jet</vt:lpstr>
      <vt:lpstr>M87 Nucleus</vt:lpstr>
      <vt:lpstr>M87’S supermassive black hole</vt:lpstr>
      <vt:lpstr>Milky Way Galaxy</vt:lpstr>
      <vt:lpstr>Sgr A*</vt:lpstr>
      <vt:lpstr>PowerPoint Presentation</vt:lpstr>
      <vt:lpstr>Milky Way’s black hole</vt:lpstr>
      <vt:lpstr>Intermediate-mass black holes?</vt:lpstr>
      <vt:lpstr>Hawking Radiation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247</cp:revision>
  <cp:lastPrinted>2024-11-13T20:23:29Z</cp:lastPrinted>
  <dcterms:created xsi:type="dcterms:W3CDTF">2003-08-04T19:23:16Z</dcterms:created>
  <dcterms:modified xsi:type="dcterms:W3CDTF">2024-11-13T20:23:29Z</dcterms:modified>
</cp:coreProperties>
</file>