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61" r:id="rId2"/>
    <p:sldId id="262" r:id="rId3"/>
    <p:sldId id="263" r:id="rId4"/>
    <p:sldId id="264" r:id="rId5"/>
    <p:sldId id="542" r:id="rId6"/>
    <p:sldId id="265" r:id="rId7"/>
    <p:sldId id="266" r:id="rId8"/>
    <p:sldId id="267" r:id="rId9"/>
    <p:sldId id="268" r:id="rId10"/>
    <p:sldId id="270" r:id="rId11"/>
    <p:sldId id="269" r:id="rId12"/>
    <p:sldId id="271" r:id="rId13"/>
    <p:sldId id="272" r:id="rId14"/>
    <p:sldId id="273" r:id="rId15"/>
    <p:sldId id="274" r:id="rId16"/>
    <p:sldId id="275" r:id="rId17"/>
    <p:sldId id="535" r:id="rId18"/>
    <p:sldId id="536" r:id="rId19"/>
    <p:sldId id="538" r:id="rId20"/>
    <p:sldId id="539" r:id="rId21"/>
    <p:sldId id="537" r:id="rId22"/>
    <p:sldId id="540" r:id="rId23"/>
    <p:sldId id="541" r:id="rId24"/>
  </p:sldIdLst>
  <p:sldSz cx="9144000" cy="6858000" type="screen4x3"/>
  <p:notesSz cx="9312275" cy="70262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16"/>
    <p:restoredTop sz="93913" autoAdjust="0"/>
  </p:normalViewPr>
  <p:slideViewPr>
    <p:cSldViewPr>
      <p:cViewPr varScale="1">
        <p:scale>
          <a:sx n="61" d="100"/>
          <a:sy n="61" d="100"/>
        </p:scale>
        <p:origin x="90" y="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248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12"/>
        <p:guide pos="293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738"/>
            <a:ext cx="4033838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8" tIns="46519" rIns="93038" bIns="46519" numCol="1" anchor="t" anchorCtr="0" compatLnSpc="1">
            <a:prstTxWarp prst="textNoShape">
              <a:avLst/>
            </a:prstTxWarp>
          </a:bodyPr>
          <a:lstStyle>
            <a:lvl1pPr defTabSz="9298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L25 Star Death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5263" y="0"/>
            <a:ext cx="40354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8" tIns="46519" rIns="93038" bIns="46519" numCol="1" anchor="t" anchorCtr="0" compatLnSpc="1">
            <a:prstTxWarp prst="textNoShape">
              <a:avLst/>
            </a:prstTxWarp>
          </a:bodyPr>
          <a:lstStyle>
            <a:lvl1pPr algn="r" defTabSz="9298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72263"/>
            <a:ext cx="4033838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8" tIns="46519" rIns="93038" bIns="46519" numCol="1" anchor="b" anchorCtr="0" compatLnSpc="1">
            <a:prstTxWarp prst="textNoShape">
              <a:avLst/>
            </a:prstTxWarp>
          </a:bodyPr>
          <a:lstStyle>
            <a:lvl1pPr defTabSz="9298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5264" y="6561137"/>
            <a:ext cx="3876674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8" tIns="46519" rIns="93038" bIns="46519" numCol="1" anchor="b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88912"/>
            <a:ext cx="4035425" cy="352425"/>
          </a:xfrm>
          <a:prstGeom prst="rect">
            <a:avLst/>
          </a:prstGeom>
        </p:spPr>
        <p:txBody>
          <a:bodyPr vert="horz" lIns="92345" tIns="46173" rIns="92345" bIns="46173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L25 Star Death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75263" y="0"/>
            <a:ext cx="4035425" cy="352425"/>
          </a:xfrm>
          <a:prstGeom prst="rect">
            <a:avLst/>
          </a:prstGeom>
        </p:spPr>
        <p:txBody>
          <a:bodyPr vert="horz" wrap="square" lIns="92345" tIns="46173" rIns="92345" bIns="4617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11/4/2024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527050"/>
            <a:ext cx="3511550" cy="2635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45" tIns="46173" rIns="92345" bIns="4617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31863" y="3336925"/>
            <a:ext cx="7448550" cy="3162300"/>
          </a:xfrm>
          <a:prstGeom prst="rect">
            <a:avLst/>
          </a:prstGeom>
        </p:spPr>
        <p:txBody>
          <a:bodyPr vert="horz" lIns="92345" tIns="46173" rIns="92345" bIns="46173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672263"/>
            <a:ext cx="4035425" cy="352425"/>
          </a:xfrm>
          <a:prstGeom prst="rect">
            <a:avLst/>
          </a:prstGeom>
        </p:spPr>
        <p:txBody>
          <a:bodyPr vert="horz" lIns="92345" tIns="46173" rIns="92345" bIns="46173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75263" y="6672263"/>
            <a:ext cx="4035425" cy="352425"/>
          </a:xfrm>
          <a:prstGeom prst="rect">
            <a:avLst/>
          </a:prstGeom>
        </p:spPr>
        <p:txBody>
          <a:bodyPr vert="horz" wrap="square" lIns="92345" tIns="46173" rIns="92345" bIns="4617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0C823E-652C-BB4C-958D-D5E42335AA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56391E-6FF9-0840-9B7D-BFA1EAC48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0A5865-103A-1743-A364-F91C4CB5D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4AE73-39B9-E840-BA5F-1D8261596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C221EF0-7819-9345-BE24-395200119A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428FEC-714D-CA4F-A928-89AD5CF89B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1CBA0B-4567-F84B-B475-8ADDB60C0E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E17832-5374-5A43-99C2-1688BEBA8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17704E-0A8D-114C-BE4C-9B49D4C66A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021108.html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hyperlink" Target="https://apod.nasa.gov/apod/ap050612.html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a.gov/image-article/eskimo-nebula-2/" TargetMode="External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pl.nasa.gov/images/pia04231-white-dwarf-stars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hyperphysics.phy-astr.gsu.edu/hbase/nucene/nucbin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arthsky.org/todays-image/photo-extragalactic-supernova-sn2018iq-ngc-2746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41024.html" TargetMode="Externa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40212.html" TargetMode="Externa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astrobin.com/users/JulienCaden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E09065-BDF6-FD4B-B8A1-457ED182F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A41F76-5DA4-3C4E-83F7-41EA0B327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881063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How Stars Die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A23E81-9AA6-F14F-8008-A839F2B0C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Some with a bang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>
                <a:solidFill>
                  <a:schemeClr val="accent5"/>
                </a:solidFill>
              </a:rPr>
              <a:t>some with a whimper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52F539-A98A-2C4C-84E0-084084DDF4BA}"/>
              </a:ext>
            </a:extLst>
          </p:cNvPr>
          <p:cNvSpPr txBox="1"/>
          <p:nvPr/>
        </p:nvSpPr>
        <p:spPr>
          <a:xfrm>
            <a:off x="304800" y="6172200"/>
            <a:ext cx="5887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SN1987A remnant, false color Near IR, Webb telescope</a:t>
            </a:r>
          </a:p>
        </p:txBody>
      </p:sp>
    </p:spTree>
    <p:extLst>
      <p:ext uri="{BB962C8B-B14F-4D97-AF65-F5344CB8AC3E}">
        <p14:creationId xmlns:p14="http://schemas.microsoft.com/office/powerpoint/2010/main" val="748351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4BFBEE-C850-CA4B-973D-77940941B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" y="0"/>
            <a:ext cx="914158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5E7BC8-BB97-9E49-B142-DDA1AAE640FF}"/>
              </a:ext>
            </a:extLst>
          </p:cNvPr>
          <p:cNvSpPr txBox="1"/>
          <p:nvPr/>
        </p:nvSpPr>
        <p:spPr>
          <a:xfrm>
            <a:off x="3171615" y="0"/>
            <a:ext cx="4108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Little Ghost Nebula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2425A9-D55F-7D4C-B76C-4135EA8844D7}"/>
              </a:ext>
            </a:extLst>
          </p:cNvPr>
          <p:cNvSpPr txBox="1"/>
          <p:nvPr/>
        </p:nvSpPr>
        <p:spPr>
          <a:xfrm>
            <a:off x="76200" y="6305490"/>
            <a:ext cx="414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Hubble Heritage, via APOD</a:t>
            </a:r>
          </a:p>
        </p:txBody>
      </p:sp>
    </p:spTree>
    <p:extLst>
      <p:ext uri="{BB962C8B-B14F-4D97-AF65-F5344CB8AC3E}">
        <p14:creationId xmlns:p14="http://schemas.microsoft.com/office/powerpoint/2010/main" val="3701217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5E7BC8-BB97-9E49-B142-DDA1AAE640FF}"/>
              </a:ext>
            </a:extLst>
          </p:cNvPr>
          <p:cNvSpPr txBox="1"/>
          <p:nvPr/>
        </p:nvSpPr>
        <p:spPr>
          <a:xfrm>
            <a:off x="4008943" y="5674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M2-9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2425A9-D55F-7D4C-B76C-4135EA8844D7}"/>
              </a:ext>
            </a:extLst>
          </p:cNvPr>
          <p:cNvSpPr txBox="1"/>
          <p:nvPr/>
        </p:nvSpPr>
        <p:spPr>
          <a:xfrm>
            <a:off x="76200" y="6305490"/>
            <a:ext cx="3289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</a:t>
            </a:r>
            <a:r>
              <a:rPr lang="en-US" sz="2000" dirty="0">
                <a:solidFill>
                  <a:schemeClr val="tx2"/>
                </a:solidFill>
              </a:rPr>
              <a:t>: B. </a:t>
            </a:r>
            <a:r>
              <a:rPr lang="en-US" sz="2000" dirty="0" err="1">
                <a:solidFill>
                  <a:schemeClr val="tx2"/>
                </a:solidFill>
              </a:rPr>
              <a:t>Balick</a:t>
            </a:r>
            <a:r>
              <a:rPr lang="en-US" sz="2000" dirty="0">
                <a:solidFill>
                  <a:schemeClr val="tx2"/>
                </a:solidFill>
              </a:rPr>
              <a:t>, via APOD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720211-31CE-DC4E-A467-F49F5C9B4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2222"/>
            <a:ext cx="9123218" cy="534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41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D58513-AFDC-EE48-83D8-1CB2698E2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" y="0"/>
            <a:ext cx="914107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5E7BC8-BB97-9E49-B142-DDA1AAE640FF}"/>
              </a:ext>
            </a:extLst>
          </p:cNvPr>
          <p:cNvSpPr txBox="1"/>
          <p:nvPr/>
        </p:nvSpPr>
        <p:spPr>
          <a:xfrm>
            <a:off x="3578850" y="0"/>
            <a:ext cx="2364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NGC 2392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2425A9-D55F-7D4C-B76C-4135EA8844D7}"/>
              </a:ext>
            </a:extLst>
          </p:cNvPr>
          <p:cNvSpPr txBox="1"/>
          <p:nvPr/>
        </p:nvSpPr>
        <p:spPr>
          <a:xfrm>
            <a:off x="76200" y="6305490"/>
            <a:ext cx="26228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NASA/Hubble</a:t>
            </a:r>
          </a:p>
        </p:txBody>
      </p:sp>
    </p:spTree>
    <p:extLst>
      <p:ext uri="{BB962C8B-B14F-4D97-AF65-F5344CB8AC3E}">
        <p14:creationId xmlns:p14="http://schemas.microsoft.com/office/powerpoint/2010/main" val="741865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C8816-43FC-3442-A043-B4506186E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Planetary Nebulae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F1DCA-F4EE-8745-A14B-67CBD36F1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Named for disk appearance</a:t>
            </a:r>
          </a:p>
          <a:p>
            <a:r>
              <a:rPr lang="en-US" dirty="0"/>
              <a:t>Complex shapes not fully understood</a:t>
            </a:r>
          </a:p>
          <a:p>
            <a:r>
              <a:rPr lang="en-US" dirty="0"/>
              <a:t>Account for 85% of material expelled by stars</a:t>
            </a:r>
          </a:p>
          <a:p>
            <a:r>
              <a:rPr lang="en-US" dirty="0"/>
              <a:t>Material source for Population I stars</a:t>
            </a:r>
          </a:p>
        </p:txBody>
      </p:sp>
    </p:spTree>
    <p:extLst>
      <p:ext uri="{BB962C8B-B14F-4D97-AF65-F5344CB8AC3E}">
        <p14:creationId xmlns:p14="http://schemas.microsoft.com/office/powerpoint/2010/main" val="395538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AC62-BF42-0D4D-BD12-599DC107D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A2D44-8EE0-7A41-B0A7-86302F963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Becomes a </a:t>
            </a:r>
            <a:r>
              <a:rPr lang="en-US" dirty="0">
                <a:solidFill>
                  <a:schemeClr val="accent2"/>
                </a:solidFill>
              </a:rPr>
              <a:t>Wolf-</a:t>
            </a:r>
            <a:r>
              <a:rPr lang="en-US" dirty="0" err="1">
                <a:solidFill>
                  <a:schemeClr val="accent2"/>
                </a:solidFill>
              </a:rPr>
              <a:t>Rayet</a:t>
            </a:r>
            <a:r>
              <a:rPr lang="en-US" dirty="0">
                <a:solidFill>
                  <a:schemeClr val="accent2"/>
                </a:solidFill>
              </a:rPr>
              <a:t>-type</a:t>
            </a:r>
            <a:r>
              <a:rPr lang="en-US" dirty="0"/>
              <a:t> star [WR]</a:t>
            </a:r>
          </a:p>
          <a:p>
            <a:pPr lvl="1"/>
            <a:r>
              <a:rPr lang="en-US" dirty="0"/>
              <a:t>High surface temperature 20–200 </a:t>
            </a:r>
            <a:r>
              <a:rPr lang="en-US" dirty="0" err="1"/>
              <a:t>kK</a:t>
            </a:r>
            <a:endParaRPr lang="en-US" dirty="0"/>
          </a:p>
          <a:p>
            <a:pPr lvl="1"/>
            <a:r>
              <a:rPr lang="en-US" dirty="0"/>
              <a:t>spectral lines of ionized He, C, N</a:t>
            </a:r>
          </a:p>
          <a:p>
            <a:pPr lvl="1"/>
            <a:r>
              <a:rPr lang="en-US" dirty="0"/>
              <a:t>weak or absent H lines</a:t>
            </a:r>
          </a:p>
          <a:p>
            <a:r>
              <a:rPr lang="en-US" dirty="0"/>
              <a:t>Cools to a </a:t>
            </a:r>
            <a:r>
              <a:rPr lang="en-US" dirty="0">
                <a:solidFill>
                  <a:schemeClr val="accent2"/>
                </a:solidFill>
              </a:rPr>
              <a:t>white dwarf</a:t>
            </a:r>
          </a:p>
          <a:p>
            <a:pPr lvl="1"/>
            <a:r>
              <a:rPr lang="en-US" dirty="0"/>
              <a:t>6 </a:t>
            </a:r>
            <a:r>
              <a:rPr lang="en-US" dirty="0" err="1"/>
              <a:t>kK</a:t>
            </a:r>
            <a:r>
              <a:rPr lang="en-US" dirty="0"/>
              <a:t> in about 5 billion years</a:t>
            </a:r>
          </a:p>
          <a:p>
            <a:r>
              <a:rPr lang="en-US" dirty="0"/>
              <a:t>Eventually becomes </a:t>
            </a:r>
            <a:r>
              <a:rPr lang="en-US" dirty="0">
                <a:solidFill>
                  <a:srgbClr val="000000"/>
                </a:solidFill>
              </a:rPr>
              <a:t>black dwarf</a:t>
            </a:r>
          </a:p>
          <a:p>
            <a:pPr lvl="1"/>
            <a:r>
              <a:rPr lang="en-US" dirty="0"/>
              <a:t>many billions of years</a:t>
            </a:r>
          </a:p>
        </p:txBody>
      </p:sp>
    </p:spTree>
    <p:extLst>
      <p:ext uri="{BB962C8B-B14F-4D97-AF65-F5344CB8AC3E}">
        <p14:creationId xmlns:p14="http://schemas.microsoft.com/office/powerpoint/2010/main" val="329911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7D198-C56D-3B42-9797-ADA565988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28600"/>
            <a:ext cx="2588336" cy="2316162"/>
          </a:xfrm>
        </p:spPr>
        <p:txBody>
          <a:bodyPr/>
          <a:lstStyle/>
          <a:p>
            <a:r>
              <a:rPr lang="en-US" dirty="0"/>
              <a:t>Cluster M4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B1E91C-8438-7C42-A469-2AE899321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536" y="-13447"/>
            <a:ext cx="6098464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45982A-C8D8-0245-82E7-4CC00368386D}"/>
              </a:ext>
            </a:extLst>
          </p:cNvPr>
          <p:cNvSpPr txBox="1"/>
          <p:nvPr/>
        </p:nvSpPr>
        <p:spPr>
          <a:xfrm>
            <a:off x="230618" y="5181600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3"/>
              </a:rPr>
              <a:t>Images</a:t>
            </a:r>
            <a:r>
              <a:rPr lang="en-US" sz="2400" dirty="0"/>
              <a:t>: </a:t>
            </a:r>
            <a:br>
              <a:rPr lang="en-US" sz="2400" dirty="0"/>
            </a:br>
            <a:r>
              <a:rPr lang="en-US" sz="2400" dirty="0"/>
              <a:t>upper: </a:t>
            </a:r>
            <a:r>
              <a:rPr lang="en-US" sz="2400" dirty="0" err="1"/>
              <a:t>Kitt</a:t>
            </a:r>
            <a:r>
              <a:rPr lang="en-US" sz="2400" dirty="0"/>
              <a:t> Peak</a:t>
            </a:r>
          </a:p>
          <a:p>
            <a:r>
              <a:rPr lang="en-US" sz="2400" dirty="0"/>
              <a:t>Lower: HST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0E3B6B-7314-EE40-9C98-F75A545EA463}"/>
              </a:ext>
            </a:extLst>
          </p:cNvPr>
          <p:cNvSpPr txBox="1"/>
          <p:nvPr/>
        </p:nvSpPr>
        <p:spPr>
          <a:xfrm>
            <a:off x="226136" y="3324691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Circled objects are white dwarfs</a:t>
            </a:r>
          </a:p>
        </p:txBody>
      </p:sp>
    </p:spTree>
    <p:extLst>
      <p:ext uri="{BB962C8B-B14F-4D97-AF65-F5344CB8AC3E}">
        <p14:creationId xmlns:p14="http://schemas.microsoft.com/office/powerpoint/2010/main" val="4259300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0B580-19FA-6446-9BD5-A1803A066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Stars over 8 M</a:t>
            </a:r>
            <a:r>
              <a:rPr lang="en-US" baseline="-25000" dirty="0"/>
              <a:t>⊙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DE4EA-692C-764D-9C82-3A11C07A0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Core He fusion to C, O</a:t>
            </a:r>
          </a:p>
          <a:p>
            <a:r>
              <a:rPr lang="en-US" dirty="0"/>
              <a:t>C fusion to Ne, Mg</a:t>
            </a:r>
          </a:p>
          <a:p>
            <a:r>
              <a:rPr lang="en-US" dirty="0"/>
              <a:t>O fusion to S, Si, P</a:t>
            </a:r>
          </a:p>
          <a:p>
            <a:r>
              <a:rPr lang="en-US" dirty="0"/>
              <a:t>Si fusion to Fe</a:t>
            </a:r>
          </a:p>
          <a:p>
            <a:r>
              <a:rPr lang="en-US" dirty="0"/>
              <a:t>Each step takes less time</a:t>
            </a:r>
          </a:p>
        </p:txBody>
      </p:sp>
    </p:spTree>
    <p:extLst>
      <p:ext uri="{BB962C8B-B14F-4D97-AF65-F5344CB8AC3E}">
        <p14:creationId xmlns:p14="http://schemas.microsoft.com/office/powerpoint/2010/main" val="11253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6C98BCDB-8805-F044-A8BE-C91D61622F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Binding Energy</a:t>
            </a:r>
          </a:p>
        </p:txBody>
      </p:sp>
      <p:pic>
        <p:nvPicPr>
          <p:cNvPr id="18435" name="Picture 3" descr=" bcurv.gif                                                      000DB12EMacintosh HD                   B42CFB35:">
            <a:extLst>
              <a:ext uri="{FF2B5EF4-FFF2-40B4-BE49-F238E27FC236}">
                <a16:creationId xmlns:a16="http://schemas.microsoft.com/office/drawing/2014/main" id="{EF5251D2-12E3-3C49-A3CB-725D68CB5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0"/>
            <a:ext cx="5913438" cy="384333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8436" name="Text Box 4">
            <a:extLst>
              <a:ext uri="{FF2B5EF4-FFF2-40B4-BE49-F238E27FC236}">
                <a16:creationId xmlns:a16="http://schemas.microsoft.com/office/drawing/2014/main" id="{12183F29-77FF-3146-9C7B-D3F80F25B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791200"/>
            <a:ext cx="6934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Source: Georgia State U., </a:t>
            </a:r>
            <a:r>
              <a:rPr lang="en-US" altLang="en-US" i="1"/>
              <a:t>Hyperphysics</a:t>
            </a:r>
            <a:br>
              <a:rPr lang="en-US" altLang="en-US"/>
            </a:br>
            <a:r>
              <a:rPr lang="en-US" altLang="en-US">
                <a:hlinkClick r:id="rId3"/>
              </a:rPr>
              <a:t>http://hyperphysics.phy-astr.gsu.edu/hbase/nucene/nucbin.html</a:t>
            </a:r>
            <a:endParaRPr lang="en-US" altLang="en-US"/>
          </a:p>
        </p:txBody>
      </p:sp>
      <p:sp>
        <p:nvSpPr>
          <p:cNvPr id="18437" name="Line 5">
            <a:extLst>
              <a:ext uri="{FF2B5EF4-FFF2-40B4-BE49-F238E27FC236}">
                <a16:creationId xmlns:a16="http://schemas.microsoft.com/office/drawing/2014/main" id="{C3B7535B-679C-6B43-8797-2AA098F34585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1981200"/>
            <a:ext cx="1524000" cy="8382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Line 6">
            <a:extLst>
              <a:ext uri="{FF2B5EF4-FFF2-40B4-BE49-F238E27FC236}">
                <a16:creationId xmlns:a16="http://schemas.microsoft.com/office/drawing/2014/main" id="{D1319214-BA7D-C642-8C11-311FE3C7EB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6800" y="2362200"/>
            <a:ext cx="1676400" cy="4572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Text Box 7">
            <a:extLst>
              <a:ext uri="{FF2B5EF4-FFF2-40B4-BE49-F238E27FC236}">
                <a16:creationId xmlns:a16="http://schemas.microsoft.com/office/drawing/2014/main" id="{DC70F376-3B05-DB47-BD6E-775FF80BB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2819400"/>
            <a:ext cx="831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</a:rPr>
              <a:t>fission</a:t>
            </a:r>
          </a:p>
        </p:txBody>
      </p:sp>
      <p:sp>
        <p:nvSpPr>
          <p:cNvPr id="18440" name="Line 8">
            <a:extLst>
              <a:ext uri="{FF2B5EF4-FFF2-40B4-BE49-F238E27FC236}">
                <a16:creationId xmlns:a16="http://schemas.microsoft.com/office/drawing/2014/main" id="{E05C7698-CD3E-4F47-83B3-84FF39674B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14600" y="3886200"/>
            <a:ext cx="1066800" cy="6858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Line 9">
            <a:extLst>
              <a:ext uri="{FF2B5EF4-FFF2-40B4-BE49-F238E27FC236}">
                <a16:creationId xmlns:a16="http://schemas.microsoft.com/office/drawing/2014/main" id="{FE400312-0D76-CD4E-AC54-B856DFF60BF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76600" y="1981200"/>
            <a:ext cx="304800" cy="19050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Text Box 10">
            <a:extLst>
              <a:ext uri="{FF2B5EF4-FFF2-40B4-BE49-F238E27FC236}">
                <a16:creationId xmlns:a16="http://schemas.microsoft.com/office/drawing/2014/main" id="{64069721-3675-DD44-AB8A-7E0BE0F42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733800"/>
            <a:ext cx="79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</a:rPr>
              <a:t>fusion</a:t>
            </a:r>
          </a:p>
        </p:txBody>
      </p:sp>
    </p:spTree>
    <p:extLst>
      <p:ext uri="{BB962C8B-B14F-4D97-AF65-F5344CB8AC3E}">
        <p14:creationId xmlns:p14="http://schemas.microsoft.com/office/powerpoint/2010/main" val="2460711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196B1-F6A2-6F47-A967-50C7EA0F6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End-stage Supergiant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3837F9-4997-E54B-BB3C-83C938FF5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720850"/>
            <a:ext cx="7287156" cy="464513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0F9F07-7866-394E-B5EA-CE1B796CABC9}"/>
              </a:ext>
            </a:extLst>
          </p:cNvPr>
          <p:cNvSpPr txBox="1"/>
          <p:nvPr/>
        </p:nvSpPr>
        <p:spPr>
          <a:xfrm>
            <a:off x="1219200" y="6400800"/>
            <a:ext cx="2335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Fig. 14.10</a:t>
            </a:r>
          </a:p>
        </p:txBody>
      </p:sp>
    </p:spTree>
    <p:extLst>
      <p:ext uri="{BB962C8B-B14F-4D97-AF65-F5344CB8AC3E}">
        <p14:creationId xmlns:p14="http://schemas.microsoft.com/office/powerpoint/2010/main" val="2657420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E968-EB43-BB42-BAC1-4A957ACD9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Then 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3EE00-3BD3-724F-B54E-D153879EF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Iron does not yield energy by fusion</a:t>
            </a:r>
          </a:p>
          <a:p>
            <a:r>
              <a:rPr lang="en-US" dirty="0"/>
              <a:t>Cannot maintain hydrostatic pressure</a:t>
            </a:r>
          </a:p>
          <a:p>
            <a:r>
              <a:rPr lang="en-US" dirty="0"/>
              <a:t>Core collapses</a:t>
            </a:r>
          </a:p>
        </p:txBody>
      </p:sp>
    </p:spTree>
    <p:extLst>
      <p:ext uri="{BB962C8B-B14F-4D97-AF65-F5344CB8AC3E}">
        <p14:creationId xmlns:p14="http://schemas.microsoft.com/office/powerpoint/2010/main" val="206120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D011-F36E-0140-9562-3C78416BB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Stars’ 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3B6A7-E4FC-6B45-8FA2-9E287797C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&lt; </a:t>
            </a:r>
            <a:r>
              <a:rPr lang="en-US" dirty="0">
                <a:solidFill>
                  <a:schemeClr val="accent2"/>
                </a:solidFill>
              </a:rPr>
              <a:t>0.4 M</a:t>
            </a:r>
            <a:r>
              <a:rPr lang="en-US" baseline="-25000" dirty="0">
                <a:solidFill>
                  <a:schemeClr val="accent2"/>
                </a:solidFill>
              </a:rPr>
              <a:t>⊙</a:t>
            </a:r>
            <a:r>
              <a:rPr lang="en-US" dirty="0"/>
              <a:t>: fade away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0.4–8 M</a:t>
            </a:r>
            <a:r>
              <a:rPr lang="en-US" baseline="-25000" dirty="0">
                <a:solidFill>
                  <a:schemeClr val="accent2"/>
                </a:solidFill>
              </a:rPr>
              <a:t>⊙</a:t>
            </a:r>
            <a:r>
              <a:rPr lang="en-US" dirty="0"/>
              <a:t>: white dwarf</a:t>
            </a:r>
          </a:p>
          <a:p>
            <a:pPr>
              <a:buClr>
                <a:schemeClr val="tx2"/>
              </a:buClr>
            </a:pPr>
            <a:r>
              <a:rPr lang="en-US" dirty="0"/>
              <a:t>&gt; </a:t>
            </a:r>
            <a:r>
              <a:rPr lang="en-US" dirty="0">
                <a:solidFill>
                  <a:schemeClr val="accent2"/>
                </a:solidFill>
              </a:rPr>
              <a:t>8 M</a:t>
            </a:r>
            <a:r>
              <a:rPr lang="en-US" baseline="-25000" dirty="0">
                <a:solidFill>
                  <a:schemeClr val="accent2"/>
                </a:solidFill>
              </a:rPr>
              <a:t>⊙</a:t>
            </a:r>
            <a:r>
              <a:rPr lang="en-US" dirty="0"/>
              <a:t>: core collapse</a:t>
            </a:r>
          </a:p>
        </p:txBody>
      </p:sp>
    </p:spTree>
    <p:extLst>
      <p:ext uri="{BB962C8B-B14F-4D97-AF65-F5344CB8AC3E}">
        <p14:creationId xmlns:p14="http://schemas.microsoft.com/office/powerpoint/2010/main" val="188728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AF79B-2488-3E4F-98E0-40B8CBDC7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Collapse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A05B4-F5EC-7347-A6BE-BBB74913E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Rising temperature causes photodisintegration</a:t>
            </a:r>
          </a:p>
          <a:p>
            <a:pPr marL="0" indent="0" algn="ctr">
              <a:buClr>
                <a:schemeClr val="tx2"/>
              </a:buClr>
              <a:buNone/>
            </a:pPr>
            <a:r>
              <a:rPr lang="en-US" dirty="0">
                <a:solidFill>
                  <a:schemeClr val="accent2"/>
                </a:solidFill>
              </a:rPr>
              <a:t>p</a:t>
            </a:r>
            <a:r>
              <a:rPr lang="en-US" baseline="30000" dirty="0">
                <a:solidFill>
                  <a:schemeClr val="accent2"/>
                </a:solidFill>
              </a:rPr>
              <a:t>+</a:t>
            </a:r>
            <a:r>
              <a:rPr lang="en-US" dirty="0">
                <a:solidFill>
                  <a:schemeClr val="accent2"/>
                </a:solidFill>
              </a:rPr>
              <a:t> + e</a:t>
            </a:r>
            <a:r>
              <a:rPr lang="en-US" baseline="30000" dirty="0">
                <a:solidFill>
                  <a:schemeClr val="accent2"/>
                </a:solidFill>
              </a:rPr>
              <a:t>–</a:t>
            </a:r>
            <a:r>
              <a:rPr lang="en-US" dirty="0">
                <a:solidFill>
                  <a:schemeClr val="accent2"/>
                </a:solidFill>
              </a:rPr>
              <a:t> → n + </a:t>
            </a:r>
            <a:r>
              <a:rPr lang="en-US" dirty="0">
                <a:solidFill>
                  <a:schemeClr val="accent2"/>
                </a:solidFill>
                <a:latin typeface="Symbol" pitchFamily="2" charset="2"/>
              </a:rPr>
              <a:t>n</a:t>
            </a:r>
            <a:r>
              <a:rPr lang="en-US" baseline="-25000" dirty="0">
                <a:solidFill>
                  <a:schemeClr val="accent2"/>
                </a:solidFill>
              </a:rPr>
              <a:t>e</a:t>
            </a:r>
          </a:p>
          <a:p>
            <a:pPr>
              <a:buClr>
                <a:schemeClr val="tx2"/>
              </a:buClr>
            </a:pPr>
            <a:r>
              <a:rPr lang="en-US" dirty="0"/>
              <a:t>Core reaches </a:t>
            </a:r>
            <a:r>
              <a:rPr lang="en-US" dirty="0">
                <a:solidFill>
                  <a:schemeClr val="accent2"/>
                </a:solidFill>
              </a:rPr>
              <a:t>nuclear density</a:t>
            </a:r>
            <a:r>
              <a:rPr lang="en-US" dirty="0"/>
              <a:t>, bounces</a:t>
            </a:r>
          </a:p>
          <a:p>
            <a:pPr>
              <a:buClr>
                <a:schemeClr val="tx2"/>
              </a:buClr>
            </a:pPr>
            <a:r>
              <a:rPr lang="en-US" dirty="0"/>
              <a:t>Envelope falls in at ~</a:t>
            </a:r>
            <a:r>
              <a:rPr lang="en-US" dirty="0">
                <a:solidFill>
                  <a:schemeClr val="accent2"/>
                </a:solidFill>
              </a:rPr>
              <a:t>0.15</a:t>
            </a:r>
            <a:r>
              <a:rPr lang="en-US" i="1" dirty="0">
                <a:solidFill>
                  <a:schemeClr val="accent2"/>
                </a:solidFill>
              </a:rPr>
              <a:t>c</a:t>
            </a:r>
          </a:p>
          <a:p>
            <a:pPr>
              <a:buClr>
                <a:schemeClr val="tx2"/>
              </a:buClr>
            </a:pPr>
            <a:r>
              <a:rPr lang="en-US" dirty="0"/>
              <a:t>Core and </a:t>
            </a:r>
            <a:r>
              <a:rPr lang="en-US" dirty="0">
                <a:latin typeface="Symbol" pitchFamily="2" charset="2"/>
              </a:rPr>
              <a:t>n</a:t>
            </a:r>
            <a:r>
              <a:rPr lang="en-US" dirty="0"/>
              <a:t> collide with envelope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Type II Supernova</a:t>
            </a:r>
          </a:p>
          <a:p>
            <a:pPr>
              <a:buClr>
                <a:schemeClr val="tx2"/>
              </a:buClr>
            </a:pPr>
            <a:r>
              <a:rPr lang="en-US" dirty="0"/>
              <a:t>r-process nucleosynthesis</a:t>
            </a:r>
          </a:p>
        </p:txBody>
      </p:sp>
    </p:spTree>
    <p:extLst>
      <p:ext uri="{BB962C8B-B14F-4D97-AF65-F5344CB8AC3E}">
        <p14:creationId xmlns:p14="http://schemas.microsoft.com/office/powerpoint/2010/main" val="426164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481C2-0E9C-0F41-9A87-3C7C37356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Extragalactic Supernova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AD3D4B-56CA-F14D-9FAA-13B6477EE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295400"/>
            <a:ext cx="5562600" cy="55626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685235-66E3-4044-BE69-9398D3CFF474}"/>
              </a:ext>
            </a:extLst>
          </p:cNvPr>
          <p:cNvSpPr txBox="1"/>
          <p:nvPr/>
        </p:nvSpPr>
        <p:spPr>
          <a:xfrm>
            <a:off x="2556501" y="6248400"/>
            <a:ext cx="4030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Brian </a:t>
            </a:r>
            <a:r>
              <a:rPr lang="en-US" sz="2000" dirty="0" err="1">
                <a:solidFill>
                  <a:srgbClr val="FFFF00"/>
                </a:solidFill>
              </a:rPr>
              <a:t>Ottum</a:t>
            </a:r>
            <a:r>
              <a:rPr lang="en-US" sz="2000" dirty="0">
                <a:solidFill>
                  <a:srgbClr val="FFFF00"/>
                </a:solidFill>
              </a:rPr>
              <a:t>, via </a:t>
            </a:r>
            <a:r>
              <a:rPr lang="en-US" sz="2000" dirty="0" err="1">
                <a:solidFill>
                  <a:srgbClr val="FFFF00"/>
                </a:solidFill>
              </a:rPr>
              <a:t>earthsky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BECD17-7D49-4449-9CC1-8583A4D3809F}"/>
              </a:ext>
            </a:extLst>
          </p:cNvPr>
          <p:cNvSpPr txBox="1"/>
          <p:nvPr/>
        </p:nvSpPr>
        <p:spPr>
          <a:xfrm>
            <a:off x="2743200" y="1417638"/>
            <a:ext cx="1539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SN2018iq</a:t>
            </a:r>
          </a:p>
        </p:txBody>
      </p:sp>
    </p:spTree>
    <p:extLst>
      <p:ext uri="{BB962C8B-B14F-4D97-AF65-F5344CB8AC3E}">
        <p14:creationId xmlns:p14="http://schemas.microsoft.com/office/powerpoint/2010/main" val="2261939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F5700-7DD5-A847-A806-3304D5532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Supernova frequency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ACC7C-F4D0-B640-80DD-45D0BBD82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Estimated ~ </a:t>
            </a:r>
            <a:r>
              <a:rPr lang="en-US" dirty="0">
                <a:solidFill>
                  <a:schemeClr val="accent2"/>
                </a:solidFill>
              </a:rPr>
              <a:t>1 per 100y </a:t>
            </a:r>
            <a:r>
              <a:rPr lang="en-US" dirty="0"/>
              <a:t>in a galaxy</a:t>
            </a:r>
          </a:p>
          <a:p>
            <a:r>
              <a:rPr lang="en-US" dirty="0"/>
              <a:t>We haven’t seen one in the Milky Way since </a:t>
            </a:r>
            <a:r>
              <a:rPr lang="en-US" dirty="0">
                <a:solidFill>
                  <a:schemeClr val="accent2"/>
                </a:solidFill>
              </a:rPr>
              <a:t>1604</a:t>
            </a:r>
          </a:p>
          <a:p>
            <a:pPr lvl="1"/>
            <a:r>
              <a:rPr lang="en-US" dirty="0"/>
              <a:t>Kepler’s Supernova</a:t>
            </a:r>
          </a:p>
          <a:p>
            <a:r>
              <a:rPr lang="en-US" dirty="0"/>
              <a:t>Why so long ago?</a:t>
            </a:r>
          </a:p>
        </p:txBody>
      </p:sp>
    </p:spTree>
    <p:extLst>
      <p:ext uri="{BB962C8B-B14F-4D97-AF65-F5344CB8AC3E}">
        <p14:creationId xmlns:p14="http://schemas.microsoft.com/office/powerpoint/2010/main" val="131280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128C0-9121-444B-9CA6-40E633E69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Supernova 1987A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798ED-6EB3-014E-AD7F-3782CC6C0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Large </a:t>
            </a:r>
            <a:r>
              <a:rPr lang="en-US" dirty="0" err="1"/>
              <a:t>Magellanic</a:t>
            </a:r>
            <a:r>
              <a:rPr lang="en-US" dirty="0"/>
              <a:t> Cloud</a:t>
            </a:r>
          </a:p>
          <a:p>
            <a:r>
              <a:rPr lang="en-US" dirty="0"/>
              <a:t>Feb 24, 1987</a:t>
            </a:r>
          </a:p>
          <a:p>
            <a:r>
              <a:rPr lang="en-US" dirty="0"/>
              <a:t>peak </a:t>
            </a:r>
            <a:r>
              <a:rPr lang="en-US" i="1" dirty="0"/>
              <a:t>m</a:t>
            </a:r>
            <a:r>
              <a:rPr lang="en-US" dirty="0"/>
              <a:t> = 2.9</a:t>
            </a:r>
          </a:p>
          <a:p>
            <a:r>
              <a:rPr lang="en-US" dirty="0"/>
              <a:t>progenitor star B supergiant</a:t>
            </a:r>
          </a:p>
          <a:p>
            <a:r>
              <a:rPr lang="en-US" dirty="0"/>
              <a:t>13-second neutrino burst</a:t>
            </a:r>
          </a:p>
          <a:p>
            <a:pPr lvl="1"/>
            <a:r>
              <a:rPr lang="en-US" dirty="0"/>
              <a:t>12 events at </a:t>
            </a:r>
            <a:r>
              <a:rPr lang="en-US" dirty="0" err="1"/>
              <a:t>Kamiokande</a:t>
            </a:r>
            <a:r>
              <a:rPr lang="en-US" dirty="0"/>
              <a:t> II</a:t>
            </a:r>
          </a:p>
          <a:p>
            <a:pPr lvl="1"/>
            <a:r>
              <a:rPr lang="en-US" dirty="0"/>
              <a:t>5 at </a:t>
            </a:r>
            <a:r>
              <a:rPr lang="en-US" dirty="0" err="1"/>
              <a:t>Baksan</a:t>
            </a:r>
            <a:endParaRPr lang="en-US" dirty="0"/>
          </a:p>
          <a:p>
            <a:pPr lvl="1"/>
            <a:r>
              <a:rPr lang="en-US" dirty="0"/>
              <a:t>8 at IMB</a:t>
            </a:r>
          </a:p>
        </p:txBody>
      </p:sp>
    </p:spTree>
    <p:extLst>
      <p:ext uri="{BB962C8B-B14F-4D97-AF65-F5344CB8AC3E}">
        <p14:creationId xmlns:p14="http://schemas.microsoft.com/office/powerpoint/2010/main" val="307849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EE3DE-0172-7645-BEE0-DEF7B3484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0.4–8 M</a:t>
            </a:r>
            <a:r>
              <a:rPr lang="en-US" baseline="-25000" dirty="0"/>
              <a:t>⊙</a:t>
            </a:r>
            <a:r>
              <a:rPr lang="en-US" dirty="0"/>
              <a:t> Stars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2E965-75ED-984A-BD26-4B0D00FDD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Giant phase</a:t>
            </a:r>
          </a:p>
          <a:p>
            <a:pPr lvl="1"/>
            <a:r>
              <a:rPr lang="en-US" dirty="0"/>
              <a:t>Shell H fusion</a:t>
            </a:r>
          </a:p>
          <a:p>
            <a:r>
              <a:rPr lang="en-US" dirty="0"/>
              <a:t>Core He fusion</a:t>
            </a:r>
          </a:p>
          <a:p>
            <a:pPr lvl="1"/>
            <a:r>
              <a:rPr lang="en-US" dirty="0"/>
              <a:t>flash or no flash</a:t>
            </a:r>
          </a:p>
          <a:p>
            <a:pPr lvl="1"/>
            <a:r>
              <a:rPr lang="en-US" dirty="0"/>
              <a:t>Horizontal branch</a:t>
            </a:r>
          </a:p>
        </p:txBody>
      </p:sp>
    </p:spTree>
    <p:extLst>
      <p:ext uri="{BB962C8B-B14F-4D97-AF65-F5344CB8AC3E}">
        <p14:creationId xmlns:p14="http://schemas.microsoft.com/office/powerpoint/2010/main" val="331012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25E45-2FB0-994D-BA98-40FBF62F5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the Horizontal Branch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EA187-67B5-F34C-B2DF-4EA820E0C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Core exhausts He, contracts</a:t>
            </a:r>
          </a:p>
          <a:p>
            <a:r>
              <a:rPr lang="en-US" dirty="0"/>
              <a:t>He shell fusion initiates</a:t>
            </a:r>
          </a:p>
          <a:p>
            <a:r>
              <a:rPr lang="en-US" dirty="0"/>
              <a:t>H shell fusion outside He layer</a:t>
            </a:r>
          </a:p>
          <a:p>
            <a:r>
              <a:rPr lang="en-US" dirty="0"/>
              <a:t>Star expands and cools</a:t>
            </a:r>
          </a:p>
          <a:p>
            <a:r>
              <a:rPr lang="en-US" dirty="0"/>
              <a:t>Asymptotic Giant Branch</a:t>
            </a:r>
          </a:p>
        </p:txBody>
      </p:sp>
    </p:spTree>
    <p:extLst>
      <p:ext uri="{BB962C8B-B14F-4D97-AF65-F5344CB8AC3E}">
        <p14:creationId xmlns:p14="http://schemas.microsoft.com/office/powerpoint/2010/main" val="313318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B43F1-C14B-2B4F-B1AC-FBC80B6EC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Giant Branch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25260D-3B1F-0A47-9C9C-A8FB341C4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150" y="1981200"/>
            <a:ext cx="6489700" cy="35524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B47A92-D46B-8C40-81C0-9CE08EE69594}"/>
              </a:ext>
            </a:extLst>
          </p:cNvPr>
          <p:cNvSpPr txBox="1"/>
          <p:nvPr/>
        </p:nvSpPr>
        <p:spPr>
          <a:xfrm>
            <a:off x="1327150" y="5697071"/>
            <a:ext cx="2207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Fig. 14-2</a:t>
            </a:r>
          </a:p>
        </p:txBody>
      </p:sp>
    </p:spTree>
    <p:extLst>
      <p:ext uri="{BB962C8B-B14F-4D97-AF65-F5344CB8AC3E}">
        <p14:creationId xmlns:p14="http://schemas.microsoft.com/office/powerpoint/2010/main" val="1541105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C7FEE-A30B-DB43-A28C-4538741C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 Loss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0E69-D90E-3D47-8290-D05F5A60A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Sheds ~30% first time as a giant</a:t>
            </a:r>
          </a:p>
          <a:p>
            <a:r>
              <a:rPr lang="en-US" dirty="0"/>
              <a:t>Sheds ~50% as AGB</a:t>
            </a:r>
          </a:p>
        </p:txBody>
      </p:sp>
    </p:spTree>
    <p:extLst>
      <p:ext uri="{BB962C8B-B14F-4D97-AF65-F5344CB8AC3E}">
        <p14:creationId xmlns:p14="http://schemas.microsoft.com/office/powerpoint/2010/main" val="59258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7038C-11B7-3342-B6A7-79A3336B3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Low-Mass AGB Stars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3DAE7-0922-524E-B99C-B72DFE5D7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Core and shell degenerate</a:t>
            </a:r>
          </a:p>
          <a:p>
            <a:r>
              <a:rPr lang="en-US" dirty="0"/>
              <a:t>Shell can He flash several times</a:t>
            </a:r>
          </a:p>
          <a:p>
            <a:r>
              <a:rPr lang="en-US" dirty="0"/>
              <a:t>Envelope expands and cools, cooling core</a:t>
            </a:r>
          </a:p>
          <a:p>
            <a:r>
              <a:rPr lang="en-US" dirty="0"/>
              <a:t>Shell plasma recombines, radiates</a:t>
            </a:r>
          </a:p>
          <a:p>
            <a:r>
              <a:rPr lang="en-US" dirty="0"/>
              <a:t>Temperature jump expels envelope</a:t>
            </a:r>
          </a:p>
          <a:p>
            <a:r>
              <a:rPr lang="en-US" dirty="0"/>
              <a:t>Planetary nebula expands from star</a:t>
            </a:r>
          </a:p>
        </p:txBody>
      </p:sp>
    </p:spTree>
    <p:extLst>
      <p:ext uri="{BB962C8B-B14F-4D97-AF65-F5344CB8AC3E}">
        <p14:creationId xmlns:p14="http://schemas.microsoft.com/office/powerpoint/2010/main" val="84519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6024A1-AA96-CC49-802E-197549244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" y="0"/>
            <a:ext cx="914063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5E7BC8-BB97-9E49-B142-DDA1AAE640FF}"/>
              </a:ext>
            </a:extLst>
          </p:cNvPr>
          <p:cNvSpPr txBox="1"/>
          <p:nvPr/>
        </p:nvSpPr>
        <p:spPr>
          <a:xfrm>
            <a:off x="3171615" y="0"/>
            <a:ext cx="2800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Helix Nebula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2425A9-D55F-7D4C-B76C-4135EA8844D7}"/>
              </a:ext>
            </a:extLst>
          </p:cNvPr>
          <p:cNvSpPr txBox="1"/>
          <p:nvPr/>
        </p:nvSpPr>
        <p:spPr>
          <a:xfrm>
            <a:off x="76200" y="6305490"/>
            <a:ext cx="39875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Patrick Winkler, via APOD</a:t>
            </a:r>
          </a:p>
        </p:txBody>
      </p:sp>
    </p:spTree>
    <p:extLst>
      <p:ext uri="{BB962C8B-B14F-4D97-AF65-F5344CB8AC3E}">
        <p14:creationId xmlns:p14="http://schemas.microsoft.com/office/powerpoint/2010/main" val="1433321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BC3477-DC5E-5342-8687-54F501A8A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2"/>
            <a:ext cx="9144000" cy="68556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5E7BC8-BB97-9E49-B142-DDA1AAE640FF}"/>
              </a:ext>
            </a:extLst>
          </p:cNvPr>
          <p:cNvSpPr txBox="1"/>
          <p:nvPr/>
        </p:nvSpPr>
        <p:spPr>
          <a:xfrm>
            <a:off x="3171615" y="0"/>
            <a:ext cx="38268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HFG1 and Abell 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2425A9-D55F-7D4C-B76C-4135EA8844D7}"/>
              </a:ext>
            </a:extLst>
          </p:cNvPr>
          <p:cNvSpPr txBox="1"/>
          <p:nvPr/>
        </p:nvSpPr>
        <p:spPr>
          <a:xfrm>
            <a:off x="76200" y="6305490"/>
            <a:ext cx="3932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</a:t>
            </a:r>
            <a:r>
              <a:rPr lang="en-US" sz="2000" dirty="0">
                <a:solidFill>
                  <a:srgbClr val="FFFF00"/>
                </a:solidFill>
                <a:hlinkClick r:id="rId4"/>
              </a:rPr>
              <a:t>Julian Cadena</a:t>
            </a:r>
            <a:r>
              <a:rPr lang="en-US" sz="2000" dirty="0">
                <a:solidFill>
                  <a:srgbClr val="FFFF00"/>
                </a:solidFill>
              </a:rPr>
              <a:t>, via APOD</a:t>
            </a:r>
          </a:p>
        </p:txBody>
      </p:sp>
    </p:spTree>
    <p:extLst>
      <p:ext uri="{BB962C8B-B14F-4D97-AF65-F5344CB8AC3E}">
        <p14:creationId xmlns:p14="http://schemas.microsoft.com/office/powerpoint/2010/main" val="424262385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3633</TotalTime>
  <Words>479</Words>
  <Application>Microsoft Office PowerPoint</Application>
  <PresentationFormat>On-screen Show (4:3)</PresentationFormat>
  <Paragraphs>100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Symbol</vt:lpstr>
      <vt:lpstr>Default Design</vt:lpstr>
      <vt:lpstr>How Stars Die</vt:lpstr>
      <vt:lpstr>Stars’ Ends</vt:lpstr>
      <vt:lpstr>0.4–8 M⊙ Stars</vt:lpstr>
      <vt:lpstr>Beyond the Horizontal Branch</vt:lpstr>
      <vt:lpstr>Asymptotic Giant Branch</vt:lpstr>
      <vt:lpstr>Mass Loss</vt:lpstr>
      <vt:lpstr>Low-Mass AGB Stars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Planetary Nebulae</vt:lpstr>
      <vt:lpstr>The Core</vt:lpstr>
      <vt:lpstr>Cluster M4</vt:lpstr>
      <vt:lpstr>Stars over 8 M⊙</vt:lpstr>
      <vt:lpstr>Binding Energy</vt:lpstr>
      <vt:lpstr>End-stage Supergiant</vt:lpstr>
      <vt:lpstr>Then what?</vt:lpstr>
      <vt:lpstr>Core Collapse</vt:lpstr>
      <vt:lpstr>Extragalactic Supernova</vt:lpstr>
      <vt:lpstr>Supernova frequency</vt:lpstr>
      <vt:lpstr>Supernova 1987A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269</cp:revision>
  <cp:lastPrinted>2024-10-30T19:14:32Z</cp:lastPrinted>
  <dcterms:created xsi:type="dcterms:W3CDTF">2003-08-04T19:23:16Z</dcterms:created>
  <dcterms:modified xsi:type="dcterms:W3CDTF">2024-11-04T15:56:41Z</dcterms:modified>
</cp:coreProperties>
</file>