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7" r:id="rId2"/>
    <p:sldId id="266" r:id="rId3"/>
    <p:sldId id="598" r:id="rId4"/>
    <p:sldId id="268" r:id="rId5"/>
    <p:sldId id="269" r:id="rId6"/>
    <p:sldId id="258" r:id="rId7"/>
    <p:sldId id="263" r:id="rId8"/>
    <p:sldId id="261" r:id="rId9"/>
    <p:sldId id="267" r:id="rId10"/>
    <p:sldId id="600" r:id="rId11"/>
    <p:sldId id="270" r:id="rId12"/>
    <p:sldId id="599" r:id="rId13"/>
    <p:sldId id="584" r:id="rId14"/>
    <p:sldId id="585" r:id="rId15"/>
    <p:sldId id="586" r:id="rId16"/>
    <p:sldId id="587" r:id="rId17"/>
    <p:sldId id="588" r:id="rId18"/>
    <p:sldId id="589" r:id="rId19"/>
    <p:sldId id="596" r:id="rId20"/>
    <p:sldId id="591" r:id="rId21"/>
    <p:sldId id="590" r:id="rId22"/>
    <p:sldId id="592" r:id="rId23"/>
    <p:sldId id="593" r:id="rId24"/>
    <p:sldId id="597" r:id="rId25"/>
    <p:sldId id="594" r:id="rId26"/>
    <p:sldId id="259" r:id="rId27"/>
    <p:sldId id="264" r:id="rId28"/>
    <p:sldId id="576" r:id="rId29"/>
    <p:sldId id="595" r:id="rId30"/>
  </p:sldIdLst>
  <p:sldSz cx="9144000" cy="6858000" type="screen4x3"/>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7" userDrawn="1">
          <p15:clr>
            <a:srgbClr val="A4A3A4"/>
          </p15:clr>
        </p15:guide>
        <p15:guide id="2" pos="29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6000"/>
    <p:restoredTop sz="93913" autoAdjust="0"/>
  </p:normalViewPr>
  <p:slideViewPr>
    <p:cSldViewPr>
      <p:cViewPr varScale="1">
        <p:scale>
          <a:sx n="92" d="100"/>
          <a:sy n="92" d="100"/>
        </p:scale>
        <p:origin x="624"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97" d="100"/>
          <a:sy n="97" d="100"/>
        </p:scale>
        <p:origin x="2312" y="200"/>
      </p:cViewPr>
      <p:guideLst>
        <p:guide orient="horz" pos="2207"/>
        <p:guide pos="29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BA6A1A80-3C88-F94D-B758-F0F7058AF00E}"/>
              </a:ext>
            </a:extLst>
          </p:cNvPr>
          <p:cNvSpPr>
            <a:spLocks noGrp="1" noChangeArrowheads="1"/>
          </p:cNvSpPr>
          <p:nvPr>
            <p:ph type="hdr" sz="quarter"/>
          </p:nvPr>
        </p:nvSpPr>
        <p:spPr bwMode="auto">
          <a:xfrm>
            <a:off x="0" y="312032"/>
            <a:ext cx="4000830"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defTabSz="924565" eaLnBrk="1" hangingPunct="1">
              <a:defRPr sz="1200">
                <a:latin typeface="Arial" charset="0"/>
                <a:ea typeface="+mn-ea"/>
              </a:defRPr>
            </a:lvl1pPr>
          </a:lstStyle>
          <a:p>
            <a:pPr>
              <a:defRPr/>
            </a:pPr>
            <a:r>
              <a:rPr lang="en-US"/>
              <a:t>A1050 L24 Star Aging</a:t>
            </a:r>
            <a:endParaRPr lang="en-US" dirty="0"/>
          </a:p>
        </p:txBody>
      </p:sp>
      <p:sp>
        <p:nvSpPr>
          <p:cNvPr id="109571" name="Rectangle 3">
            <a:extLst>
              <a:ext uri="{FF2B5EF4-FFF2-40B4-BE49-F238E27FC236}">
                <a16:creationId xmlns:a16="http://schemas.microsoft.com/office/drawing/2014/main" id="{DAF7FD79-07EF-904F-82E1-5213733CC51C}"/>
              </a:ext>
            </a:extLst>
          </p:cNvPr>
          <p:cNvSpPr>
            <a:spLocks noGrp="1" noChangeArrowheads="1"/>
          </p:cNvSpPr>
          <p:nvPr>
            <p:ph type="dt" sz="quarter" idx="1"/>
          </p:nvPr>
        </p:nvSpPr>
        <p:spPr bwMode="auto">
          <a:xfrm>
            <a:off x="5232097" y="0"/>
            <a:ext cx="4002404"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algn="r" defTabSz="924565" eaLnBrk="1" hangingPunct="1">
              <a:defRPr sz="1200">
                <a:latin typeface="Arial" charset="0"/>
                <a:ea typeface="+mn-ea"/>
              </a:defRPr>
            </a:lvl1pPr>
          </a:lstStyle>
          <a:p>
            <a:pPr>
              <a:defRPr/>
            </a:pPr>
            <a:endParaRPr lang="en-US"/>
          </a:p>
        </p:txBody>
      </p:sp>
      <p:sp>
        <p:nvSpPr>
          <p:cNvPr id="109572" name="Rectangle 4">
            <a:extLst>
              <a:ext uri="{FF2B5EF4-FFF2-40B4-BE49-F238E27FC236}">
                <a16:creationId xmlns:a16="http://schemas.microsoft.com/office/drawing/2014/main" id="{92CAED58-3117-FC4C-AD7C-0DB9B8225DFB}"/>
              </a:ext>
            </a:extLst>
          </p:cNvPr>
          <p:cNvSpPr>
            <a:spLocks noGrp="1" noChangeArrowheads="1"/>
          </p:cNvSpPr>
          <p:nvPr>
            <p:ph type="ftr" sz="quarter" idx="2"/>
          </p:nvPr>
        </p:nvSpPr>
        <p:spPr bwMode="auto">
          <a:xfrm>
            <a:off x="0" y="6657188"/>
            <a:ext cx="4000830"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defTabSz="924565" eaLnBrk="1" hangingPunct="1">
              <a:defRPr sz="1200">
                <a:latin typeface="Arial" charset="0"/>
                <a:ea typeface="+mn-ea"/>
              </a:defRPr>
            </a:lvl1pPr>
          </a:lstStyle>
          <a:p>
            <a:pPr>
              <a:defRPr/>
            </a:pPr>
            <a:endParaRPr lang="en-US"/>
          </a:p>
        </p:txBody>
      </p:sp>
      <p:sp>
        <p:nvSpPr>
          <p:cNvPr id="109573" name="Rectangle 5">
            <a:extLst>
              <a:ext uri="{FF2B5EF4-FFF2-40B4-BE49-F238E27FC236}">
                <a16:creationId xmlns:a16="http://schemas.microsoft.com/office/drawing/2014/main" id="{146EB007-85F2-5B46-A71C-6AA8A5E38614}"/>
              </a:ext>
            </a:extLst>
          </p:cNvPr>
          <p:cNvSpPr>
            <a:spLocks noGrp="1" noChangeArrowheads="1"/>
          </p:cNvSpPr>
          <p:nvPr>
            <p:ph type="sldNum" sz="quarter" idx="3"/>
          </p:nvPr>
        </p:nvSpPr>
        <p:spPr bwMode="auto">
          <a:xfrm>
            <a:off x="5232098" y="6546313"/>
            <a:ext cx="3844952"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algn="r" defTabSz="923394" eaLnBrk="1" hangingPunct="1">
              <a:defRPr sz="1200"/>
            </a:lvl1pPr>
          </a:lstStyle>
          <a:p>
            <a:pPr>
              <a:defRPr/>
            </a:pPr>
            <a:fld id="{99E198E8-1274-AE4E-83C7-C0FE8EEEC5C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495963-331D-D744-B2D3-EA8AE071E65D}"/>
              </a:ext>
            </a:extLst>
          </p:cNvPr>
          <p:cNvSpPr>
            <a:spLocks noGrp="1"/>
          </p:cNvSpPr>
          <p:nvPr>
            <p:ph type="hdr" sz="quarter"/>
          </p:nvPr>
        </p:nvSpPr>
        <p:spPr>
          <a:xfrm>
            <a:off x="1" y="188486"/>
            <a:ext cx="4002404" cy="351629"/>
          </a:xfrm>
          <a:prstGeom prst="rect">
            <a:avLst/>
          </a:prstGeom>
        </p:spPr>
        <p:txBody>
          <a:bodyPr vert="horz" lIns="91819" tIns="45910" rIns="91819" bIns="45910" rtlCol="0"/>
          <a:lstStyle>
            <a:lvl1pPr algn="l" eaLnBrk="1" hangingPunct="1">
              <a:defRPr sz="1200">
                <a:latin typeface="Arial" charset="0"/>
                <a:ea typeface="+mn-ea"/>
              </a:defRPr>
            </a:lvl1pPr>
          </a:lstStyle>
          <a:p>
            <a:pPr>
              <a:defRPr/>
            </a:pPr>
            <a:r>
              <a:rPr lang="en-US"/>
              <a:t>A1050 L24 Star Aging</a:t>
            </a:r>
            <a:endParaRPr lang="en-US" dirty="0"/>
          </a:p>
        </p:txBody>
      </p:sp>
      <p:sp>
        <p:nvSpPr>
          <p:cNvPr id="3" name="Date Placeholder 2">
            <a:extLst>
              <a:ext uri="{FF2B5EF4-FFF2-40B4-BE49-F238E27FC236}">
                <a16:creationId xmlns:a16="http://schemas.microsoft.com/office/drawing/2014/main" id="{173DF97D-D50F-FA41-B4C7-64519922F4B3}"/>
              </a:ext>
            </a:extLst>
          </p:cNvPr>
          <p:cNvSpPr>
            <a:spLocks noGrp="1"/>
          </p:cNvSpPr>
          <p:nvPr>
            <p:ph type="dt" idx="1"/>
          </p:nvPr>
        </p:nvSpPr>
        <p:spPr>
          <a:xfrm>
            <a:off x="5232097" y="0"/>
            <a:ext cx="4002404" cy="351629"/>
          </a:xfrm>
          <a:prstGeom prst="rect">
            <a:avLst/>
          </a:prstGeom>
        </p:spPr>
        <p:txBody>
          <a:bodyPr vert="horz" wrap="square" lIns="91819" tIns="45910" rIns="91819" bIns="45910" numCol="1" anchor="t" anchorCtr="0" compatLnSpc="1">
            <a:prstTxWarp prst="textNoShape">
              <a:avLst/>
            </a:prstTxWarp>
          </a:bodyPr>
          <a:lstStyle>
            <a:lvl1pPr algn="r" eaLnBrk="1" hangingPunct="1">
              <a:defRPr sz="1200">
                <a:latin typeface="Arial" pitchFamily="34" charset="0"/>
              </a:defRPr>
            </a:lvl1pPr>
          </a:lstStyle>
          <a:p>
            <a:pPr>
              <a:defRPr/>
            </a:pPr>
            <a:fld id="{EA47F029-E024-AE4D-B9C1-272849DADF5B}" type="datetimeFigureOut">
              <a:rPr lang="en-US" altLang="en-US"/>
              <a:pPr>
                <a:defRPr/>
              </a:pPr>
              <a:t>11/4/2024</a:t>
            </a:fld>
            <a:endParaRPr lang="en-US" altLang="en-US"/>
          </a:p>
        </p:txBody>
      </p:sp>
      <p:sp>
        <p:nvSpPr>
          <p:cNvPr id="4" name="Slide Image Placeholder 3">
            <a:extLst>
              <a:ext uri="{FF2B5EF4-FFF2-40B4-BE49-F238E27FC236}">
                <a16:creationId xmlns:a16="http://schemas.microsoft.com/office/drawing/2014/main" id="{98F1795D-4FE4-0C40-9273-9D3840C3921D}"/>
              </a:ext>
            </a:extLst>
          </p:cNvPr>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1819" tIns="45910" rIns="91819" bIns="45910" rtlCol="0" anchor="ctr"/>
          <a:lstStyle/>
          <a:p>
            <a:pPr lvl="0"/>
            <a:endParaRPr lang="en-US" noProof="0"/>
          </a:p>
        </p:txBody>
      </p:sp>
      <p:sp>
        <p:nvSpPr>
          <p:cNvPr id="5" name="Notes Placeholder 4">
            <a:extLst>
              <a:ext uri="{FF2B5EF4-FFF2-40B4-BE49-F238E27FC236}">
                <a16:creationId xmlns:a16="http://schemas.microsoft.com/office/drawing/2014/main" id="{2479BC8C-F26A-2547-B4A5-5B62490A7803}"/>
              </a:ext>
            </a:extLst>
          </p:cNvPr>
          <p:cNvSpPr>
            <a:spLocks noGrp="1"/>
          </p:cNvSpPr>
          <p:nvPr>
            <p:ph type="body" sz="quarter" idx="3"/>
          </p:nvPr>
        </p:nvSpPr>
        <p:spPr>
          <a:xfrm>
            <a:off x="924238" y="3329386"/>
            <a:ext cx="7387600" cy="3155155"/>
          </a:xfrm>
          <a:prstGeom prst="rect">
            <a:avLst/>
          </a:prstGeom>
        </p:spPr>
        <p:txBody>
          <a:bodyPr vert="horz" lIns="91819" tIns="45910" rIns="91819" bIns="4591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0C4E016-16E8-424F-B0BB-B25FB2B24CED}"/>
              </a:ext>
            </a:extLst>
          </p:cNvPr>
          <p:cNvSpPr>
            <a:spLocks noGrp="1"/>
          </p:cNvSpPr>
          <p:nvPr>
            <p:ph type="ftr" sz="quarter" idx="4"/>
          </p:nvPr>
        </p:nvSpPr>
        <p:spPr>
          <a:xfrm>
            <a:off x="1" y="6657188"/>
            <a:ext cx="4002404" cy="351629"/>
          </a:xfrm>
          <a:prstGeom prst="rect">
            <a:avLst/>
          </a:prstGeom>
        </p:spPr>
        <p:txBody>
          <a:bodyPr vert="horz" lIns="91819" tIns="45910" rIns="91819" bIns="45910" rtlCol="0" anchor="b"/>
          <a:lstStyle>
            <a:lvl1pPr algn="l" eaLnBrk="1" hangingPunct="1">
              <a:defRPr sz="1200">
                <a:latin typeface="Arial" charset="0"/>
                <a:ea typeface="+mn-ea"/>
              </a:defRPr>
            </a:lvl1pPr>
          </a:lstStyle>
          <a:p>
            <a:pPr>
              <a:defRPr/>
            </a:pPr>
            <a:endParaRPr lang="en-US"/>
          </a:p>
        </p:txBody>
      </p:sp>
      <p:sp>
        <p:nvSpPr>
          <p:cNvPr id="7" name="Slide Number Placeholder 6">
            <a:extLst>
              <a:ext uri="{FF2B5EF4-FFF2-40B4-BE49-F238E27FC236}">
                <a16:creationId xmlns:a16="http://schemas.microsoft.com/office/drawing/2014/main" id="{B93896DB-3EBE-8848-8D76-002CB33C43A4}"/>
              </a:ext>
            </a:extLst>
          </p:cNvPr>
          <p:cNvSpPr>
            <a:spLocks noGrp="1"/>
          </p:cNvSpPr>
          <p:nvPr>
            <p:ph type="sldNum" sz="quarter" idx="5"/>
          </p:nvPr>
        </p:nvSpPr>
        <p:spPr>
          <a:xfrm>
            <a:off x="5232097" y="6657188"/>
            <a:ext cx="4002404" cy="351629"/>
          </a:xfrm>
          <a:prstGeom prst="rect">
            <a:avLst/>
          </a:prstGeom>
        </p:spPr>
        <p:txBody>
          <a:bodyPr vert="horz" wrap="square" lIns="91819" tIns="45910" rIns="91819" bIns="45910" numCol="1" anchor="b" anchorCtr="0" compatLnSpc="1">
            <a:prstTxWarp prst="textNoShape">
              <a:avLst/>
            </a:prstTxWarp>
          </a:bodyPr>
          <a:lstStyle>
            <a:lvl1pPr algn="r" eaLnBrk="1" hangingPunct="1">
              <a:defRPr sz="1200"/>
            </a:lvl1pPr>
          </a:lstStyle>
          <a:p>
            <a:pPr>
              <a:defRPr/>
            </a:pPr>
            <a:fld id="{41CD55FC-F6E9-AD46-90CF-9254EF4A6FC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a:xfrm>
            <a:off x="1" y="112458"/>
            <a:ext cx="4002404" cy="351629"/>
          </a:xfrm>
        </p:spPr>
        <p:txBody>
          <a:bodyPr/>
          <a:lstStyle/>
          <a:p>
            <a:pPr>
              <a:defRPr/>
            </a:pPr>
            <a:r>
              <a:rPr lang="en-US"/>
              <a:t>A1050 L24 Star Aging</a:t>
            </a:r>
            <a:endParaRPr lang="en-US" dirty="0"/>
          </a:p>
        </p:txBody>
      </p:sp>
      <p:sp>
        <p:nvSpPr>
          <p:cNvPr id="5" name="Slide Number Placeholder 4"/>
          <p:cNvSpPr>
            <a:spLocks noGrp="1"/>
          </p:cNvSpPr>
          <p:nvPr>
            <p:ph type="sldNum" sz="quarter" idx="5"/>
          </p:nvPr>
        </p:nvSpPr>
        <p:spPr/>
        <p:txBody>
          <a:bodyPr/>
          <a:lstStyle/>
          <a:p>
            <a:pPr>
              <a:defRPr/>
            </a:pPr>
            <a:fld id="{41CD55FC-F6E9-AD46-90CF-9254EF4A6FCC}" type="slidenum">
              <a:rPr lang="en-US" altLang="en-US" smtClean="0"/>
              <a:pPr>
                <a:defRPr/>
              </a:pPr>
              <a:t>1</a:t>
            </a:fld>
            <a:endParaRPr lang="en-US" altLang="en-US"/>
          </a:p>
        </p:txBody>
      </p:sp>
    </p:spTree>
    <p:extLst>
      <p:ext uri="{BB962C8B-B14F-4D97-AF65-F5344CB8AC3E}">
        <p14:creationId xmlns:p14="http://schemas.microsoft.com/office/powerpoint/2010/main" val="3566436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a:xfrm>
            <a:off x="1" y="112458"/>
            <a:ext cx="4002404" cy="351629"/>
          </a:xfrm>
        </p:spPr>
        <p:txBody>
          <a:bodyPr/>
          <a:lstStyle/>
          <a:p>
            <a:pPr>
              <a:defRPr/>
            </a:pPr>
            <a:r>
              <a:rPr lang="en-US"/>
              <a:t>A1050 L24 Star Aging</a:t>
            </a:r>
            <a:endParaRPr lang="en-US" dirty="0"/>
          </a:p>
        </p:txBody>
      </p:sp>
      <p:sp>
        <p:nvSpPr>
          <p:cNvPr id="5" name="Slide Number Placeholder 4"/>
          <p:cNvSpPr>
            <a:spLocks noGrp="1"/>
          </p:cNvSpPr>
          <p:nvPr>
            <p:ph type="sldNum" sz="quarter" idx="5"/>
          </p:nvPr>
        </p:nvSpPr>
        <p:spPr/>
        <p:txBody>
          <a:bodyPr/>
          <a:lstStyle/>
          <a:p>
            <a:pPr>
              <a:defRPr/>
            </a:pPr>
            <a:fld id="{41CD55FC-F6E9-AD46-90CF-9254EF4A6FCC}" type="slidenum">
              <a:rPr lang="en-US" altLang="en-US" smtClean="0"/>
              <a:pPr>
                <a:defRPr/>
              </a:pPr>
              <a:t>10</a:t>
            </a:fld>
            <a:endParaRPr lang="en-US" altLang="en-US"/>
          </a:p>
        </p:txBody>
      </p:sp>
    </p:spTree>
    <p:extLst>
      <p:ext uri="{BB962C8B-B14F-4D97-AF65-F5344CB8AC3E}">
        <p14:creationId xmlns:p14="http://schemas.microsoft.com/office/powerpoint/2010/main" val="1729336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29BD79B-892D-F549-B370-32284019558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80C823E-652C-BB4C-958D-D5E42335AA3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748DE56-8F57-0F4C-B2B6-8E31AD6F0D11}"/>
              </a:ext>
            </a:extLst>
          </p:cNvPr>
          <p:cNvSpPr>
            <a:spLocks noGrp="1" noChangeArrowheads="1"/>
          </p:cNvSpPr>
          <p:nvPr>
            <p:ph type="sldNum" sz="quarter" idx="12"/>
          </p:nvPr>
        </p:nvSpPr>
        <p:spPr>
          <a:ln/>
        </p:spPr>
        <p:txBody>
          <a:bodyPr/>
          <a:lstStyle>
            <a:lvl1pPr>
              <a:defRPr/>
            </a:lvl1pPr>
          </a:lstStyle>
          <a:p>
            <a:pPr>
              <a:defRPr/>
            </a:pPr>
            <a:fld id="{D76D1562-5D18-534B-9DE0-3F30B6659233}" type="slidenum">
              <a:rPr lang="en-US" altLang="en-US"/>
              <a:pPr>
                <a:defRPr/>
              </a:pPr>
              <a:t>‹#›</a:t>
            </a:fld>
            <a:endParaRPr lang="en-US" altLang="en-US"/>
          </a:p>
        </p:txBody>
      </p:sp>
    </p:spTree>
    <p:extLst>
      <p:ext uri="{BB962C8B-B14F-4D97-AF65-F5344CB8AC3E}">
        <p14:creationId xmlns:p14="http://schemas.microsoft.com/office/powerpoint/2010/main" val="3827645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3A49F05-F266-584D-AF42-76DEC7083F8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756391E-6FF9-0840-9B7D-BFA1EAC483B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C1E94B0-3CA9-904D-B520-29DD6974E974}"/>
              </a:ext>
            </a:extLst>
          </p:cNvPr>
          <p:cNvSpPr>
            <a:spLocks noGrp="1" noChangeArrowheads="1"/>
          </p:cNvSpPr>
          <p:nvPr>
            <p:ph type="sldNum" sz="quarter" idx="12"/>
          </p:nvPr>
        </p:nvSpPr>
        <p:spPr>
          <a:ln/>
        </p:spPr>
        <p:txBody>
          <a:bodyPr/>
          <a:lstStyle>
            <a:lvl1pPr>
              <a:defRPr/>
            </a:lvl1pPr>
          </a:lstStyle>
          <a:p>
            <a:pPr>
              <a:defRPr/>
            </a:pPr>
            <a:fld id="{D1A4CC83-E323-A14E-B144-841E08185A3E}" type="slidenum">
              <a:rPr lang="en-US" altLang="en-US"/>
              <a:pPr>
                <a:defRPr/>
              </a:pPr>
              <a:t>‹#›</a:t>
            </a:fld>
            <a:endParaRPr lang="en-US" altLang="en-US"/>
          </a:p>
        </p:txBody>
      </p:sp>
    </p:spTree>
    <p:extLst>
      <p:ext uri="{BB962C8B-B14F-4D97-AF65-F5344CB8AC3E}">
        <p14:creationId xmlns:p14="http://schemas.microsoft.com/office/powerpoint/2010/main" val="3290586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74CD5D-0D93-0F44-B6C8-FBF5A1D081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30A5865-103A-1743-A364-F91C4CB5D88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2C3489A-A6A7-EE4C-AD6E-F8DB95DEBA85}"/>
              </a:ext>
            </a:extLst>
          </p:cNvPr>
          <p:cNvSpPr>
            <a:spLocks noGrp="1" noChangeArrowheads="1"/>
          </p:cNvSpPr>
          <p:nvPr>
            <p:ph type="sldNum" sz="quarter" idx="12"/>
          </p:nvPr>
        </p:nvSpPr>
        <p:spPr>
          <a:ln/>
        </p:spPr>
        <p:txBody>
          <a:bodyPr/>
          <a:lstStyle>
            <a:lvl1pPr>
              <a:defRPr/>
            </a:lvl1pPr>
          </a:lstStyle>
          <a:p>
            <a:pPr>
              <a:defRPr/>
            </a:pPr>
            <a:fld id="{22ED5CAF-801F-F741-98C0-716767C03827}" type="slidenum">
              <a:rPr lang="en-US" altLang="en-US"/>
              <a:pPr>
                <a:defRPr/>
              </a:pPr>
              <a:t>‹#›</a:t>
            </a:fld>
            <a:endParaRPr lang="en-US" altLang="en-US"/>
          </a:p>
        </p:txBody>
      </p:sp>
    </p:spTree>
    <p:extLst>
      <p:ext uri="{BB962C8B-B14F-4D97-AF65-F5344CB8AC3E}">
        <p14:creationId xmlns:p14="http://schemas.microsoft.com/office/powerpoint/2010/main" val="3104748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6576" y="609600"/>
            <a:ext cx="8074024" cy="5257800"/>
          </a:xfrm>
          <a:prstGeom prst="rect">
            <a:avLst/>
          </a:prstGeom>
        </p:spPr>
        <p:txBody>
          <a:bodyPr wrap="square"/>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2" name="Title 11"/>
          <p:cNvSpPr>
            <a:spLocks noGrp="1"/>
          </p:cNvSpPr>
          <p:nvPr>
            <p:ph type="title"/>
          </p:nvPr>
        </p:nvSpPr>
        <p:spPr>
          <a:xfrm>
            <a:off x="630238" y="1"/>
            <a:ext cx="7886700" cy="609600"/>
          </a:xfrm>
          <a:prstGeom prst="rect">
            <a:avLst/>
          </a:prstGeom>
        </p:spPr>
        <p:txBody>
          <a:bodyPr anchor="ctr"/>
          <a:lstStyle>
            <a:lvl1pPr>
              <a:defRPr sz="1000" b="1">
                <a:latin typeface="Arial" panose="020B0604020202020204" pitchFamily="34" charset="0"/>
                <a:cs typeface="Arial" panose="020B0604020202020204" pitchFamily="34" charset="0"/>
              </a:defRPr>
            </a:lvl1pPr>
          </a:lstStyle>
          <a:p>
            <a:r>
              <a:rPr lang="en-US" dirty="0"/>
              <a:t>Click to edit Master title style</a:t>
            </a:r>
          </a:p>
        </p:txBody>
      </p:sp>
      <p:sp>
        <p:nvSpPr>
          <p:cNvPr id="4" name="Table Placeholder 3"/>
          <p:cNvSpPr>
            <a:spLocks noGrp="1"/>
          </p:cNvSpPr>
          <p:nvPr>
            <p:ph type="tbl" sz="quarter" idx="10"/>
          </p:nvPr>
        </p:nvSpPr>
        <p:spPr>
          <a:xfrm>
            <a:off x="1295400" y="3581400"/>
            <a:ext cx="4343400" cy="1524000"/>
          </a:xfrm>
          <a:prstGeom prst="rect">
            <a:avLst/>
          </a:prstGeom>
        </p:spPr>
        <p:txBody>
          <a:bodyPr/>
          <a:lstStyle/>
          <a:p>
            <a:endParaRPr lang="en-US" dirty="0"/>
          </a:p>
        </p:txBody>
      </p:sp>
    </p:spTree>
    <p:extLst>
      <p:ext uri="{BB962C8B-B14F-4D97-AF65-F5344CB8AC3E}">
        <p14:creationId xmlns:p14="http://schemas.microsoft.com/office/powerpoint/2010/main" val="31649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1E7734-EB3F-804B-94FD-15C66877E1B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ACD44F-A22B-B141-A718-8EBA46414E2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AB52C3A-1738-6144-876D-53495290F7DD}"/>
              </a:ext>
            </a:extLst>
          </p:cNvPr>
          <p:cNvSpPr>
            <a:spLocks noGrp="1" noChangeArrowheads="1"/>
          </p:cNvSpPr>
          <p:nvPr>
            <p:ph type="sldNum" sz="quarter" idx="12"/>
          </p:nvPr>
        </p:nvSpPr>
        <p:spPr>
          <a:ln/>
        </p:spPr>
        <p:txBody>
          <a:bodyPr/>
          <a:lstStyle>
            <a:lvl1pPr>
              <a:defRPr/>
            </a:lvl1pPr>
          </a:lstStyle>
          <a:p>
            <a:pPr>
              <a:defRPr/>
            </a:pPr>
            <a:fld id="{C46B82C4-3119-4142-8EB1-0D4CE7B51E98}" type="slidenum">
              <a:rPr lang="en-US" altLang="en-US"/>
              <a:pPr>
                <a:defRPr/>
              </a:pPr>
              <a:t>‹#›</a:t>
            </a:fld>
            <a:endParaRPr lang="en-US" altLang="en-US"/>
          </a:p>
        </p:txBody>
      </p:sp>
    </p:spTree>
    <p:extLst>
      <p:ext uri="{BB962C8B-B14F-4D97-AF65-F5344CB8AC3E}">
        <p14:creationId xmlns:p14="http://schemas.microsoft.com/office/powerpoint/2010/main" val="127421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541574E-C3F4-564F-97E5-09A5971D470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84ED3A8-16F2-F84E-A5F3-767A9D6D65B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2C67A15-A463-024F-AB35-883CD588A81A}"/>
              </a:ext>
            </a:extLst>
          </p:cNvPr>
          <p:cNvSpPr>
            <a:spLocks noGrp="1" noChangeArrowheads="1"/>
          </p:cNvSpPr>
          <p:nvPr>
            <p:ph type="sldNum" sz="quarter" idx="12"/>
          </p:nvPr>
        </p:nvSpPr>
        <p:spPr>
          <a:ln/>
        </p:spPr>
        <p:txBody>
          <a:bodyPr/>
          <a:lstStyle>
            <a:lvl1pPr>
              <a:defRPr/>
            </a:lvl1pPr>
          </a:lstStyle>
          <a:p>
            <a:pPr>
              <a:defRPr/>
            </a:pPr>
            <a:fld id="{2A8C8A60-5EC2-4E4A-BBEE-B1906DA46A49}" type="slidenum">
              <a:rPr lang="en-US" altLang="en-US"/>
              <a:pPr>
                <a:defRPr/>
              </a:pPr>
              <a:t>‹#›</a:t>
            </a:fld>
            <a:endParaRPr lang="en-US" altLang="en-US"/>
          </a:p>
        </p:txBody>
      </p:sp>
    </p:spTree>
    <p:extLst>
      <p:ext uri="{BB962C8B-B14F-4D97-AF65-F5344CB8AC3E}">
        <p14:creationId xmlns:p14="http://schemas.microsoft.com/office/powerpoint/2010/main" val="10712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68F782A-C152-4549-A26F-DC820ABC669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BE4AE73-39B9-E840-BA5F-1D8261596AC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CC06635-5146-DA43-A891-D6BA5BD2A255}"/>
              </a:ext>
            </a:extLst>
          </p:cNvPr>
          <p:cNvSpPr>
            <a:spLocks noGrp="1" noChangeArrowheads="1"/>
          </p:cNvSpPr>
          <p:nvPr>
            <p:ph type="sldNum" sz="quarter" idx="12"/>
          </p:nvPr>
        </p:nvSpPr>
        <p:spPr>
          <a:ln/>
        </p:spPr>
        <p:txBody>
          <a:bodyPr/>
          <a:lstStyle>
            <a:lvl1pPr>
              <a:defRPr/>
            </a:lvl1pPr>
          </a:lstStyle>
          <a:p>
            <a:pPr>
              <a:defRPr/>
            </a:pPr>
            <a:fld id="{6698C345-A619-9E4E-B57A-7B2B03A28AE4}" type="slidenum">
              <a:rPr lang="en-US" altLang="en-US"/>
              <a:pPr>
                <a:defRPr/>
              </a:pPr>
              <a:t>‹#›</a:t>
            </a:fld>
            <a:endParaRPr lang="en-US" altLang="en-US"/>
          </a:p>
        </p:txBody>
      </p:sp>
    </p:spTree>
    <p:extLst>
      <p:ext uri="{BB962C8B-B14F-4D97-AF65-F5344CB8AC3E}">
        <p14:creationId xmlns:p14="http://schemas.microsoft.com/office/powerpoint/2010/main" val="134699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DA39DC2-7935-D646-9F83-4156AEEB229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C221EF0-7819-9345-BE24-395200119AA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7A989A0C-CA98-734F-9D66-8AE47018A91F}"/>
              </a:ext>
            </a:extLst>
          </p:cNvPr>
          <p:cNvSpPr>
            <a:spLocks noGrp="1" noChangeArrowheads="1"/>
          </p:cNvSpPr>
          <p:nvPr>
            <p:ph type="sldNum" sz="quarter" idx="12"/>
          </p:nvPr>
        </p:nvSpPr>
        <p:spPr>
          <a:ln/>
        </p:spPr>
        <p:txBody>
          <a:bodyPr/>
          <a:lstStyle>
            <a:lvl1pPr>
              <a:defRPr/>
            </a:lvl1pPr>
          </a:lstStyle>
          <a:p>
            <a:pPr>
              <a:defRPr/>
            </a:pPr>
            <a:fld id="{538E3EB1-E203-4841-A1E9-20CF8562B79E}" type="slidenum">
              <a:rPr lang="en-US" altLang="en-US"/>
              <a:pPr>
                <a:defRPr/>
              </a:pPr>
              <a:t>‹#›</a:t>
            </a:fld>
            <a:endParaRPr lang="en-US" altLang="en-US"/>
          </a:p>
        </p:txBody>
      </p:sp>
    </p:spTree>
    <p:extLst>
      <p:ext uri="{BB962C8B-B14F-4D97-AF65-F5344CB8AC3E}">
        <p14:creationId xmlns:p14="http://schemas.microsoft.com/office/powerpoint/2010/main" val="120973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D642338-7D0D-584E-863C-982894F2BFB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7428FEC-714D-CA4F-A928-89AD5CF89B4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6E07901-93A1-614C-AD13-0AE9A0A7C761}"/>
              </a:ext>
            </a:extLst>
          </p:cNvPr>
          <p:cNvSpPr>
            <a:spLocks noGrp="1" noChangeArrowheads="1"/>
          </p:cNvSpPr>
          <p:nvPr>
            <p:ph type="sldNum" sz="quarter" idx="12"/>
          </p:nvPr>
        </p:nvSpPr>
        <p:spPr>
          <a:ln/>
        </p:spPr>
        <p:txBody>
          <a:bodyPr/>
          <a:lstStyle>
            <a:lvl1pPr>
              <a:defRPr/>
            </a:lvl1pPr>
          </a:lstStyle>
          <a:p>
            <a:pPr>
              <a:defRPr/>
            </a:pPr>
            <a:fld id="{3B3621FA-0C91-E34C-9770-B6C2CF06EC39}" type="slidenum">
              <a:rPr lang="en-US" altLang="en-US"/>
              <a:pPr>
                <a:defRPr/>
              </a:pPr>
              <a:t>‹#›</a:t>
            </a:fld>
            <a:endParaRPr lang="en-US" altLang="en-US"/>
          </a:p>
        </p:txBody>
      </p:sp>
    </p:spTree>
    <p:extLst>
      <p:ext uri="{BB962C8B-B14F-4D97-AF65-F5344CB8AC3E}">
        <p14:creationId xmlns:p14="http://schemas.microsoft.com/office/powerpoint/2010/main" val="2036266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9106D55-7245-6045-B599-B3CA02E49CFA}"/>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31CBA0B-4567-F84B-B475-8ADDB60C0E4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4BAD8ADB-D263-D847-B7FF-D6102BCC4D3D}"/>
              </a:ext>
            </a:extLst>
          </p:cNvPr>
          <p:cNvSpPr>
            <a:spLocks noGrp="1" noChangeArrowheads="1"/>
          </p:cNvSpPr>
          <p:nvPr>
            <p:ph type="sldNum" sz="quarter" idx="12"/>
          </p:nvPr>
        </p:nvSpPr>
        <p:spPr>
          <a:ln/>
        </p:spPr>
        <p:txBody>
          <a:bodyPr/>
          <a:lstStyle>
            <a:lvl1pPr>
              <a:defRPr/>
            </a:lvl1pPr>
          </a:lstStyle>
          <a:p>
            <a:pPr>
              <a:defRPr/>
            </a:pPr>
            <a:fld id="{D35A2F27-70BA-034A-A44F-4BAF54DB97DB}" type="slidenum">
              <a:rPr lang="en-US" altLang="en-US"/>
              <a:pPr>
                <a:defRPr/>
              </a:pPr>
              <a:t>‹#›</a:t>
            </a:fld>
            <a:endParaRPr lang="en-US" altLang="en-US"/>
          </a:p>
        </p:txBody>
      </p:sp>
    </p:spTree>
    <p:extLst>
      <p:ext uri="{BB962C8B-B14F-4D97-AF65-F5344CB8AC3E}">
        <p14:creationId xmlns:p14="http://schemas.microsoft.com/office/powerpoint/2010/main" val="3695047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07E018E-0BA2-A04F-8EDD-7A7399709B5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43227D6-7DF1-274C-859B-CE98FE8AE2C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6B716EB-7CDB-A84B-98A4-A71716C8BB84}"/>
              </a:ext>
            </a:extLst>
          </p:cNvPr>
          <p:cNvSpPr>
            <a:spLocks noGrp="1" noChangeArrowheads="1"/>
          </p:cNvSpPr>
          <p:nvPr>
            <p:ph type="sldNum" sz="quarter" idx="12"/>
          </p:nvPr>
        </p:nvSpPr>
        <p:spPr>
          <a:ln/>
        </p:spPr>
        <p:txBody>
          <a:bodyPr/>
          <a:lstStyle>
            <a:lvl1pPr>
              <a:defRPr/>
            </a:lvl1pPr>
          </a:lstStyle>
          <a:p>
            <a:pPr>
              <a:defRPr/>
            </a:pPr>
            <a:fld id="{80CECF39-C873-1144-B949-57502DF85790}" type="slidenum">
              <a:rPr lang="en-US" altLang="en-US"/>
              <a:pPr>
                <a:defRPr/>
              </a:pPr>
              <a:t>‹#›</a:t>
            </a:fld>
            <a:endParaRPr lang="en-US" altLang="en-US"/>
          </a:p>
        </p:txBody>
      </p:sp>
    </p:spTree>
    <p:extLst>
      <p:ext uri="{BB962C8B-B14F-4D97-AF65-F5344CB8AC3E}">
        <p14:creationId xmlns:p14="http://schemas.microsoft.com/office/powerpoint/2010/main" val="64575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DDAC38A-8216-654F-865F-514AFD20214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3E17832-5374-5A43-99C2-1688BEBA84E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006AF87-8C5E-E044-A0A1-D51C7FBC7016}"/>
              </a:ext>
            </a:extLst>
          </p:cNvPr>
          <p:cNvSpPr>
            <a:spLocks noGrp="1" noChangeArrowheads="1"/>
          </p:cNvSpPr>
          <p:nvPr>
            <p:ph type="sldNum" sz="quarter" idx="12"/>
          </p:nvPr>
        </p:nvSpPr>
        <p:spPr>
          <a:ln/>
        </p:spPr>
        <p:txBody>
          <a:bodyPr/>
          <a:lstStyle>
            <a:lvl1pPr>
              <a:defRPr/>
            </a:lvl1pPr>
          </a:lstStyle>
          <a:p>
            <a:pPr>
              <a:defRPr/>
            </a:pPr>
            <a:fld id="{1CDFF320-41B9-4045-834F-112F72C931A5}" type="slidenum">
              <a:rPr lang="en-US" altLang="en-US"/>
              <a:pPr>
                <a:defRPr/>
              </a:pPr>
              <a:t>‹#›</a:t>
            </a:fld>
            <a:endParaRPr lang="en-US" altLang="en-US"/>
          </a:p>
        </p:txBody>
      </p:sp>
    </p:spTree>
    <p:extLst>
      <p:ext uri="{BB962C8B-B14F-4D97-AF65-F5344CB8AC3E}">
        <p14:creationId xmlns:p14="http://schemas.microsoft.com/office/powerpoint/2010/main" val="3260128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5CE3D"/>
            </a:gs>
            <a:gs pos="100000">
              <a:srgbClr val="E88018"/>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CCC0711-F14E-D549-BEA5-3A2800E9F3B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8D1EFC7-E228-AE44-B989-431DF01C1F0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8178663-978B-B843-8DB3-80843A8CD64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endParaRPr lang="en-US"/>
          </a:p>
        </p:txBody>
      </p:sp>
      <p:sp>
        <p:nvSpPr>
          <p:cNvPr id="1029" name="Rectangle 5">
            <a:extLst>
              <a:ext uri="{FF2B5EF4-FFF2-40B4-BE49-F238E27FC236}">
                <a16:creationId xmlns:a16="http://schemas.microsoft.com/office/drawing/2014/main" id="{7817704E-0A8D-114C-BE4C-9B49D4C66A7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defRPr>
            </a:lvl1pPr>
          </a:lstStyle>
          <a:p>
            <a:pPr>
              <a:defRPr/>
            </a:pPr>
            <a:endParaRPr lang="en-US"/>
          </a:p>
        </p:txBody>
      </p:sp>
      <p:sp>
        <p:nvSpPr>
          <p:cNvPr id="1030" name="Rectangle 6">
            <a:extLst>
              <a:ext uri="{FF2B5EF4-FFF2-40B4-BE49-F238E27FC236}">
                <a16:creationId xmlns:a16="http://schemas.microsoft.com/office/drawing/2014/main" id="{1FAF019B-DA59-9942-B87B-CDA02FC3223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0594FB9-0124-314D-8216-C86DC395433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ctr" rtl="0" eaLnBrk="0" fontAlgn="base" hangingPunct="0">
        <a:spcBef>
          <a:spcPct val="0"/>
        </a:spcBef>
        <a:spcAft>
          <a:spcPct val="0"/>
        </a:spcAft>
        <a:defRPr sz="4400">
          <a:solidFill>
            <a:srgbClr val="003366"/>
          </a:solidFill>
          <a:latin typeface="+mj-lt"/>
          <a:ea typeface="ＭＳ Ｐゴシック" charset="0"/>
          <a:cs typeface="+mj-cs"/>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www.astrobin.com/users/DrewJEvans/" TargetMode="External"/><Relationship Id="rId4" Type="http://schemas.openxmlformats.org/officeDocument/2006/relationships/hyperlink" Target="https://apod.nasa.gov/apod/ap220430.html"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astrobin.com/iy13es/" TargetMode="External"/><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hyperlink" Target="https://www.astrobin.com/users/timopro/"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vanderbei.princeton.edu/images/NJP/HRdiag.html" TargetMode="External"/><Relationship Id="rId2" Type="http://schemas.openxmlformats.org/officeDocument/2006/relationships/image" Target="../media/image13.tiff"/><Relationship Id="rId1" Type="http://schemas.openxmlformats.org/officeDocument/2006/relationships/slideLayout" Target="../slideLayouts/slideLayout7.xml"/><Relationship Id="rId4" Type="http://schemas.openxmlformats.org/officeDocument/2006/relationships/hyperlink" Target="https://vanderbei.princeton.edu/SUTU/index.shtml"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apod.nasa.gov/apod/ap100817.html"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researchgate.net/figure/Colour-absolute-magnitude-diagram-for-the-54-Hipparcos-Pleiades-members-M-H-is-the_fig2_261253869" TargetMode="External"/><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hyperlink" Target="https://www.researchgate.net/profile/Frederic-Arenou"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58A3EB-C03D-2649-9916-985F5E3ED4A2}"/>
              </a:ext>
            </a:extLst>
          </p:cNvPr>
          <p:cNvPicPr>
            <a:picLocks noChangeAspect="1"/>
          </p:cNvPicPr>
          <p:nvPr/>
        </p:nvPicPr>
        <p:blipFill>
          <a:blip r:embed="rId3"/>
          <a:stretch>
            <a:fillRect/>
          </a:stretch>
        </p:blipFill>
        <p:spPr>
          <a:xfrm>
            <a:off x="1" y="-344140"/>
            <a:ext cx="9190542" cy="7278340"/>
          </a:xfrm>
          <a:prstGeom prst="rect">
            <a:avLst/>
          </a:prstGeom>
        </p:spPr>
      </p:pic>
      <p:sp>
        <p:nvSpPr>
          <p:cNvPr id="6" name="TextBox 5">
            <a:extLst>
              <a:ext uri="{FF2B5EF4-FFF2-40B4-BE49-F238E27FC236}">
                <a16:creationId xmlns:a16="http://schemas.microsoft.com/office/drawing/2014/main" id="{EC5BB0F9-DCA6-004B-B425-3865814312A3}"/>
              </a:ext>
            </a:extLst>
          </p:cNvPr>
          <p:cNvSpPr txBox="1"/>
          <p:nvPr/>
        </p:nvSpPr>
        <p:spPr>
          <a:xfrm>
            <a:off x="1676400" y="304800"/>
            <a:ext cx="2864887" cy="369332"/>
          </a:xfrm>
          <a:prstGeom prst="rect">
            <a:avLst/>
          </a:prstGeom>
          <a:noFill/>
        </p:spPr>
        <p:txBody>
          <a:bodyPr wrap="none" rtlCol="0">
            <a:spAutoFit/>
          </a:bodyPr>
          <a:lstStyle/>
          <a:p>
            <a:r>
              <a:rPr lang="en-US" dirty="0">
                <a:solidFill>
                  <a:srgbClr val="FFFF00"/>
                </a:solidFill>
              </a:rPr>
              <a:t>Beehive Cluster in Cancer</a:t>
            </a:r>
          </a:p>
        </p:txBody>
      </p:sp>
      <p:sp>
        <p:nvSpPr>
          <p:cNvPr id="7" name="TextBox 6">
            <a:extLst>
              <a:ext uri="{FF2B5EF4-FFF2-40B4-BE49-F238E27FC236}">
                <a16:creationId xmlns:a16="http://schemas.microsoft.com/office/drawing/2014/main" id="{20B4A967-7F59-4F4F-8DC4-FCFBD35CA252}"/>
              </a:ext>
            </a:extLst>
          </p:cNvPr>
          <p:cNvSpPr txBox="1"/>
          <p:nvPr/>
        </p:nvSpPr>
        <p:spPr>
          <a:xfrm>
            <a:off x="1524000" y="6400800"/>
            <a:ext cx="2198038" cy="369332"/>
          </a:xfrm>
          <a:prstGeom prst="rect">
            <a:avLst/>
          </a:prstGeom>
          <a:noFill/>
        </p:spPr>
        <p:txBody>
          <a:bodyPr wrap="none" rtlCol="0">
            <a:spAutoFit/>
          </a:bodyPr>
          <a:lstStyle/>
          <a:p>
            <a:r>
              <a:rPr lang="en-US" dirty="0">
                <a:solidFill>
                  <a:srgbClr val="FFFF00"/>
                </a:solidFill>
                <a:hlinkClick r:id="rId4"/>
              </a:rPr>
              <a:t>Image</a:t>
            </a:r>
            <a:r>
              <a:rPr lang="en-US" dirty="0">
                <a:solidFill>
                  <a:srgbClr val="FFFF00"/>
                </a:solidFill>
              </a:rPr>
              <a:t>: </a:t>
            </a:r>
            <a:r>
              <a:rPr lang="en-US" dirty="0">
                <a:solidFill>
                  <a:srgbClr val="FFFF00"/>
                </a:solidFill>
                <a:hlinkClick r:id="rId5"/>
              </a:rPr>
              <a:t>Drew Evans</a:t>
            </a:r>
            <a:endParaRPr lang="en-US" dirty="0">
              <a:solidFill>
                <a:srgbClr val="FFFF00"/>
              </a:solidFill>
            </a:endParaRPr>
          </a:p>
        </p:txBody>
      </p:sp>
      <p:sp>
        <p:nvSpPr>
          <p:cNvPr id="15361" name="Title 1">
            <a:extLst>
              <a:ext uri="{FF2B5EF4-FFF2-40B4-BE49-F238E27FC236}">
                <a16:creationId xmlns:a16="http://schemas.microsoft.com/office/drawing/2014/main" id="{82483371-E724-B849-92D7-46B364CDD97D}"/>
              </a:ext>
            </a:extLst>
          </p:cNvPr>
          <p:cNvSpPr>
            <a:spLocks noGrp="1" noChangeArrowheads="1"/>
          </p:cNvSpPr>
          <p:nvPr>
            <p:ph type="ctrTitle"/>
          </p:nvPr>
        </p:nvSpPr>
        <p:spPr/>
        <p:txBody>
          <a:bodyPr/>
          <a:lstStyle/>
          <a:p>
            <a:r>
              <a:rPr lang="en-US" altLang="en-US" dirty="0">
                <a:solidFill>
                  <a:schemeClr val="accent3"/>
                </a:solidFill>
                <a:ea typeface="ＭＳ Ｐゴシック" panose="020B0600070205080204" pitchFamily="34" charset="-128"/>
              </a:rPr>
              <a:t>Joining the Main Sequence</a:t>
            </a:r>
          </a:p>
        </p:txBody>
      </p:sp>
      <p:sp>
        <p:nvSpPr>
          <p:cNvPr id="15362" name="Subtitle 2">
            <a:extLst>
              <a:ext uri="{FF2B5EF4-FFF2-40B4-BE49-F238E27FC236}">
                <a16:creationId xmlns:a16="http://schemas.microsoft.com/office/drawing/2014/main" id="{ED7BC2D4-7A49-7E4A-AC7F-6409855C30C8}"/>
              </a:ext>
            </a:extLst>
          </p:cNvPr>
          <p:cNvSpPr>
            <a:spLocks noGrp="1" noChangeArrowheads="1"/>
          </p:cNvSpPr>
          <p:nvPr>
            <p:ph type="subTitle" idx="1"/>
          </p:nvPr>
        </p:nvSpPr>
        <p:spPr/>
        <p:txBody>
          <a:bodyPr/>
          <a:lstStyle/>
          <a:p>
            <a:r>
              <a:rPr lang="en-US" altLang="en-US" dirty="0">
                <a:solidFill>
                  <a:schemeClr val="accent3"/>
                </a:solidFill>
                <a:ea typeface="ＭＳ Ｐゴシック" panose="020B0600070205080204" pitchFamily="34" charset="-128"/>
              </a:rPr>
              <a:t>How stars form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82483371-E724-B849-92D7-46B364CDD97D}"/>
              </a:ext>
            </a:extLst>
          </p:cNvPr>
          <p:cNvSpPr>
            <a:spLocks noGrp="1" noChangeArrowheads="1"/>
          </p:cNvSpPr>
          <p:nvPr>
            <p:ph type="ctrTitle"/>
          </p:nvPr>
        </p:nvSpPr>
        <p:spPr/>
        <p:txBody>
          <a:bodyPr/>
          <a:lstStyle/>
          <a:p>
            <a:r>
              <a:rPr lang="en-US" altLang="en-US" dirty="0">
                <a:ea typeface="ＭＳ Ｐゴシック" panose="020B0600070205080204" pitchFamily="34" charset="-128"/>
              </a:rPr>
              <a:t>Leaving the Main Sequence</a:t>
            </a:r>
          </a:p>
        </p:txBody>
      </p:sp>
      <p:sp>
        <p:nvSpPr>
          <p:cNvPr id="15362" name="Subtitle 2">
            <a:extLst>
              <a:ext uri="{FF2B5EF4-FFF2-40B4-BE49-F238E27FC236}">
                <a16:creationId xmlns:a16="http://schemas.microsoft.com/office/drawing/2014/main" id="{ED7BC2D4-7A49-7E4A-AC7F-6409855C30C8}"/>
              </a:ext>
            </a:extLst>
          </p:cNvPr>
          <p:cNvSpPr>
            <a:spLocks noGrp="1" noChangeArrowheads="1"/>
          </p:cNvSpPr>
          <p:nvPr>
            <p:ph type="subTitle" idx="1"/>
          </p:nvPr>
        </p:nvSpPr>
        <p:spPr/>
        <p:txBody>
          <a:bodyPr/>
          <a:lstStyle/>
          <a:p>
            <a:r>
              <a:rPr lang="en-US" altLang="en-US" dirty="0">
                <a:ea typeface="ＭＳ Ｐゴシック" panose="020B0600070205080204" pitchFamily="34" charset="-128"/>
              </a:rPr>
              <a:t>How stars </a:t>
            </a:r>
            <a:r>
              <a:rPr lang="en-US" altLang="en-US" dirty="0">
                <a:solidFill>
                  <a:srgbClr val="C00000"/>
                </a:solidFill>
                <a:ea typeface="ＭＳ Ｐゴシック" panose="020B0600070205080204" pitchFamily="34" charset="-128"/>
              </a:rPr>
              <a:t>age</a:t>
            </a:r>
          </a:p>
        </p:txBody>
      </p:sp>
      <p:sp>
        <p:nvSpPr>
          <p:cNvPr id="2" name="Footer Placeholder 1">
            <a:extLst>
              <a:ext uri="{FF2B5EF4-FFF2-40B4-BE49-F238E27FC236}">
                <a16:creationId xmlns:a16="http://schemas.microsoft.com/office/drawing/2014/main" id="{2CCABCB5-E930-0B4D-B1F7-A91513108CAD}"/>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826223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93F6B-76D4-2E4D-9441-CDA67447A67E}"/>
              </a:ext>
            </a:extLst>
          </p:cNvPr>
          <p:cNvSpPr>
            <a:spLocks noGrp="1"/>
          </p:cNvSpPr>
          <p:nvPr>
            <p:ph type="title"/>
          </p:nvPr>
        </p:nvSpPr>
        <p:spPr/>
        <p:txBody>
          <a:bodyPr/>
          <a:lstStyle/>
          <a:p>
            <a:r>
              <a:rPr lang="en-US" dirty="0"/>
              <a:t>Star Lifetimes</a:t>
            </a:r>
          </a:p>
        </p:txBody>
      </p:sp>
      <p:sp>
        <p:nvSpPr>
          <p:cNvPr id="3" name="Content Placeholder 2">
            <a:extLst>
              <a:ext uri="{FF2B5EF4-FFF2-40B4-BE49-F238E27FC236}">
                <a16:creationId xmlns:a16="http://schemas.microsoft.com/office/drawing/2014/main" id="{3A9FAEDD-FC28-DE43-B806-8A17E534A93D}"/>
              </a:ext>
            </a:extLst>
          </p:cNvPr>
          <p:cNvSpPr>
            <a:spLocks noGrp="1"/>
          </p:cNvSpPr>
          <p:nvPr>
            <p:ph idx="1"/>
          </p:nvPr>
        </p:nvSpPr>
        <p:spPr>
          <a:xfrm>
            <a:off x="457200" y="1600200"/>
            <a:ext cx="8229600" cy="3276599"/>
          </a:xfrm>
        </p:spPr>
        <p:txBody>
          <a:bodyPr/>
          <a:lstStyle/>
          <a:p>
            <a:r>
              <a:rPr lang="en-US" dirty="0"/>
              <a:t>Massive stars live fast and die young</a:t>
            </a:r>
          </a:p>
          <a:p>
            <a:r>
              <a:rPr lang="en-US" dirty="0"/>
              <a:t>Fusion rate increases with mass </a:t>
            </a:r>
            <a:r>
              <a:rPr lang="en-US" dirty="0">
                <a:solidFill>
                  <a:schemeClr val="accent2"/>
                </a:solidFill>
              </a:rPr>
              <a:t>faster</a:t>
            </a:r>
            <a:r>
              <a:rPr lang="en-US" dirty="0"/>
              <a:t> than direct proportion</a:t>
            </a:r>
          </a:p>
        </p:txBody>
      </p:sp>
      <p:sp>
        <p:nvSpPr>
          <p:cNvPr id="4" name="Footer Placeholder 3">
            <a:extLst>
              <a:ext uri="{FF2B5EF4-FFF2-40B4-BE49-F238E27FC236}">
                <a16:creationId xmlns:a16="http://schemas.microsoft.com/office/drawing/2014/main" id="{E96CA641-3B25-914E-AA7A-A2623E708AFF}"/>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24142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0"/>
          </p:nvPr>
        </p:nvGraphicFramePr>
        <p:xfrm>
          <a:off x="1116648" y="1765300"/>
          <a:ext cx="6910705" cy="3327400"/>
        </p:xfrm>
        <a:graphic>
          <a:graphicData uri="http://schemas.openxmlformats.org/drawingml/2006/table">
            <a:tbl>
              <a:tblPr firstRow="1" bandRow="1">
                <a:tableStyleId>{5940675A-B579-460E-94D1-54222C63F5DA}</a:tableStyleId>
              </a:tblPr>
              <a:tblGrid>
                <a:gridCol w="1062355">
                  <a:extLst>
                    <a:ext uri="{9D8B030D-6E8A-4147-A177-3AD203B41FA5}">
                      <a16:colId xmlns:a16="http://schemas.microsoft.com/office/drawing/2014/main" val="20000"/>
                    </a:ext>
                  </a:extLst>
                </a:gridCol>
                <a:gridCol w="1528445">
                  <a:extLst>
                    <a:ext uri="{9D8B030D-6E8A-4147-A177-3AD203B41FA5}">
                      <a16:colId xmlns:a16="http://schemas.microsoft.com/office/drawing/2014/main" val="20001"/>
                    </a:ext>
                  </a:extLst>
                </a:gridCol>
                <a:gridCol w="1543367">
                  <a:extLst>
                    <a:ext uri="{9D8B030D-6E8A-4147-A177-3AD203B41FA5}">
                      <a16:colId xmlns:a16="http://schemas.microsoft.com/office/drawing/2014/main" val="20002"/>
                    </a:ext>
                  </a:extLst>
                </a:gridCol>
                <a:gridCol w="1352233">
                  <a:extLst>
                    <a:ext uri="{9D8B030D-6E8A-4147-A177-3AD203B41FA5}">
                      <a16:colId xmlns:a16="http://schemas.microsoft.com/office/drawing/2014/main" val="20003"/>
                    </a:ext>
                  </a:extLst>
                </a:gridCol>
                <a:gridCol w="1424305">
                  <a:extLst>
                    <a:ext uri="{9D8B030D-6E8A-4147-A177-3AD203B41FA5}">
                      <a16:colId xmlns:a16="http://schemas.microsoft.com/office/drawing/2014/main" val="20004"/>
                    </a:ext>
                  </a:extLst>
                </a:gridCol>
              </a:tblGrid>
              <a:tr h="152400">
                <a:tc>
                  <a:txBody>
                    <a:bodyPr/>
                    <a:lstStyle/>
                    <a:p>
                      <a:pPr algn="ctr"/>
                      <a:r>
                        <a:rPr lang="en-US" sz="1400" b="1" u="none" strike="noStrike" kern="1200" baseline="0" dirty="0">
                          <a:latin typeface="Arial" pitchFamily="34" charset="0"/>
                          <a:cs typeface="Arial" pitchFamily="34" charset="0"/>
                        </a:rPr>
                        <a:t>Mass (</a:t>
                      </a:r>
                      <a:r>
                        <a:rPr lang="en-US" sz="1400" b="1" u="none" strike="noStrike" kern="1200" baseline="0" dirty="0" err="1">
                          <a:latin typeface="Arial" pitchFamily="34" charset="0"/>
                          <a:cs typeface="Arial" pitchFamily="34" charset="0"/>
                        </a:rPr>
                        <a:t>M</a:t>
                      </a:r>
                      <a:r>
                        <a:rPr lang="en-US" sz="1400" b="1" u="none" strike="noStrike" kern="1200" baseline="-25000" dirty="0" err="1">
                          <a:latin typeface="Arial" pitchFamily="34" charset="0"/>
                          <a:cs typeface="Arial" pitchFamily="34" charset="0"/>
                        </a:rPr>
                        <a:t>ʘ</a:t>
                      </a:r>
                      <a:r>
                        <a:rPr lang="en-US" sz="1400" b="1" u="none" strike="noStrike" kern="1200" baseline="0" dirty="0">
                          <a:latin typeface="Arial" pitchFamily="34" charset="0"/>
                          <a:cs typeface="Arial" pitchFamily="34" charset="0"/>
                        </a:rPr>
                        <a:t>)</a:t>
                      </a:r>
                      <a:endParaRPr lang="en-US" sz="1400" b="1" dirty="0">
                        <a:latin typeface="Arial" pitchFamily="34" charset="0"/>
                        <a:cs typeface="Arial" pitchFamily="34" charset="0"/>
                      </a:endParaRPr>
                    </a:p>
                  </a:txBody>
                  <a:tcPr anchor="b"/>
                </a:tc>
                <a:tc>
                  <a:txBody>
                    <a:bodyPr/>
                    <a:lstStyle/>
                    <a:p>
                      <a:pPr algn="ctr"/>
                      <a:r>
                        <a:rPr lang="en-US" sz="1400" b="1" u="none" strike="noStrike" kern="1200" baseline="0" dirty="0">
                          <a:latin typeface="Arial" pitchFamily="34" charset="0"/>
                          <a:cs typeface="Arial" pitchFamily="34" charset="0"/>
                        </a:rPr>
                        <a:t>Surface temperature (K)</a:t>
                      </a:r>
                      <a:endParaRPr lang="en-US" sz="1400" b="1" dirty="0">
                        <a:latin typeface="Arial" pitchFamily="34" charset="0"/>
                        <a:cs typeface="Arial" pitchFamily="34" charset="0"/>
                      </a:endParaRPr>
                    </a:p>
                  </a:txBody>
                  <a:tcPr anchor="b"/>
                </a:tc>
                <a:tc>
                  <a:txBody>
                    <a:bodyPr/>
                    <a:lstStyle/>
                    <a:p>
                      <a:pPr algn="ctr"/>
                      <a:r>
                        <a:rPr lang="en-US" sz="1400" b="1" u="none" strike="noStrike" kern="1200" baseline="0" dirty="0">
                          <a:latin typeface="Arial" pitchFamily="34" charset="0"/>
                          <a:cs typeface="Arial" pitchFamily="34" charset="0"/>
                        </a:rPr>
                        <a:t>Luminosity (</a:t>
                      </a:r>
                      <a:r>
                        <a:rPr lang="en-US" sz="1400" b="1" u="none" strike="noStrike" kern="1200" baseline="0" dirty="0" err="1">
                          <a:latin typeface="Arial" pitchFamily="34" charset="0"/>
                          <a:cs typeface="Arial" pitchFamily="34" charset="0"/>
                        </a:rPr>
                        <a:t>L</a:t>
                      </a:r>
                      <a:r>
                        <a:rPr lang="en-US" sz="1400" b="1" u="none" strike="noStrike" kern="1200" baseline="-25000" dirty="0" err="1">
                          <a:latin typeface="Arial" pitchFamily="34" charset="0"/>
                          <a:cs typeface="Arial" pitchFamily="34" charset="0"/>
                        </a:rPr>
                        <a:t>ʘ</a:t>
                      </a:r>
                      <a:r>
                        <a:rPr lang="en-US" sz="1400" b="1" u="none" strike="noStrike" kern="1200" baseline="0" dirty="0">
                          <a:latin typeface="Arial" pitchFamily="34" charset="0"/>
                          <a:cs typeface="Arial" pitchFamily="34" charset="0"/>
                        </a:rPr>
                        <a:t>)</a:t>
                      </a:r>
                      <a:endParaRPr lang="en-US" sz="1400" b="1" dirty="0">
                        <a:latin typeface="Arial" pitchFamily="34" charset="0"/>
                        <a:cs typeface="Arial" pitchFamily="34" charset="0"/>
                      </a:endParaRPr>
                    </a:p>
                  </a:txBody>
                  <a:tcPr anchor="b"/>
                </a:tc>
                <a:tc>
                  <a:txBody>
                    <a:bodyPr/>
                    <a:lstStyle/>
                    <a:p>
                      <a:pPr algn="ctr"/>
                      <a:r>
                        <a:rPr lang="en-US" sz="1400" b="1" u="none" strike="noStrike" kern="1200" baseline="0" dirty="0">
                          <a:latin typeface="Arial" pitchFamily="34" charset="0"/>
                          <a:cs typeface="Arial" pitchFamily="34" charset="0"/>
                        </a:rPr>
                        <a:t>Time on main sequence (10</a:t>
                      </a:r>
                      <a:r>
                        <a:rPr lang="en-US" sz="1400" b="1" u="none" strike="noStrike" kern="1200" baseline="30000" dirty="0">
                          <a:latin typeface="Arial" pitchFamily="34" charset="0"/>
                          <a:cs typeface="Arial" pitchFamily="34" charset="0"/>
                        </a:rPr>
                        <a:t>6</a:t>
                      </a:r>
                      <a:r>
                        <a:rPr lang="en-US" sz="1400" b="1" u="none" strike="noStrike" kern="1200" baseline="0" dirty="0">
                          <a:latin typeface="Arial" pitchFamily="34" charset="0"/>
                          <a:cs typeface="Arial" pitchFamily="34" charset="0"/>
                        </a:rPr>
                        <a:t> years)</a:t>
                      </a:r>
                      <a:endParaRPr lang="en-US" sz="1400" b="1" dirty="0">
                        <a:latin typeface="Arial" pitchFamily="34" charset="0"/>
                        <a:cs typeface="Arial" pitchFamily="34" charset="0"/>
                      </a:endParaRPr>
                    </a:p>
                  </a:txBody>
                  <a:tcPr anchor="b"/>
                </a:tc>
                <a:tc>
                  <a:txBody>
                    <a:bodyPr/>
                    <a:lstStyle/>
                    <a:p>
                      <a:pPr algn="ctr"/>
                      <a:r>
                        <a:rPr lang="en-US" sz="1400" b="1" u="none" strike="noStrike" kern="1200" baseline="0" dirty="0">
                          <a:latin typeface="Arial" pitchFamily="34" charset="0"/>
                          <a:cs typeface="Arial" pitchFamily="34" charset="0"/>
                        </a:rPr>
                        <a:t>Spectral class</a:t>
                      </a:r>
                      <a:endParaRPr lang="en-US" sz="1400" b="1" dirty="0">
                        <a:latin typeface="Arial" pitchFamily="34" charset="0"/>
                        <a:cs typeface="Arial" pitchFamily="34" charset="0"/>
                      </a:endParaRPr>
                    </a:p>
                  </a:txBody>
                  <a:tcPr anchor="b"/>
                </a:tc>
                <a:extLst>
                  <a:ext uri="{0D108BD9-81ED-4DB2-BD59-A6C34878D82A}">
                    <a16:rowId xmlns:a16="http://schemas.microsoft.com/office/drawing/2014/main" val="10000"/>
                  </a:ext>
                </a:extLst>
              </a:tr>
              <a:tr h="370840">
                <a:tc>
                  <a:txBody>
                    <a:bodyPr/>
                    <a:lstStyle/>
                    <a:p>
                      <a:r>
                        <a:rPr lang="en-US" sz="1400" u="none" strike="noStrike" kern="1200" baseline="0" dirty="0">
                          <a:latin typeface="Arial" pitchFamily="34" charset="0"/>
                          <a:cs typeface="Arial" pitchFamily="34" charset="0"/>
                        </a:rPr>
                        <a:t>25</a:t>
                      </a:r>
                      <a:endParaRPr lang="en-US" sz="1400" dirty="0">
                        <a:latin typeface="Arial" pitchFamily="34" charset="0"/>
                        <a:cs typeface="Arial" pitchFamily="34" charset="0"/>
                      </a:endParaRPr>
                    </a:p>
                  </a:txBody>
                  <a:tcPr/>
                </a:tc>
                <a:tc>
                  <a:txBody>
                    <a:bodyPr/>
                    <a:lstStyle/>
                    <a:p>
                      <a:pPr algn="r"/>
                      <a:r>
                        <a:rPr lang="en-US" sz="1400" u="none" strike="noStrike" kern="1200" baseline="0" dirty="0">
                          <a:latin typeface="Arial" pitchFamily="34" charset="0"/>
                          <a:cs typeface="Arial" pitchFamily="34" charset="0"/>
                        </a:rPr>
                        <a:t>35,000</a:t>
                      </a:r>
                      <a:endParaRPr lang="en-US" sz="1400" dirty="0">
                        <a:latin typeface="Arial" pitchFamily="34" charset="0"/>
                        <a:cs typeface="Arial" pitchFamily="34" charset="0"/>
                      </a:endParaRPr>
                    </a:p>
                  </a:txBody>
                  <a:tcPr/>
                </a:tc>
                <a:tc>
                  <a:txBody>
                    <a:bodyPr/>
                    <a:lstStyle/>
                    <a:p>
                      <a:pPr algn="r"/>
                      <a:r>
                        <a:rPr lang="en-US" sz="1400" u="none" strike="noStrike" kern="1200" baseline="0" dirty="0">
                          <a:latin typeface="Arial" pitchFamily="34" charset="0"/>
                          <a:cs typeface="Arial" pitchFamily="34" charset="0"/>
                        </a:rPr>
                        <a:t>80,000</a:t>
                      </a:r>
                      <a:endParaRPr lang="en-US" sz="1400" dirty="0">
                        <a:latin typeface="Arial" pitchFamily="34" charset="0"/>
                        <a:cs typeface="Arial" pitchFamily="34" charset="0"/>
                      </a:endParaRPr>
                    </a:p>
                  </a:txBody>
                  <a:tcPr/>
                </a:tc>
                <a:tc>
                  <a:txBody>
                    <a:bodyPr/>
                    <a:lstStyle/>
                    <a:p>
                      <a:pPr algn="r"/>
                      <a:r>
                        <a:rPr lang="en-US" sz="1400" dirty="0">
                          <a:latin typeface="Arial" pitchFamily="34" charset="0"/>
                          <a:cs typeface="Arial" pitchFamily="34" charset="0"/>
                        </a:rPr>
                        <a:t>3</a:t>
                      </a:r>
                    </a:p>
                  </a:txBody>
                  <a:tcPr/>
                </a:tc>
                <a:tc>
                  <a:txBody>
                    <a:bodyPr/>
                    <a:lstStyle/>
                    <a:p>
                      <a:pPr algn="ctr"/>
                      <a:r>
                        <a:rPr lang="en-US" sz="1400" dirty="0">
                          <a:latin typeface="Arial" pitchFamily="34" charset="0"/>
                          <a:cs typeface="Arial" pitchFamily="34" charset="0"/>
                        </a:rPr>
                        <a:t>O</a:t>
                      </a:r>
                    </a:p>
                  </a:txBody>
                  <a:tcPr/>
                </a:tc>
                <a:extLst>
                  <a:ext uri="{0D108BD9-81ED-4DB2-BD59-A6C34878D82A}">
                    <a16:rowId xmlns:a16="http://schemas.microsoft.com/office/drawing/2014/main" val="10001"/>
                  </a:ext>
                </a:extLst>
              </a:tr>
              <a:tr h="370840">
                <a:tc>
                  <a:txBody>
                    <a:bodyPr/>
                    <a:lstStyle/>
                    <a:p>
                      <a:r>
                        <a:rPr lang="en-US" sz="1400" u="none" strike="noStrike" kern="1200" baseline="0" dirty="0">
                          <a:latin typeface="Arial" pitchFamily="34" charset="0"/>
                          <a:cs typeface="Arial" pitchFamily="34" charset="0"/>
                        </a:rPr>
                        <a:t>15</a:t>
                      </a:r>
                      <a:endParaRPr lang="en-US" sz="1400" dirty="0">
                        <a:latin typeface="Arial" pitchFamily="34" charset="0"/>
                        <a:cs typeface="Arial" pitchFamily="34" charset="0"/>
                      </a:endParaRPr>
                    </a:p>
                  </a:txBody>
                  <a:tcPr/>
                </a:tc>
                <a:tc>
                  <a:txBody>
                    <a:bodyPr/>
                    <a:lstStyle/>
                    <a:p>
                      <a:pPr algn="r"/>
                      <a:r>
                        <a:rPr lang="en-US" sz="1400" u="none" strike="noStrike" kern="1200" baseline="0" dirty="0">
                          <a:latin typeface="Arial" pitchFamily="34" charset="0"/>
                          <a:cs typeface="Arial" pitchFamily="34" charset="0"/>
                        </a:rPr>
                        <a:t>30,000</a:t>
                      </a:r>
                      <a:endParaRPr lang="en-US" sz="1400" dirty="0">
                        <a:latin typeface="Arial" pitchFamily="34" charset="0"/>
                        <a:cs typeface="Arial" pitchFamily="34" charset="0"/>
                      </a:endParaRPr>
                    </a:p>
                  </a:txBody>
                  <a:tcPr/>
                </a:tc>
                <a:tc>
                  <a:txBody>
                    <a:bodyPr/>
                    <a:lstStyle/>
                    <a:p>
                      <a:pPr algn="r"/>
                      <a:r>
                        <a:rPr lang="en-US" sz="1400" u="none" strike="noStrike" kern="1200" baseline="0" dirty="0">
                          <a:latin typeface="Arial" pitchFamily="34" charset="0"/>
                          <a:cs typeface="Arial" pitchFamily="34" charset="0"/>
                        </a:rPr>
                        <a:t>10,000</a:t>
                      </a:r>
                      <a:endParaRPr lang="en-US" sz="1400" dirty="0">
                        <a:latin typeface="Arial" pitchFamily="34" charset="0"/>
                        <a:cs typeface="Arial" pitchFamily="34" charset="0"/>
                      </a:endParaRPr>
                    </a:p>
                  </a:txBody>
                  <a:tcPr/>
                </a:tc>
                <a:tc>
                  <a:txBody>
                    <a:bodyPr/>
                    <a:lstStyle/>
                    <a:p>
                      <a:pPr algn="r"/>
                      <a:r>
                        <a:rPr lang="en-US" sz="1400" dirty="0">
                          <a:latin typeface="Arial" pitchFamily="34" charset="0"/>
                          <a:cs typeface="Arial" pitchFamily="34" charset="0"/>
                        </a:rPr>
                        <a:t>15</a:t>
                      </a:r>
                    </a:p>
                  </a:txBody>
                  <a:tcPr/>
                </a:tc>
                <a:tc>
                  <a:txBody>
                    <a:bodyPr/>
                    <a:lstStyle/>
                    <a:p>
                      <a:pPr algn="ctr"/>
                      <a:r>
                        <a:rPr lang="en-US" sz="1400" dirty="0">
                          <a:latin typeface="Arial" pitchFamily="34" charset="0"/>
                          <a:cs typeface="Arial" pitchFamily="34" charset="0"/>
                        </a:rPr>
                        <a:t>B</a:t>
                      </a:r>
                    </a:p>
                  </a:txBody>
                  <a:tcPr/>
                </a:tc>
                <a:extLst>
                  <a:ext uri="{0D108BD9-81ED-4DB2-BD59-A6C34878D82A}">
                    <a16:rowId xmlns:a16="http://schemas.microsoft.com/office/drawing/2014/main" val="10002"/>
                  </a:ext>
                </a:extLst>
              </a:tr>
              <a:tr h="370840">
                <a:tc>
                  <a:txBody>
                    <a:bodyPr/>
                    <a:lstStyle/>
                    <a:p>
                      <a:r>
                        <a:rPr lang="en-US" sz="1400" u="none" strike="noStrike" kern="1200" baseline="0" dirty="0">
                          <a:latin typeface="Arial" pitchFamily="34" charset="0"/>
                          <a:cs typeface="Arial" pitchFamily="34" charset="0"/>
                        </a:rPr>
                        <a:t>3</a:t>
                      </a:r>
                      <a:endParaRPr lang="en-US" sz="1400" dirty="0">
                        <a:latin typeface="Arial" pitchFamily="34" charset="0"/>
                        <a:cs typeface="Arial" pitchFamily="34" charset="0"/>
                      </a:endParaRPr>
                    </a:p>
                  </a:txBody>
                  <a:tcPr/>
                </a:tc>
                <a:tc>
                  <a:txBody>
                    <a:bodyPr/>
                    <a:lstStyle/>
                    <a:p>
                      <a:pPr algn="r"/>
                      <a:r>
                        <a:rPr lang="en-US" sz="1400" u="none" strike="noStrike" kern="1200" baseline="0" dirty="0">
                          <a:latin typeface="Arial" pitchFamily="34" charset="0"/>
                          <a:cs typeface="Arial" pitchFamily="34" charset="0"/>
                        </a:rPr>
                        <a:t>11,000</a:t>
                      </a:r>
                      <a:endParaRPr lang="en-US" sz="1400" dirty="0">
                        <a:latin typeface="Arial" pitchFamily="34" charset="0"/>
                        <a:cs typeface="Arial" pitchFamily="34" charset="0"/>
                      </a:endParaRPr>
                    </a:p>
                  </a:txBody>
                  <a:tcPr/>
                </a:tc>
                <a:tc>
                  <a:txBody>
                    <a:bodyPr/>
                    <a:lstStyle/>
                    <a:p>
                      <a:pPr algn="r"/>
                      <a:r>
                        <a:rPr lang="en-US" sz="1400" u="none" strike="noStrike" kern="1200" baseline="0" dirty="0">
                          <a:latin typeface="Arial" pitchFamily="34" charset="0"/>
                          <a:cs typeface="Arial" pitchFamily="34" charset="0"/>
                        </a:rPr>
                        <a:t>60</a:t>
                      </a:r>
                      <a:endParaRPr lang="en-US" sz="1400" dirty="0">
                        <a:latin typeface="Arial" pitchFamily="34" charset="0"/>
                        <a:cs typeface="Arial" pitchFamily="34" charset="0"/>
                      </a:endParaRPr>
                    </a:p>
                  </a:txBody>
                  <a:tcPr/>
                </a:tc>
                <a:tc>
                  <a:txBody>
                    <a:bodyPr/>
                    <a:lstStyle/>
                    <a:p>
                      <a:pPr algn="r"/>
                      <a:r>
                        <a:rPr lang="en-US" sz="1400" dirty="0">
                          <a:latin typeface="Arial" pitchFamily="34" charset="0"/>
                          <a:cs typeface="Arial" pitchFamily="34" charset="0"/>
                        </a:rPr>
                        <a:t>500</a:t>
                      </a:r>
                    </a:p>
                  </a:txBody>
                  <a:tcPr/>
                </a:tc>
                <a:tc>
                  <a:txBody>
                    <a:bodyPr/>
                    <a:lstStyle/>
                    <a:p>
                      <a:pPr algn="ctr"/>
                      <a:r>
                        <a:rPr lang="en-US" sz="1400" dirty="0">
                          <a:latin typeface="Arial" pitchFamily="34" charset="0"/>
                          <a:cs typeface="Arial" pitchFamily="34" charset="0"/>
                        </a:rPr>
                        <a:t>A</a:t>
                      </a:r>
                    </a:p>
                  </a:txBody>
                  <a:tcPr/>
                </a:tc>
                <a:extLst>
                  <a:ext uri="{0D108BD9-81ED-4DB2-BD59-A6C34878D82A}">
                    <a16:rowId xmlns:a16="http://schemas.microsoft.com/office/drawing/2014/main" val="10003"/>
                  </a:ext>
                </a:extLst>
              </a:tr>
              <a:tr h="370840">
                <a:tc>
                  <a:txBody>
                    <a:bodyPr/>
                    <a:lstStyle/>
                    <a:p>
                      <a:r>
                        <a:rPr lang="en-US" sz="1400" u="none" strike="noStrike" kern="1200" baseline="0" dirty="0">
                          <a:latin typeface="Arial" pitchFamily="34" charset="0"/>
                          <a:cs typeface="Arial" pitchFamily="34" charset="0"/>
                        </a:rPr>
                        <a:t>1.5</a:t>
                      </a:r>
                      <a:endParaRPr lang="en-US" sz="1400" dirty="0">
                        <a:latin typeface="Arial" pitchFamily="34" charset="0"/>
                        <a:cs typeface="Arial" pitchFamily="34" charset="0"/>
                      </a:endParaRPr>
                    </a:p>
                  </a:txBody>
                  <a:tcPr/>
                </a:tc>
                <a:tc>
                  <a:txBody>
                    <a:bodyPr/>
                    <a:lstStyle/>
                    <a:p>
                      <a:pPr algn="r"/>
                      <a:r>
                        <a:rPr lang="en-US" sz="1400" u="none" strike="noStrike" kern="1200" baseline="0" dirty="0">
                          <a:latin typeface="Arial" pitchFamily="34" charset="0"/>
                          <a:cs typeface="Arial" pitchFamily="34" charset="0"/>
                        </a:rPr>
                        <a:t>7000</a:t>
                      </a:r>
                      <a:endParaRPr lang="en-US" sz="1400" dirty="0">
                        <a:latin typeface="Arial" pitchFamily="34" charset="0"/>
                        <a:cs typeface="Arial" pitchFamily="34" charset="0"/>
                      </a:endParaRPr>
                    </a:p>
                  </a:txBody>
                  <a:tcPr/>
                </a:tc>
                <a:tc>
                  <a:txBody>
                    <a:bodyPr/>
                    <a:lstStyle/>
                    <a:p>
                      <a:pPr algn="r"/>
                      <a:r>
                        <a:rPr lang="en-US" sz="1400" u="none" strike="noStrike" kern="1200" baseline="0" dirty="0">
                          <a:latin typeface="Arial" pitchFamily="34" charset="0"/>
                          <a:cs typeface="Arial" pitchFamily="34" charset="0"/>
                        </a:rPr>
                        <a:t>5</a:t>
                      </a:r>
                      <a:endParaRPr lang="en-US" sz="1400" dirty="0">
                        <a:latin typeface="Arial" pitchFamily="34" charset="0"/>
                        <a:cs typeface="Arial" pitchFamily="34" charset="0"/>
                      </a:endParaRPr>
                    </a:p>
                  </a:txBody>
                  <a:tcPr/>
                </a:tc>
                <a:tc>
                  <a:txBody>
                    <a:bodyPr/>
                    <a:lstStyle/>
                    <a:p>
                      <a:pPr algn="r"/>
                      <a:r>
                        <a:rPr lang="en-US" sz="1400" u="none" strike="noStrike" kern="1200" baseline="0" dirty="0">
                          <a:latin typeface="Arial" pitchFamily="34" charset="0"/>
                          <a:cs typeface="Arial" pitchFamily="34" charset="0"/>
                        </a:rPr>
                        <a:t>3000</a:t>
                      </a:r>
                      <a:endParaRPr lang="en-US" sz="1400" dirty="0">
                        <a:latin typeface="Arial" pitchFamily="34" charset="0"/>
                        <a:cs typeface="Arial" pitchFamily="34" charset="0"/>
                      </a:endParaRPr>
                    </a:p>
                  </a:txBody>
                  <a:tcPr/>
                </a:tc>
                <a:tc>
                  <a:txBody>
                    <a:bodyPr/>
                    <a:lstStyle/>
                    <a:p>
                      <a:pPr algn="ctr"/>
                      <a:r>
                        <a:rPr lang="en-US" sz="1400" dirty="0">
                          <a:latin typeface="Arial" pitchFamily="34" charset="0"/>
                          <a:cs typeface="Arial" pitchFamily="34" charset="0"/>
                        </a:rPr>
                        <a:t>F</a:t>
                      </a:r>
                    </a:p>
                  </a:txBody>
                  <a:tcPr/>
                </a:tc>
                <a:extLst>
                  <a:ext uri="{0D108BD9-81ED-4DB2-BD59-A6C34878D82A}">
                    <a16:rowId xmlns:a16="http://schemas.microsoft.com/office/drawing/2014/main" val="10004"/>
                  </a:ext>
                </a:extLst>
              </a:tr>
              <a:tr h="370840">
                <a:tc>
                  <a:txBody>
                    <a:bodyPr/>
                    <a:lstStyle/>
                    <a:p>
                      <a:r>
                        <a:rPr lang="en-US" sz="1400" u="none" strike="noStrike" kern="1200" baseline="0" dirty="0">
                          <a:latin typeface="Arial" pitchFamily="34" charset="0"/>
                          <a:cs typeface="Arial" pitchFamily="34" charset="0"/>
                        </a:rPr>
                        <a:t>1.0 (Sun)</a:t>
                      </a:r>
                      <a:endParaRPr lang="en-US" sz="1400" dirty="0">
                        <a:latin typeface="Arial" pitchFamily="34" charset="0"/>
                        <a:cs typeface="Arial" pitchFamily="34" charset="0"/>
                      </a:endParaRPr>
                    </a:p>
                  </a:txBody>
                  <a:tcPr/>
                </a:tc>
                <a:tc>
                  <a:txBody>
                    <a:bodyPr/>
                    <a:lstStyle/>
                    <a:p>
                      <a:pPr algn="r"/>
                      <a:r>
                        <a:rPr lang="en-US" sz="1400" u="none" strike="noStrike" kern="1200" baseline="0" dirty="0">
                          <a:latin typeface="Arial" pitchFamily="34" charset="0"/>
                          <a:cs typeface="Arial" pitchFamily="34" charset="0"/>
                        </a:rPr>
                        <a:t>6000</a:t>
                      </a:r>
                      <a:endParaRPr lang="en-US" sz="1400" dirty="0">
                        <a:latin typeface="Arial" pitchFamily="34" charset="0"/>
                        <a:cs typeface="Arial" pitchFamily="34" charset="0"/>
                      </a:endParaRPr>
                    </a:p>
                  </a:txBody>
                  <a:tcPr/>
                </a:tc>
                <a:tc>
                  <a:txBody>
                    <a:bodyPr/>
                    <a:lstStyle/>
                    <a:p>
                      <a:pPr algn="r"/>
                      <a:r>
                        <a:rPr lang="en-US" sz="1400" dirty="0">
                          <a:latin typeface="Arial" pitchFamily="34" charset="0"/>
                          <a:cs typeface="Arial" pitchFamily="34" charset="0"/>
                        </a:rPr>
                        <a:t>1</a:t>
                      </a:r>
                    </a:p>
                  </a:txBody>
                  <a:tcPr/>
                </a:tc>
                <a:tc>
                  <a:txBody>
                    <a:bodyPr/>
                    <a:lstStyle/>
                    <a:p>
                      <a:pPr algn="r"/>
                      <a:r>
                        <a:rPr lang="en-US" sz="1400" u="none" strike="noStrike" kern="1200" baseline="0" dirty="0">
                          <a:latin typeface="Arial" pitchFamily="34" charset="0"/>
                          <a:cs typeface="Arial" pitchFamily="34" charset="0"/>
                        </a:rPr>
                        <a:t>10,000</a:t>
                      </a:r>
                      <a:endParaRPr lang="en-US" sz="1400" dirty="0">
                        <a:latin typeface="Arial" pitchFamily="34" charset="0"/>
                        <a:cs typeface="Arial" pitchFamily="34" charset="0"/>
                      </a:endParaRPr>
                    </a:p>
                  </a:txBody>
                  <a:tcPr/>
                </a:tc>
                <a:tc>
                  <a:txBody>
                    <a:bodyPr/>
                    <a:lstStyle/>
                    <a:p>
                      <a:pPr algn="ctr"/>
                      <a:r>
                        <a:rPr lang="en-US" sz="1400" dirty="0">
                          <a:latin typeface="Arial" pitchFamily="34" charset="0"/>
                          <a:cs typeface="Arial" pitchFamily="34" charset="0"/>
                        </a:rPr>
                        <a:t>G</a:t>
                      </a:r>
                    </a:p>
                  </a:txBody>
                  <a:tcPr/>
                </a:tc>
                <a:extLst>
                  <a:ext uri="{0D108BD9-81ED-4DB2-BD59-A6C34878D82A}">
                    <a16:rowId xmlns:a16="http://schemas.microsoft.com/office/drawing/2014/main" val="10005"/>
                  </a:ext>
                </a:extLst>
              </a:tr>
              <a:tr h="370840">
                <a:tc>
                  <a:txBody>
                    <a:bodyPr/>
                    <a:lstStyle/>
                    <a:p>
                      <a:r>
                        <a:rPr lang="en-US" sz="1400" u="none" strike="noStrike" kern="1200" baseline="0" dirty="0">
                          <a:latin typeface="Arial" pitchFamily="34" charset="0"/>
                          <a:cs typeface="Arial" pitchFamily="34" charset="0"/>
                        </a:rPr>
                        <a:t>0.75</a:t>
                      </a:r>
                      <a:endParaRPr lang="en-US" sz="1400" dirty="0">
                        <a:latin typeface="Arial" pitchFamily="34" charset="0"/>
                        <a:cs typeface="Arial" pitchFamily="34" charset="0"/>
                      </a:endParaRPr>
                    </a:p>
                  </a:txBody>
                  <a:tcPr/>
                </a:tc>
                <a:tc>
                  <a:txBody>
                    <a:bodyPr/>
                    <a:lstStyle/>
                    <a:p>
                      <a:pPr algn="r"/>
                      <a:r>
                        <a:rPr lang="en-US" sz="1400" u="none" strike="noStrike" kern="1200" baseline="0" dirty="0">
                          <a:latin typeface="Arial" pitchFamily="34" charset="0"/>
                          <a:cs typeface="Arial" pitchFamily="34" charset="0"/>
                        </a:rPr>
                        <a:t>5000</a:t>
                      </a:r>
                      <a:endParaRPr lang="en-US" sz="1400" dirty="0">
                        <a:latin typeface="Arial" pitchFamily="34" charset="0"/>
                        <a:cs typeface="Arial" pitchFamily="34" charset="0"/>
                      </a:endParaRPr>
                    </a:p>
                  </a:txBody>
                  <a:tcPr/>
                </a:tc>
                <a:tc>
                  <a:txBody>
                    <a:bodyPr/>
                    <a:lstStyle/>
                    <a:p>
                      <a:pPr algn="r"/>
                      <a:r>
                        <a:rPr lang="en-US" sz="1400" dirty="0">
                          <a:latin typeface="Arial" pitchFamily="34" charset="0"/>
                          <a:cs typeface="Arial" pitchFamily="34" charset="0"/>
                        </a:rPr>
                        <a:t>0.5</a:t>
                      </a:r>
                    </a:p>
                  </a:txBody>
                  <a:tcPr/>
                </a:tc>
                <a:tc>
                  <a:txBody>
                    <a:bodyPr/>
                    <a:lstStyle/>
                    <a:p>
                      <a:pPr algn="r"/>
                      <a:r>
                        <a:rPr lang="en-US" sz="1400" u="none" strike="noStrike" kern="1200" baseline="0" dirty="0">
                          <a:latin typeface="Arial" pitchFamily="34" charset="0"/>
                          <a:cs typeface="Arial" pitchFamily="34" charset="0"/>
                        </a:rPr>
                        <a:t>15,000</a:t>
                      </a:r>
                      <a:endParaRPr lang="en-US" sz="1400" dirty="0">
                        <a:latin typeface="Arial" pitchFamily="34" charset="0"/>
                        <a:cs typeface="Arial" pitchFamily="34" charset="0"/>
                      </a:endParaRPr>
                    </a:p>
                  </a:txBody>
                  <a:tcPr/>
                </a:tc>
                <a:tc>
                  <a:txBody>
                    <a:bodyPr/>
                    <a:lstStyle/>
                    <a:p>
                      <a:pPr algn="ctr"/>
                      <a:r>
                        <a:rPr lang="en-US" sz="1400" dirty="0">
                          <a:latin typeface="Arial" pitchFamily="34" charset="0"/>
                          <a:cs typeface="Arial" pitchFamily="34" charset="0"/>
                        </a:rPr>
                        <a:t>K</a:t>
                      </a:r>
                    </a:p>
                  </a:txBody>
                  <a:tcPr/>
                </a:tc>
                <a:extLst>
                  <a:ext uri="{0D108BD9-81ED-4DB2-BD59-A6C34878D82A}">
                    <a16:rowId xmlns:a16="http://schemas.microsoft.com/office/drawing/2014/main" val="10006"/>
                  </a:ext>
                </a:extLst>
              </a:tr>
              <a:tr h="370840">
                <a:tc>
                  <a:txBody>
                    <a:bodyPr/>
                    <a:lstStyle/>
                    <a:p>
                      <a:r>
                        <a:rPr lang="en-US" sz="1400" u="none" strike="noStrike" kern="1200" baseline="0" dirty="0">
                          <a:latin typeface="Arial" pitchFamily="34" charset="0"/>
                          <a:cs typeface="Arial" pitchFamily="34" charset="0"/>
                        </a:rPr>
                        <a:t>0.50</a:t>
                      </a:r>
                      <a:endParaRPr lang="en-US" sz="1400" dirty="0">
                        <a:latin typeface="Arial" pitchFamily="34" charset="0"/>
                        <a:cs typeface="Arial" pitchFamily="34" charset="0"/>
                      </a:endParaRPr>
                    </a:p>
                  </a:txBody>
                  <a:tcPr/>
                </a:tc>
                <a:tc>
                  <a:txBody>
                    <a:bodyPr/>
                    <a:lstStyle/>
                    <a:p>
                      <a:pPr algn="r"/>
                      <a:r>
                        <a:rPr lang="en-US" sz="1400" u="none" strike="noStrike" kern="1200" baseline="0" dirty="0">
                          <a:latin typeface="Arial" pitchFamily="34" charset="0"/>
                          <a:cs typeface="Arial" pitchFamily="34" charset="0"/>
                        </a:rPr>
                        <a:t>4000</a:t>
                      </a:r>
                      <a:endParaRPr lang="en-US" sz="1400" dirty="0">
                        <a:latin typeface="Arial" pitchFamily="34" charset="0"/>
                        <a:cs typeface="Arial" pitchFamily="34" charset="0"/>
                      </a:endParaRPr>
                    </a:p>
                  </a:txBody>
                  <a:tcPr/>
                </a:tc>
                <a:tc>
                  <a:txBody>
                    <a:bodyPr/>
                    <a:lstStyle/>
                    <a:p>
                      <a:pPr algn="r"/>
                      <a:r>
                        <a:rPr lang="en-US" sz="1400" dirty="0">
                          <a:latin typeface="Arial" pitchFamily="34" charset="0"/>
                          <a:cs typeface="Arial" pitchFamily="34" charset="0"/>
                        </a:rPr>
                        <a:t>0.03</a:t>
                      </a:r>
                    </a:p>
                  </a:txBody>
                  <a:tcPr/>
                </a:tc>
                <a:tc>
                  <a:txBody>
                    <a:bodyPr/>
                    <a:lstStyle/>
                    <a:p>
                      <a:pPr algn="r"/>
                      <a:r>
                        <a:rPr lang="en-US" sz="1400" u="none" strike="noStrike" kern="1200" baseline="0" dirty="0">
                          <a:latin typeface="Arial" pitchFamily="34" charset="0"/>
                          <a:cs typeface="Arial" pitchFamily="34" charset="0"/>
                        </a:rPr>
                        <a:t>200,000</a:t>
                      </a:r>
                      <a:endParaRPr lang="en-US" sz="1400" dirty="0">
                        <a:latin typeface="Arial" pitchFamily="34" charset="0"/>
                        <a:cs typeface="Arial" pitchFamily="34" charset="0"/>
                      </a:endParaRPr>
                    </a:p>
                  </a:txBody>
                  <a:tcPr/>
                </a:tc>
                <a:tc>
                  <a:txBody>
                    <a:bodyPr/>
                    <a:lstStyle/>
                    <a:p>
                      <a:pPr algn="ctr"/>
                      <a:r>
                        <a:rPr lang="en-US" sz="1400" dirty="0">
                          <a:latin typeface="Arial" pitchFamily="34" charset="0"/>
                          <a:cs typeface="Arial" pitchFamily="34" charset="0"/>
                        </a:rPr>
                        <a:t>M</a:t>
                      </a:r>
                    </a:p>
                  </a:txBody>
                  <a:tcPr/>
                </a:tc>
                <a:extLst>
                  <a:ext uri="{0D108BD9-81ED-4DB2-BD59-A6C34878D82A}">
                    <a16:rowId xmlns:a16="http://schemas.microsoft.com/office/drawing/2014/main" val="10007"/>
                  </a:ext>
                </a:extLst>
              </a:tr>
            </a:tbl>
          </a:graphicData>
        </a:graphic>
      </p:graphicFrame>
      <p:sp>
        <p:nvSpPr>
          <p:cNvPr id="2" name="TextBox 1">
            <a:extLst>
              <a:ext uri="{FF2B5EF4-FFF2-40B4-BE49-F238E27FC236}">
                <a16:creationId xmlns:a16="http://schemas.microsoft.com/office/drawing/2014/main" id="{2FBC8B18-C40C-BC42-AE1D-D65272372101}"/>
              </a:ext>
            </a:extLst>
          </p:cNvPr>
          <p:cNvSpPr txBox="1"/>
          <p:nvPr/>
        </p:nvSpPr>
        <p:spPr>
          <a:xfrm>
            <a:off x="1371600" y="5410200"/>
            <a:ext cx="2155462" cy="369332"/>
          </a:xfrm>
          <a:prstGeom prst="rect">
            <a:avLst/>
          </a:prstGeom>
          <a:noFill/>
        </p:spPr>
        <p:txBody>
          <a:bodyPr wrap="none" rtlCol="0">
            <a:spAutoFit/>
          </a:bodyPr>
          <a:lstStyle/>
          <a:p>
            <a:r>
              <a:rPr lang="en-US" dirty="0" err="1"/>
              <a:t>Comins</a:t>
            </a:r>
            <a:r>
              <a:rPr lang="en-US" dirty="0"/>
              <a:t>, Table 13.2</a:t>
            </a:r>
          </a:p>
        </p:txBody>
      </p:sp>
      <p:sp>
        <p:nvSpPr>
          <p:cNvPr id="7" name="Title 6">
            <a:extLst>
              <a:ext uri="{FF2B5EF4-FFF2-40B4-BE49-F238E27FC236}">
                <a16:creationId xmlns:a16="http://schemas.microsoft.com/office/drawing/2014/main" id="{BB4F2E69-666C-5B4D-95E6-14F6C8683284}"/>
              </a:ext>
            </a:extLst>
          </p:cNvPr>
          <p:cNvSpPr>
            <a:spLocks noGrp="1"/>
          </p:cNvSpPr>
          <p:nvPr>
            <p:ph type="title"/>
          </p:nvPr>
        </p:nvSpPr>
        <p:spPr>
          <a:xfrm>
            <a:off x="630238" y="304801"/>
            <a:ext cx="7886700" cy="1066799"/>
          </a:xfrm>
        </p:spPr>
        <p:txBody>
          <a:bodyPr/>
          <a:lstStyle/>
          <a:p>
            <a:r>
              <a:rPr lang="en-US" sz="4400" b="0" dirty="0"/>
              <a:t>Star Lifetimes</a:t>
            </a:r>
          </a:p>
        </p:txBody>
      </p:sp>
      <p:grpSp>
        <p:nvGrpSpPr>
          <p:cNvPr id="14" name="Group 13">
            <a:extLst>
              <a:ext uri="{FF2B5EF4-FFF2-40B4-BE49-F238E27FC236}">
                <a16:creationId xmlns:a16="http://schemas.microsoft.com/office/drawing/2014/main" id="{0F9082B5-98FE-964A-90A2-10539004E043}"/>
              </a:ext>
            </a:extLst>
          </p:cNvPr>
          <p:cNvGrpSpPr/>
          <p:nvPr/>
        </p:nvGrpSpPr>
        <p:grpSpPr>
          <a:xfrm>
            <a:off x="5304735" y="4305300"/>
            <a:ext cx="3813865" cy="1751231"/>
            <a:chOff x="5304735" y="4305300"/>
            <a:chExt cx="3813865" cy="1751231"/>
          </a:xfrm>
        </p:grpSpPr>
        <p:sp>
          <p:nvSpPr>
            <p:cNvPr id="9" name="Oval 8">
              <a:extLst>
                <a:ext uri="{FF2B5EF4-FFF2-40B4-BE49-F238E27FC236}">
                  <a16:creationId xmlns:a16="http://schemas.microsoft.com/office/drawing/2014/main" id="{FB95A5BE-BE51-AC49-A58A-27681468141F}"/>
                </a:ext>
              </a:extLst>
            </p:cNvPr>
            <p:cNvSpPr/>
            <p:nvPr/>
          </p:nvSpPr>
          <p:spPr>
            <a:xfrm>
              <a:off x="5715000" y="4305300"/>
              <a:ext cx="990600" cy="381000"/>
            </a:xfrm>
            <a:prstGeom prst="ellipse">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03BAB422-1D09-1E41-9E96-540162BE8D09}"/>
                </a:ext>
              </a:extLst>
            </p:cNvPr>
            <p:cNvSpPr txBox="1"/>
            <p:nvPr/>
          </p:nvSpPr>
          <p:spPr>
            <a:xfrm>
              <a:off x="5304735" y="5594866"/>
              <a:ext cx="3813865" cy="461665"/>
            </a:xfrm>
            <a:prstGeom prst="rect">
              <a:avLst/>
            </a:prstGeom>
            <a:noFill/>
          </p:spPr>
          <p:txBody>
            <a:bodyPr wrap="none" rtlCol="0">
              <a:spAutoFit/>
            </a:bodyPr>
            <a:lstStyle/>
            <a:p>
              <a:r>
                <a:rPr lang="en-US" sz="2400" dirty="0">
                  <a:solidFill>
                    <a:schemeClr val="accent4"/>
                  </a:solidFill>
                </a:rPr>
                <a:t>Older than age of universe</a:t>
              </a:r>
            </a:p>
          </p:txBody>
        </p:sp>
        <p:cxnSp>
          <p:nvCxnSpPr>
            <p:cNvPr id="12" name="Straight Connector 11">
              <a:extLst>
                <a:ext uri="{FF2B5EF4-FFF2-40B4-BE49-F238E27FC236}">
                  <a16:creationId xmlns:a16="http://schemas.microsoft.com/office/drawing/2014/main" id="{55DDEEB1-B327-7D4F-8BD3-0CC83BE5DBD5}"/>
                </a:ext>
              </a:extLst>
            </p:cNvPr>
            <p:cNvCxnSpPr>
              <a:cxnSpLocks/>
              <a:stCxn id="9" idx="5"/>
              <a:endCxn id="10" idx="0"/>
            </p:cNvCxnSpPr>
            <p:nvPr/>
          </p:nvCxnSpPr>
          <p:spPr>
            <a:xfrm>
              <a:off x="6560530" y="4630504"/>
              <a:ext cx="651138" cy="964362"/>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85503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080BB-8118-BA4D-86AE-4C5183813836}"/>
              </a:ext>
            </a:extLst>
          </p:cNvPr>
          <p:cNvSpPr>
            <a:spLocks noGrp="1"/>
          </p:cNvSpPr>
          <p:nvPr>
            <p:ph type="title"/>
          </p:nvPr>
        </p:nvSpPr>
        <p:spPr/>
        <p:txBody>
          <a:bodyPr/>
          <a:lstStyle/>
          <a:p>
            <a:r>
              <a:rPr lang="en-US" dirty="0"/>
              <a:t>Dwarf Stars 0.08–0.4 M</a:t>
            </a:r>
            <a:r>
              <a:rPr lang="en-US" baseline="-25000" dirty="0"/>
              <a:t>⊙</a:t>
            </a:r>
          </a:p>
        </p:txBody>
      </p:sp>
      <p:sp>
        <p:nvSpPr>
          <p:cNvPr id="3" name="Content Placeholder 2">
            <a:extLst>
              <a:ext uri="{FF2B5EF4-FFF2-40B4-BE49-F238E27FC236}">
                <a16:creationId xmlns:a16="http://schemas.microsoft.com/office/drawing/2014/main" id="{A92FCCD4-6F92-B344-B58C-9FE26E26672E}"/>
              </a:ext>
            </a:extLst>
          </p:cNvPr>
          <p:cNvSpPr>
            <a:spLocks noGrp="1"/>
          </p:cNvSpPr>
          <p:nvPr>
            <p:ph idx="1"/>
          </p:nvPr>
        </p:nvSpPr>
        <p:spPr>
          <a:xfrm>
            <a:off x="457200" y="1600200"/>
            <a:ext cx="3886200" cy="4525963"/>
          </a:xfrm>
        </p:spPr>
        <p:txBody>
          <a:bodyPr/>
          <a:lstStyle/>
          <a:p>
            <a:pPr>
              <a:buClr>
                <a:schemeClr val="tx2"/>
              </a:buClr>
            </a:pPr>
            <a:r>
              <a:rPr lang="en-US" dirty="0"/>
              <a:t>Keep fusing H until it runs out</a:t>
            </a:r>
          </a:p>
          <a:p>
            <a:pPr>
              <a:buClr>
                <a:schemeClr val="tx2"/>
              </a:buClr>
            </a:pPr>
            <a:r>
              <a:rPr lang="en-US" dirty="0"/>
              <a:t>Fully convective: complete mixing</a:t>
            </a:r>
          </a:p>
          <a:p>
            <a:pPr>
              <a:buClr>
                <a:schemeClr val="tx2"/>
              </a:buClr>
            </a:pPr>
            <a:r>
              <a:rPr lang="en-US" dirty="0"/>
              <a:t>Will end as cooling balls of He</a:t>
            </a:r>
          </a:p>
          <a:p>
            <a:pPr>
              <a:buClr>
                <a:schemeClr val="tx2"/>
              </a:buClr>
            </a:pPr>
            <a:r>
              <a:rPr lang="en-US" dirty="0">
                <a:solidFill>
                  <a:schemeClr val="tx2"/>
                </a:solidFill>
              </a:rPr>
              <a:t>(</a:t>
            </a:r>
            <a:r>
              <a:rPr lang="en-US" dirty="0">
                <a:solidFill>
                  <a:schemeClr val="accent2"/>
                </a:solidFill>
              </a:rPr>
              <a:t>Far</a:t>
            </a:r>
            <a:r>
              <a:rPr lang="en-US" dirty="0"/>
              <a:t> in the future)</a:t>
            </a:r>
          </a:p>
        </p:txBody>
      </p:sp>
      <p:pic>
        <p:nvPicPr>
          <p:cNvPr id="4" name="Picture 3">
            <a:extLst>
              <a:ext uri="{FF2B5EF4-FFF2-40B4-BE49-F238E27FC236}">
                <a16:creationId xmlns:a16="http://schemas.microsoft.com/office/drawing/2014/main" id="{2838A804-6EE2-BF4D-A4BA-FBB866B5E3BD}"/>
              </a:ext>
            </a:extLst>
          </p:cNvPr>
          <p:cNvPicPr>
            <a:picLocks noChangeAspect="1"/>
          </p:cNvPicPr>
          <p:nvPr/>
        </p:nvPicPr>
        <p:blipFill>
          <a:blip r:embed="rId2"/>
          <a:stretch>
            <a:fillRect/>
          </a:stretch>
        </p:blipFill>
        <p:spPr>
          <a:xfrm>
            <a:off x="4560277" y="1778000"/>
            <a:ext cx="3810000" cy="3632200"/>
          </a:xfrm>
          <a:prstGeom prst="rect">
            <a:avLst/>
          </a:prstGeom>
          <a:ln w="28575">
            <a:solidFill>
              <a:schemeClr val="tx2"/>
            </a:solidFill>
          </a:ln>
        </p:spPr>
      </p:pic>
      <p:sp>
        <p:nvSpPr>
          <p:cNvPr id="5" name="Footer Placeholder 4">
            <a:extLst>
              <a:ext uri="{FF2B5EF4-FFF2-40B4-BE49-F238E27FC236}">
                <a16:creationId xmlns:a16="http://schemas.microsoft.com/office/drawing/2014/main" id="{7290146F-254F-FD4A-8649-C8A58AA87E87}"/>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92655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8C87A-696E-734C-95CA-705A51E86568}"/>
              </a:ext>
            </a:extLst>
          </p:cNvPr>
          <p:cNvSpPr>
            <a:spLocks noGrp="1"/>
          </p:cNvSpPr>
          <p:nvPr>
            <p:ph type="title"/>
          </p:nvPr>
        </p:nvSpPr>
        <p:spPr/>
        <p:txBody>
          <a:bodyPr/>
          <a:lstStyle/>
          <a:p>
            <a:r>
              <a:rPr lang="en-US" dirty="0"/>
              <a:t>Above 0.4 M</a:t>
            </a:r>
            <a:r>
              <a:rPr lang="en-US" baseline="-25000" dirty="0"/>
              <a:t>⊙</a:t>
            </a:r>
            <a:endParaRPr lang="en-US" dirty="0"/>
          </a:p>
        </p:txBody>
      </p:sp>
      <p:sp>
        <p:nvSpPr>
          <p:cNvPr id="3" name="Content Placeholder 2">
            <a:extLst>
              <a:ext uri="{FF2B5EF4-FFF2-40B4-BE49-F238E27FC236}">
                <a16:creationId xmlns:a16="http://schemas.microsoft.com/office/drawing/2014/main" id="{DBA23D78-B3A5-8F47-ADE1-08E4F8AE3222}"/>
              </a:ext>
            </a:extLst>
          </p:cNvPr>
          <p:cNvSpPr>
            <a:spLocks noGrp="1"/>
          </p:cNvSpPr>
          <p:nvPr>
            <p:ph idx="1"/>
          </p:nvPr>
        </p:nvSpPr>
        <p:spPr/>
        <p:txBody>
          <a:bodyPr/>
          <a:lstStyle/>
          <a:p>
            <a:r>
              <a:rPr lang="en-US" dirty="0"/>
              <a:t>Stars not convective near core</a:t>
            </a:r>
          </a:p>
          <a:p>
            <a:pPr lvl="1"/>
            <a:r>
              <a:rPr lang="en-US" dirty="0"/>
              <a:t>radiative zone</a:t>
            </a:r>
          </a:p>
          <a:p>
            <a:r>
              <a:rPr lang="en-US" dirty="0"/>
              <a:t>When core H diminishes, core is crushed</a:t>
            </a:r>
          </a:p>
          <a:p>
            <a:r>
              <a:rPr lang="en-US" dirty="0"/>
              <a:t>H shell fusion initiates around core</a:t>
            </a:r>
          </a:p>
          <a:p>
            <a:r>
              <a:rPr lang="en-US" dirty="0"/>
              <a:t>Outer layers expand, cool</a:t>
            </a:r>
          </a:p>
          <a:p>
            <a:r>
              <a:rPr lang="en-US" dirty="0"/>
              <a:t>“Red Giant” star phase</a:t>
            </a:r>
          </a:p>
          <a:p>
            <a:r>
              <a:rPr lang="en-US" dirty="0"/>
              <a:t>Cooler, larger, more luminous than MS</a:t>
            </a:r>
          </a:p>
        </p:txBody>
      </p:sp>
      <p:sp>
        <p:nvSpPr>
          <p:cNvPr id="4" name="Footer Placeholder 3">
            <a:extLst>
              <a:ext uri="{FF2B5EF4-FFF2-40B4-BE49-F238E27FC236}">
                <a16:creationId xmlns:a16="http://schemas.microsoft.com/office/drawing/2014/main" id="{9EE0DD74-ACC9-804C-BD7F-77E49BE03AE7}"/>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2915404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A5669-2228-374E-8D68-FA01582B940A}"/>
              </a:ext>
            </a:extLst>
          </p:cNvPr>
          <p:cNvSpPr>
            <a:spLocks noGrp="1"/>
          </p:cNvSpPr>
          <p:nvPr>
            <p:ph type="title"/>
          </p:nvPr>
        </p:nvSpPr>
        <p:spPr/>
        <p:txBody>
          <a:bodyPr/>
          <a:lstStyle/>
          <a:p>
            <a:r>
              <a:rPr lang="en-US" dirty="0"/>
              <a:t>Giant Star stage</a:t>
            </a:r>
          </a:p>
        </p:txBody>
      </p:sp>
      <p:pic>
        <p:nvPicPr>
          <p:cNvPr id="3" name="Picture 2">
            <a:extLst>
              <a:ext uri="{FF2B5EF4-FFF2-40B4-BE49-F238E27FC236}">
                <a16:creationId xmlns:a16="http://schemas.microsoft.com/office/drawing/2014/main" id="{0CCD5682-726D-B848-9955-4D005DDAFAD1}"/>
              </a:ext>
            </a:extLst>
          </p:cNvPr>
          <p:cNvPicPr>
            <a:picLocks noChangeAspect="1"/>
          </p:cNvPicPr>
          <p:nvPr/>
        </p:nvPicPr>
        <p:blipFill>
          <a:blip r:embed="rId2"/>
          <a:stretch>
            <a:fillRect/>
          </a:stretch>
        </p:blipFill>
        <p:spPr>
          <a:xfrm>
            <a:off x="1739900" y="1981200"/>
            <a:ext cx="5664200" cy="3581400"/>
          </a:xfrm>
          <a:prstGeom prst="rect">
            <a:avLst/>
          </a:prstGeom>
        </p:spPr>
      </p:pic>
      <p:sp>
        <p:nvSpPr>
          <p:cNvPr id="4" name="TextBox 3">
            <a:extLst>
              <a:ext uri="{FF2B5EF4-FFF2-40B4-BE49-F238E27FC236}">
                <a16:creationId xmlns:a16="http://schemas.microsoft.com/office/drawing/2014/main" id="{C63A6DE6-EE3B-D94E-94DC-38DC3EF515BA}"/>
              </a:ext>
            </a:extLst>
          </p:cNvPr>
          <p:cNvSpPr txBox="1"/>
          <p:nvPr/>
        </p:nvSpPr>
        <p:spPr>
          <a:xfrm>
            <a:off x="1905000" y="5867400"/>
            <a:ext cx="2069797" cy="369332"/>
          </a:xfrm>
          <a:prstGeom prst="rect">
            <a:avLst/>
          </a:prstGeom>
          <a:noFill/>
        </p:spPr>
        <p:txBody>
          <a:bodyPr wrap="none" rtlCol="0">
            <a:spAutoFit/>
          </a:bodyPr>
          <a:lstStyle/>
          <a:p>
            <a:r>
              <a:rPr lang="en-US" dirty="0" err="1"/>
              <a:t>Comins</a:t>
            </a:r>
            <a:r>
              <a:rPr lang="en-US" dirty="0"/>
              <a:t>, Fig 13-22</a:t>
            </a:r>
          </a:p>
        </p:txBody>
      </p:sp>
      <p:sp>
        <p:nvSpPr>
          <p:cNvPr id="5" name="Footer Placeholder 4">
            <a:extLst>
              <a:ext uri="{FF2B5EF4-FFF2-40B4-BE49-F238E27FC236}">
                <a16:creationId xmlns:a16="http://schemas.microsoft.com/office/drawing/2014/main" id="{E919589E-6E15-4B49-A307-D9FCE0BF1F0D}"/>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08452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5AAF0-9C03-FF44-94E0-85A50E036BEC}"/>
              </a:ext>
            </a:extLst>
          </p:cNvPr>
          <p:cNvSpPr>
            <a:spLocks noGrp="1"/>
          </p:cNvSpPr>
          <p:nvPr>
            <p:ph type="title"/>
          </p:nvPr>
        </p:nvSpPr>
        <p:spPr/>
        <p:txBody>
          <a:bodyPr/>
          <a:lstStyle/>
          <a:p>
            <a:r>
              <a:rPr lang="en-US" dirty="0"/>
              <a:t>H Shell Fusion</a:t>
            </a:r>
          </a:p>
        </p:txBody>
      </p:sp>
      <p:sp>
        <p:nvSpPr>
          <p:cNvPr id="3" name="Content Placeholder 2">
            <a:extLst>
              <a:ext uri="{FF2B5EF4-FFF2-40B4-BE49-F238E27FC236}">
                <a16:creationId xmlns:a16="http://schemas.microsoft.com/office/drawing/2014/main" id="{49425006-C22F-7E48-A45D-4F276613C992}"/>
              </a:ext>
            </a:extLst>
          </p:cNvPr>
          <p:cNvSpPr>
            <a:spLocks noGrp="1"/>
          </p:cNvSpPr>
          <p:nvPr>
            <p:ph idx="1"/>
          </p:nvPr>
        </p:nvSpPr>
        <p:spPr/>
        <p:txBody>
          <a:bodyPr/>
          <a:lstStyle/>
          <a:p>
            <a:r>
              <a:rPr lang="en-US" dirty="0"/>
              <a:t>Creates He</a:t>
            </a:r>
          </a:p>
          <a:p>
            <a:r>
              <a:rPr lang="en-US" dirty="0"/>
              <a:t>He settles to core</a:t>
            </a:r>
          </a:p>
          <a:p>
            <a:r>
              <a:rPr lang="en-US" dirty="0"/>
              <a:t>Core becomes hot and dense enough to fuse He</a:t>
            </a:r>
          </a:p>
          <a:p>
            <a:pPr lvl="1"/>
            <a:r>
              <a:rPr lang="en-US" dirty="0"/>
              <a:t>100 million K</a:t>
            </a:r>
          </a:p>
        </p:txBody>
      </p:sp>
      <p:sp>
        <p:nvSpPr>
          <p:cNvPr id="4" name="Footer Placeholder 3">
            <a:extLst>
              <a:ext uri="{FF2B5EF4-FFF2-40B4-BE49-F238E27FC236}">
                <a16:creationId xmlns:a16="http://schemas.microsoft.com/office/drawing/2014/main" id="{427A366C-5A32-A24C-9884-606BE280479C}"/>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580821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A6ACC-7885-8747-9885-7A818FDFCA35}"/>
              </a:ext>
            </a:extLst>
          </p:cNvPr>
          <p:cNvSpPr>
            <a:spLocks noGrp="1"/>
          </p:cNvSpPr>
          <p:nvPr>
            <p:ph type="title"/>
          </p:nvPr>
        </p:nvSpPr>
        <p:spPr/>
        <p:txBody>
          <a:bodyPr/>
          <a:lstStyle/>
          <a:p>
            <a:r>
              <a:rPr lang="en-US" dirty="0"/>
              <a:t>Helium Fusion</a:t>
            </a:r>
          </a:p>
        </p:txBody>
      </p:sp>
      <p:sp>
        <p:nvSpPr>
          <p:cNvPr id="3" name="Content Placeholder 2">
            <a:extLst>
              <a:ext uri="{FF2B5EF4-FFF2-40B4-BE49-F238E27FC236}">
                <a16:creationId xmlns:a16="http://schemas.microsoft.com/office/drawing/2014/main" id="{D558694F-311B-734F-AF95-80574FC6CDE3}"/>
              </a:ext>
            </a:extLst>
          </p:cNvPr>
          <p:cNvSpPr>
            <a:spLocks noGrp="1"/>
          </p:cNvSpPr>
          <p:nvPr>
            <p:ph idx="1"/>
          </p:nvPr>
        </p:nvSpPr>
        <p:spPr>
          <a:xfrm>
            <a:off x="457200" y="1600201"/>
            <a:ext cx="8229600" cy="914400"/>
          </a:xfrm>
        </p:spPr>
        <p:txBody>
          <a:bodyPr/>
          <a:lstStyle/>
          <a:p>
            <a:r>
              <a:rPr lang="en-US" dirty="0"/>
              <a:t>“Triple alpha process”</a:t>
            </a:r>
          </a:p>
        </p:txBody>
      </p:sp>
      <p:sp>
        <p:nvSpPr>
          <p:cNvPr id="4" name="Content Placeholder 2">
            <a:extLst>
              <a:ext uri="{FF2B5EF4-FFF2-40B4-BE49-F238E27FC236}">
                <a16:creationId xmlns:a16="http://schemas.microsoft.com/office/drawing/2014/main" id="{56DF9376-8C6A-C24A-80C0-2737453B8667}"/>
              </a:ext>
            </a:extLst>
          </p:cNvPr>
          <p:cNvSpPr txBox="1">
            <a:spLocks/>
          </p:cNvSpPr>
          <p:nvPr/>
        </p:nvSpPr>
        <p:spPr bwMode="auto">
          <a:xfrm>
            <a:off x="1295400" y="2438400"/>
            <a:ext cx="3429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a:lstStyle>
          <a:p>
            <a:pPr marL="0" indent="0">
              <a:buNone/>
            </a:pPr>
            <a:r>
              <a:rPr lang="en-US" kern="0" baseline="30000" dirty="0">
                <a:solidFill>
                  <a:schemeClr val="accent2"/>
                </a:solidFill>
              </a:rPr>
              <a:t>4</a:t>
            </a:r>
            <a:r>
              <a:rPr lang="en-US" kern="0" dirty="0">
                <a:solidFill>
                  <a:schemeClr val="accent2"/>
                </a:solidFill>
              </a:rPr>
              <a:t>He</a:t>
            </a:r>
            <a:r>
              <a:rPr lang="en-US" kern="0" dirty="0"/>
              <a:t> + </a:t>
            </a:r>
            <a:r>
              <a:rPr lang="en-US" kern="0" baseline="30000" dirty="0">
                <a:solidFill>
                  <a:schemeClr val="accent2"/>
                </a:solidFill>
              </a:rPr>
              <a:t>4</a:t>
            </a:r>
            <a:r>
              <a:rPr lang="en-US" kern="0" dirty="0">
                <a:solidFill>
                  <a:schemeClr val="accent2"/>
                </a:solidFill>
              </a:rPr>
              <a:t>He</a:t>
            </a:r>
            <a:r>
              <a:rPr lang="en-US" kern="0" dirty="0"/>
              <a:t> → </a:t>
            </a:r>
            <a:r>
              <a:rPr lang="en-US" kern="0" baseline="30000" dirty="0">
                <a:solidFill>
                  <a:schemeClr val="accent2"/>
                </a:solidFill>
              </a:rPr>
              <a:t>8</a:t>
            </a:r>
            <a:r>
              <a:rPr lang="en-US" kern="0" dirty="0">
                <a:solidFill>
                  <a:schemeClr val="accent2"/>
                </a:solidFill>
              </a:rPr>
              <a:t>Be</a:t>
            </a:r>
            <a:r>
              <a:rPr lang="en-US" kern="0" dirty="0"/>
              <a:t> </a:t>
            </a:r>
          </a:p>
        </p:txBody>
      </p:sp>
      <p:grpSp>
        <p:nvGrpSpPr>
          <p:cNvPr id="10" name="Group 9">
            <a:extLst>
              <a:ext uri="{FF2B5EF4-FFF2-40B4-BE49-F238E27FC236}">
                <a16:creationId xmlns:a16="http://schemas.microsoft.com/office/drawing/2014/main" id="{5AC8E9C5-1DAD-A648-AE92-76EBEAACD92F}"/>
              </a:ext>
            </a:extLst>
          </p:cNvPr>
          <p:cNvGrpSpPr/>
          <p:nvPr/>
        </p:nvGrpSpPr>
        <p:grpSpPr>
          <a:xfrm>
            <a:off x="4305300" y="2499839"/>
            <a:ext cx="3009900" cy="1204441"/>
            <a:chOff x="3467100" y="2499839"/>
            <a:chExt cx="3009900" cy="1204441"/>
          </a:xfrm>
        </p:grpSpPr>
        <p:sp>
          <p:nvSpPr>
            <p:cNvPr id="5" name="Content Placeholder 2">
              <a:extLst>
                <a:ext uri="{FF2B5EF4-FFF2-40B4-BE49-F238E27FC236}">
                  <a16:creationId xmlns:a16="http://schemas.microsoft.com/office/drawing/2014/main" id="{0D50E87F-5AF0-1847-9788-C9B9D3462B24}"/>
                </a:ext>
              </a:extLst>
            </p:cNvPr>
            <p:cNvSpPr txBox="1">
              <a:spLocks/>
            </p:cNvSpPr>
            <p:nvPr/>
          </p:nvSpPr>
          <p:spPr bwMode="auto">
            <a:xfrm>
              <a:off x="3467100" y="3018479"/>
              <a:ext cx="990600" cy="685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a:lstStyle>
            <a:p>
              <a:pPr marL="0" indent="0">
                <a:buNone/>
              </a:pPr>
              <a:r>
                <a:rPr lang="en-US" kern="0" baseline="30000" dirty="0">
                  <a:solidFill>
                    <a:schemeClr val="accent2"/>
                  </a:solidFill>
                </a:rPr>
                <a:t>4</a:t>
              </a:r>
              <a:r>
                <a:rPr lang="en-US" kern="0" dirty="0">
                  <a:solidFill>
                    <a:schemeClr val="accent2"/>
                  </a:solidFill>
                </a:rPr>
                <a:t>He</a:t>
              </a:r>
            </a:p>
          </p:txBody>
        </p:sp>
        <p:sp>
          <p:nvSpPr>
            <p:cNvPr id="6" name="Content Placeholder 2">
              <a:extLst>
                <a:ext uri="{FF2B5EF4-FFF2-40B4-BE49-F238E27FC236}">
                  <a16:creationId xmlns:a16="http://schemas.microsoft.com/office/drawing/2014/main" id="{DDD37F81-2DDE-6143-9545-3A312728A204}"/>
                </a:ext>
              </a:extLst>
            </p:cNvPr>
            <p:cNvSpPr txBox="1">
              <a:spLocks/>
            </p:cNvSpPr>
            <p:nvPr/>
          </p:nvSpPr>
          <p:spPr bwMode="auto">
            <a:xfrm>
              <a:off x="5058508" y="2499839"/>
              <a:ext cx="1418492" cy="685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a:lstStyle>
            <a:p>
              <a:pPr marL="0" indent="0">
                <a:buNone/>
              </a:pPr>
              <a:r>
                <a:rPr lang="en-US" kern="0" baseline="30000" dirty="0">
                  <a:solidFill>
                    <a:schemeClr val="accent2"/>
                  </a:solidFill>
                </a:rPr>
                <a:t>12</a:t>
              </a:r>
              <a:r>
                <a:rPr lang="en-US" kern="0" dirty="0">
                  <a:solidFill>
                    <a:schemeClr val="accent2"/>
                  </a:solidFill>
                </a:rPr>
                <a:t>C</a:t>
              </a:r>
              <a:r>
                <a:rPr lang="en-US" kern="0" dirty="0">
                  <a:solidFill>
                    <a:schemeClr val="tx2"/>
                  </a:solidFill>
                </a:rPr>
                <a:t> + </a:t>
              </a:r>
              <a:r>
                <a:rPr lang="en-US" kern="0" dirty="0">
                  <a:solidFill>
                    <a:schemeClr val="accent2"/>
                  </a:solidFill>
                  <a:latin typeface="Symbol" pitchFamily="2" charset="2"/>
                </a:rPr>
                <a:t>g</a:t>
              </a:r>
            </a:p>
          </p:txBody>
        </p:sp>
        <p:cxnSp>
          <p:nvCxnSpPr>
            <p:cNvPr id="8" name="Straight Arrow Connector 7">
              <a:extLst>
                <a:ext uri="{FF2B5EF4-FFF2-40B4-BE49-F238E27FC236}">
                  <a16:creationId xmlns:a16="http://schemas.microsoft.com/office/drawing/2014/main" id="{694BEC12-660E-384C-B81D-B67EEFE66B05}"/>
                </a:ext>
              </a:extLst>
            </p:cNvPr>
            <p:cNvCxnSpPr/>
            <p:nvPr/>
          </p:nvCxnSpPr>
          <p:spPr>
            <a:xfrm>
              <a:off x="3771900" y="2697164"/>
              <a:ext cx="118110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 name="Arc 8">
              <a:extLst>
                <a:ext uri="{FF2B5EF4-FFF2-40B4-BE49-F238E27FC236}">
                  <a16:creationId xmlns:a16="http://schemas.microsoft.com/office/drawing/2014/main" id="{A13867F2-B6CF-4244-A528-1DB2C3249BE9}"/>
                </a:ext>
              </a:extLst>
            </p:cNvPr>
            <p:cNvSpPr/>
            <p:nvPr/>
          </p:nvSpPr>
          <p:spPr>
            <a:xfrm flipH="1">
              <a:off x="3962400" y="2684159"/>
              <a:ext cx="1447800" cy="668641"/>
            </a:xfrm>
            <a:prstGeom prst="arc">
              <a:avLst/>
            </a:prstGeom>
            <a:ln w="28575">
              <a:solidFill>
                <a:schemeClr val="tx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1" name="Content Placeholder 2">
            <a:extLst>
              <a:ext uri="{FF2B5EF4-FFF2-40B4-BE49-F238E27FC236}">
                <a16:creationId xmlns:a16="http://schemas.microsoft.com/office/drawing/2014/main" id="{7A3873A5-4755-2142-A381-BCBFDC1A8288}"/>
              </a:ext>
            </a:extLst>
          </p:cNvPr>
          <p:cNvSpPr txBox="1">
            <a:spLocks/>
          </p:cNvSpPr>
          <p:nvPr/>
        </p:nvSpPr>
        <p:spPr bwMode="auto">
          <a:xfrm>
            <a:off x="457200" y="3505200"/>
            <a:ext cx="1981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a:lstStyle>
          <a:p>
            <a:r>
              <a:rPr lang="en-US" kern="0" dirty="0"/>
              <a:t>Then</a:t>
            </a:r>
          </a:p>
        </p:txBody>
      </p:sp>
      <p:sp>
        <p:nvSpPr>
          <p:cNvPr id="12" name="Content Placeholder 2">
            <a:extLst>
              <a:ext uri="{FF2B5EF4-FFF2-40B4-BE49-F238E27FC236}">
                <a16:creationId xmlns:a16="http://schemas.microsoft.com/office/drawing/2014/main" id="{296BCEC2-8E3F-884F-B3EC-B4A645D5778B}"/>
              </a:ext>
            </a:extLst>
          </p:cNvPr>
          <p:cNvSpPr txBox="1">
            <a:spLocks/>
          </p:cNvSpPr>
          <p:nvPr/>
        </p:nvSpPr>
        <p:spPr bwMode="auto">
          <a:xfrm>
            <a:off x="1295400" y="4231604"/>
            <a:ext cx="4495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a:lstStyle>
          <a:p>
            <a:pPr marL="0" indent="0">
              <a:buNone/>
            </a:pPr>
            <a:r>
              <a:rPr lang="en-US" kern="0" baseline="30000" dirty="0">
                <a:solidFill>
                  <a:schemeClr val="accent2"/>
                </a:solidFill>
              </a:rPr>
              <a:t>12</a:t>
            </a:r>
            <a:r>
              <a:rPr lang="en-US" kern="0" dirty="0">
                <a:solidFill>
                  <a:schemeClr val="accent2"/>
                </a:solidFill>
              </a:rPr>
              <a:t>C</a:t>
            </a:r>
            <a:r>
              <a:rPr lang="en-US" kern="0" dirty="0"/>
              <a:t> + </a:t>
            </a:r>
            <a:r>
              <a:rPr lang="en-US" kern="0" baseline="30000" dirty="0">
                <a:solidFill>
                  <a:schemeClr val="accent2"/>
                </a:solidFill>
              </a:rPr>
              <a:t>4</a:t>
            </a:r>
            <a:r>
              <a:rPr lang="en-US" kern="0" dirty="0">
                <a:solidFill>
                  <a:schemeClr val="accent2"/>
                </a:solidFill>
              </a:rPr>
              <a:t>He</a:t>
            </a:r>
            <a:r>
              <a:rPr lang="en-US" kern="0" dirty="0"/>
              <a:t> → </a:t>
            </a:r>
            <a:r>
              <a:rPr lang="en-US" kern="0" baseline="30000" dirty="0">
                <a:solidFill>
                  <a:schemeClr val="accent2"/>
                </a:solidFill>
              </a:rPr>
              <a:t>16</a:t>
            </a:r>
            <a:r>
              <a:rPr lang="en-US" kern="0" dirty="0">
                <a:solidFill>
                  <a:schemeClr val="accent2"/>
                </a:solidFill>
              </a:rPr>
              <a:t>O</a:t>
            </a:r>
            <a:r>
              <a:rPr lang="en-US" kern="0" dirty="0">
                <a:solidFill>
                  <a:schemeClr val="tx2"/>
                </a:solidFill>
              </a:rPr>
              <a:t> + </a:t>
            </a:r>
            <a:r>
              <a:rPr lang="en-US" kern="0" dirty="0">
                <a:solidFill>
                  <a:schemeClr val="accent2"/>
                </a:solidFill>
                <a:latin typeface="Symbol" pitchFamily="2" charset="2"/>
              </a:rPr>
              <a:t>g</a:t>
            </a:r>
            <a:r>
              <a:rPr lang="en-US" kern="0" dirty="0"/>
              <a:t> </a:t>
            </a:r>
          </a:p>
        </p:txBody>
      </p:sp>
      <p:sp>
        <p:nvSpPr>
          <p:cNvPr id="7" name="Footer Placeholder 6">
            <a:extLst>
              <a:ext uri="{FF2B5EF4-FFF2-40B4-BE49-F238E27FC236}">
                <a16:creationId xmlns:a16="http://schemas.microsoft.com/office/drawing/2014/main" id="{EAE2B9D1-D2A0-A742-85A1-B9292BD35A84}"/>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4077877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A1D99-33C4-3A4A-9844-1C13ACD1DBF0}"/>
              </a:ext>
            </a:extLst>
          </p:cNvPr>
          <p:cNvSpPr>
            <a:spLocks noGrp="1"/>
          </p:cNvSpPr>
          <p:nvPr>
            <p:ph type="title"/>
          </p:nvPr>
        </p:nvSpPr>
        <p:spPr/>
        <p:txBody>
          <a:bodyPr/>
          <a:lstStyle/>
          <a:p>
            <a:r>
              <a:rPr lang="en-US" dirty="0"/>
              <a:t>0.4–2 M</a:t>
            </a:r>
            <a:r>
              <a:rPr lang="en-US" baseline="-25000" dirty="0"/>
              <a:t>⊙</a:t>
            </a:r>
            <a:r>
              <a:rPr lang="en-US" dirty="0"/>
              <a:t>: Helium Flash</a:t>
            </a:r>
          </a:p>
        </p:txBody>
      </p:sp>
      <p:sp>
        <p:nvSpPr>
          <p:cNvPr id="3" name="Content Placeholder 2">
            <a:extLst>
              <a:ext uri="{FF2B5EF4-FFF2-40B4-BE49-F238E27FC236}">
                <a16:creationId xmlns:a16="http://schemas.microsoft.com/office/drawing/2014/main" id="{5B7B9044-ACE1-6249-9BD0-1E66CD57EFD6}"/>
              </a:ext>
            </a:extLst>
          </p:cNvPr>
          <p:cNvSpPr>
            <a:spLocks noGrp="1"/>
          </p:cNvSpPr>
          <p:nvPr>
            <p:ph idx="1"/>
          </p:nvPr>
        </p:nvSpPr>
        <p:spPr>
          <a:xfrm>
            <a:off x="457200" y="1600200"/>
            <a:ext cx="4064000" cy="4525963"/>
          </a:xfrm>
        </p:spPr>
        <p:txBody>
          <a:bodyPr/>
          <a:lstStyle/>
          <a:p>
            <a:r>
              <a:rPr lang="en-US" dirty="0"/>
              <a:t>Core compression halted by electron degeneracy pressure</a:t>
            </a:r>
          </a:p>
          <a:p>
            <a:r>
              <a:rPr lang="en-US" dirty="0"/>
              <a:t>Volume does not increase with temperature</a:t>
            </a:r>
          </a:p>
          <a:p>
            <a:r>
              <a:rPr lang="en-US" dirty="0"/>
              <a:t>He fusion rapidly ignites</a:t>
            </a:r>
          </a:p>
        </p:txBody>
      </p:sp>
      <p:pic>
        <p:nvPicPr>
          <p:cNvPr id="4" name="Picture 3">
            <a:extLst>
              <a:ext uri="{FF2B5EF4-FFF2-40B4-BE49-F238E27FC236}">
                <a16:creationId xmlns:a16="http://schemas.microsoft.com/office/drawing/2014/main" id="{635321E7-C846-3E46-8C25-858B9069A141}"/>
              </a:ext>
            </a:extLst>
          </p:cNvPr>
          <p:cNvPicPr>
            <a:picLocks noChangeAspect="1"/>
          </p:cNvPicPr>
          <p:nvPr/>
        </p:nvPicPr>
        <p:blipFill>
          <a:blip r:embed="rId2"/>
          <a:stretch>
            <a:fillRect/>
          </a:stretch>
        </p:blipFill>
        <p:spPr>
          <a:xfrm>
            <a:off x="4521200" y="1623646"/>
            <a:ext cx="4165600" cy="3924300"/>
          </a:xfrm>
          <a:prstGeom prst="rect">
            <a:avLst/>
          </a:prstGeom>
          <a:ln w="28575">
            <a:solidFill>
              <a:schemeClr val="tx2"/>
            </a:solidFill>
          </a:ln>
        </p:spPr>
      </p:pic>
      <p:sp>
        <p:nvSpPr>
          <p:cNvPr id="5" name="TextBox 4">
            <a:extLst>
              <a:ext uri="{FF2B5EF4-FFF2-40B4-BE49-F238E27FC236}">
                <a16:creationId xmlns:a16="http://schemas.microsoft.com/office/drawing/2014/main" id="{D07206D6-B995-BE4F-81EA-9E244737D7F1}"/>
              </a:ext>
            </a:extLst>
          </p:cNvPr>
          <p:cNvSpPr txBox="1"/>
          <p:nvPr/>
        </p:nvSpPr>
        <p:spPr>
          <a:xfrm>
            <a:off x="5257800" y="5791200"/>
            <a:ext cx="2262158" cy="369332"/>
          </a:xfrm>
          <a:prstGeom prst="rect">
            <a:avLst/>
          </a:prstGeom>
          <a:noFill/>
        </p:spPr>
        <p:txBody>
          <a:bodyPr wrap="none" rtlCol="0">
            <a:spAutoFit/>
          </a:bodyPr>
          <a:lstStyle/>
          <a:p>
            <a:r>
              <a:rPr lang="en-US" dirty="0" err="1"/>
              <a:t>Comins</a:t>
            </a:r>
            <a:r>
              <a:rPr lang="en-US" dirty="0"/>
              <a:t>, Fig. 13-25a</a:t>
            </a:r>
          </a:p>
        </p:txBody>
      </p:sp>
      <p:sp>
        <p:nvSpPr>
          <p:cNvPr id="6" name="Footer Placeholder 5">
            <a:extLst>
              <a:ext uri="{FF2B5EF4-FFF2-40B4-BE49-F238E27FC236}">
                <a16:creationId xmlns:a16="http://schemas.microsoft.com/office/drawing/2014/main" id="{68A7E6FE-F175-AB45-B21A-EB070F6CD43E}"/>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2124273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A1D99-33C4-3A4A-9844-1C13ACD1DBF0}"/>
              </a:ext>
            </a:extLst>
          </p:cNvPr>
          <p:cNvSpPr>
            <a:spLocks noGrp="1"/>
          </p:cNvSpPr>
          <p:nvPr>
            <p:ph type="title"/>
          </p:nvPr>
        </p:nvSpPr>
        <p:spPr/>
        <p:txBody>
          <a:bodyPr/>
          <a:lstStyle/>
          <a:p>
            <a:r>
              <a:rPr lang="en-US" dirty="0"/>
              <a:t>0.4–2 M</a:t>
            </a:r>
            <a:r>
              <a:rPr lang="en-US" baseline="-25000" dirty="0"/>
              <a:t>⊙</a:t>
            </a:r>
            <a:r>
              <a:rPr lang="en-US" dirty="0"/>
              <a:t>: Helium Flash</a:t>
            </a:r>
          </a:p>
        </p:txBody>
      </p:sp>
      <p:sp>
        <p:nvSpPr>
          <p:cNvPr id="3" name="Content Placeholder 2">
            <a:extLst>
              <a:ext uri="{FF2B5EF4-FFF2-40B4-BE49-F238E27FC236}">
                <a16:creationId xmlns:a16="http://schemas.microsoft.com/office/drawing/2014/main" id="{5B7B9044-ACE1-6249-9BD0-1E66CD57EFD6}"/>
              </a:ext>
            </a:extLst>
          </p:cNvPr>
          <p:cNvSpPr>
            <a:spLocks noGrp="1"/>
          </p:cNvSpPr>
          <p:nvPr>
            <p:ph idx="1"/>
          </p:nvPr>
        </p:nvSpPr>
        <p:spPr>
          <a:xfrm>
            <a:off x="457200" y="1600200"/>
            <a:ext cx="4064000" cy="4525963"/>
          </a:xfrm>
        </p:spPr>
        <p:txBody>
          <a:bodyPr/>
          <a:lstStyle/>
          <a:p>
            <a:r>
              <a:rPr lang="en-US" dirty="0"/>
              <a:t>Temperature rises to 3.5 MK in a few hours</a:t>
            </a:r>
          </a:p>
          <a:p>
            <a:r>
              <a:rPr lang="en-US" dirty="0"/>
              <a:t>Degeneracy breaks, core expands and cools</a:t>
            </a:r>
          </a:p>
          <a:p>
            <a:r>
              <a:rPr lang="en-US" dirty="0"/>
              <a:t>H-fusing layer expands and cools</a:t>
            </a:r>
          </a:p>
          <a:p>
            <a:r>
              <a:rPr lang="en-US" dirty="0"/>
              <a:t>Star shrinks</a:t>
            </a:r>
          </a:p>
        </p:txBody>
      </p:sp>
      <p:pic>
        <p:nvPicPr>
          <p:cNvPr id="4" name="Picture 3">
            <a:extLst>
              <a:ext uri="{FF2B5EF4-FFF2-40B4-BE49-F238E27FC236}">
                <a16:creationId xmlns:a16="http://schemas.microsoft.com/office/drawing/2014/main" id="{635321E7-C846-3E46-8C25-858B9069A141}"/>
              </a:ext>
            </a:extLst>
          </p:cNvPr>
          <p:cNvPicPr>
            <a:picLocks noChangeAspect="1"/>
          </p:cNvPicPr>
          <p:nvPr/>
        </p:nvPicPr>
        <p:blipFill>
          <a:blip r:embed="rId2"/>
          <a:stretch>
            <a:fillRect/>
          </a:stretch>
        </p:blipFill>
        <p:spPr>
          <a:xfrm>
            <a:off x="4521200" y="1623646"/>
            <a:ext cx="4165600" cy="3924300"/>
          </a:xfrm>
          <a:prstGeom prst="rect">
            <a:avLst/>
          </a:prstGeom>
          <a:ln w="28575">
            <a:solidFill>
              <a:schemeClr val="tx2"/>
            </a:solidFill>
          </a:ln>
        </p:spPr>
      </p:pic>
      <p:sp>
        <p:nvSpPr>
          <p:cNvPr id="5" name="TextBox 4">
            <a:extLst>
              <a:ext uri="{FF2B5EF4-FFF2-40B4-BE49-F238E27FC236}">
                <a16:creationId xmlns:a16="http://schemas.microsoft.com/office/drawing/2014/main" id="{D07206D6-B995-BE4F-81EA-9E244737D7F1}"/>
              </a:ext>
            </a:extLst>
          </p:cNvPr>
          <p:cNvSpPr txBox="1"/>
          <p:nvPr/>
        </p:nvSpPr>
        <p:spPr>
          <a:xfrm>
            <a:off x="5257800" y="5791200"/>
            <a:ext cx="2262158" cy="369332"/>
          </a:xfrm>
          <a:prstGeom prst="rect">
            <a:avLst/>
          </a:prstGeom>
          <a:noFill/>
        </p:spPr>
        <p:txBody>
          <a:bodyPr wrap="none" rtlCol="0">
            <a:spAutoFit/>
          </a:bodyPr>
          <a:lstStyle/>
          <a:p>
            <a:r>
              <a:rPr lang="en-US" dirty="0" err="1"/>
              <a:t>Comins</a:t>
            </a:r>
            <a:r>
              <a:rPr lang="en-US" dirty="0"/>
              <a:t>, Fig. 13-25a</a:t>
            </a:r>
          </a:p>
        </p:txBody>
      </p:sp>
      <p:sp>
        <p:nvSpPr>
          <p:cNvPr id="6" name="Footer Placeholder 5">
            <a:extLst>
              <a:ext uri="{FF2B5EF4-FFF2-40B4-BE49-F238E27FC236}">
                <a16:creationId xmlns:a16="http://schemas.microsoft.com/office/drawing/2014/main" id="{877BCB55-849F-9943-8B17-B5717859356A}"/>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295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60D9C-5EBA-934A-A232-3CE4BE1425FE}"/>
              </a:ext>
            </a:extLst>
          </p:cNvPr>
          <p:cNvSpPr>
            <a:spLocks noGrp="1"/>
          </p:cNvSpPr>
          <p:nvPr>
            <p:ph type="title"/>
          </p:nvPr>
        </p:nvSpPr>
        <p:spPr/>
        <p:txBody>
          <a:bodyPr/>
          <a:lstStyle/>
          <a:p>
            <a:r>
              <a:rPr lang="en-US" dirty="0"/>
              <a:t>Star Clusters</a:t>
            </a:r>
          </a:p>
        </p:txBody>
      </p:sp>
      <p:sp>
        <p:nvSpPr>
          <p:cNvPr id="3" name="Content Placeholder 2">
            <a:extLst>
              <a:ext uri="{FF2B5EF4-FFF2-40B4-BE49-F238E27FC236}">
                <a16:creationId xmlns:a16="http://schemas.microsoft.com/office/drawing/2014/main" id="{B2EFCD35-ECAF-0B41-ABFF-E90858BF7868}"/>
              </a:ext>
            </a:extLst>
          </p:cNvPr>
          <p:cNvSpPr>
            <a:spLocks noGrp="1"/>
          </p:cNvSpPr>
          <p:nvPr>
            <p:ph idx="1"/>
          </p:nvPr>
        </p:nvSpPr>
        <p:spPr/>
        <p:txBody>
          <a:bodyPr/>
          <a:lstStyle/>
          <a:p>
            <a:r>
              <a:rPr lang="en-US" dirty="0"/>
              <a:t>Associations of stars visually close together</a:t>
            </a:r>
          </a:p>
          <a:p>
            <a:r>
              <a:rPr lang="en-US" dirty="0"/>
              <a:t>If actually associated, probably born from the same stellar nebula</a:t>
            </a:r>
          </a:p>
          <a:p>
            <a:r>
              <a:rPr lang="en-US" dirty="0"/>
              <a:t>Same age</a:t>
            </a:r>
          </a:p>
          <a:p>
            <a:r>
              <a:rPr lang="en-US" dirty="0"/>
              <a:t>Same distance from Earth</a:t>
            </a:r>
          </a:p>
        </p:txBody>
      </p:sp>
      <p:sp>
        <p:nvSpPr>
          <p:cNvPr id="4" name="Footer Placeholder 3">
            <a:extLst>
              <a:ext uri="{FF2B5EF4-FFF2-40B4-BE49-F238E27FC236}">
                <a16:creationId xmlns:a16="http://schemas.microsoft.com/office/drawing/2014/main" id="{2EFF4532-9B0E-9E43-ACD1-01A2F45A0A6E}"/>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632326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36738-EB93-0347-8D68-0D7AC771ACCF}"/>
              </a:ext>
            </a:extLst>
          </p:cNvPr>
          <p:cNvSpPr>
            <a:spLocks noGrp="1"/>
          </p:cNvSpPr>
          <p:nvPr>
            <p:ph type="title"/>
          </p:nvPr>
        </p:nvSpPr>
        <p:spPr/>
        <p:txBody>
          <a:bodyPr/>
          <a:lstStyle/>
          <a:p>
            <a:r>
              <a:rPr lang="en-US" dirty="0"/>
              <a:t>Above 2 M</a:t>
            </a:r>
            <a:r>
              <a:rPr lang="en-US" baseline="-25000" dirty="0"/>
              <a:t>⊙</a:t>
            </a:r>
            <a:r>
              <a:rPr lang="en-US" dirty="0"/>
              <a:t>: He fusion, no flash</a:t>
            </a:r>
          </a:p>
        </p:txBody>
      </p:sp>
      <p:sp>
        <p:nvSpPr>
          <p:cNvPr id="3" name="Content Placeholder 2">
            <a:extLst>
              <a:ext uri="{FF2B5EF4-FFF2-40B4-BE49-F238E27FC236}">
                <a16:creationId xmlns:a16="http://schemas.microsoft.com/office/drawing/2014/main" id="{D3B0D7C1-F256-5241-94F0-F4FB9E40C0DD}"/>
              </a:ext>
            </a:extLst>
          </p:cNvPr>
          <p:cNvSpPr>
            <a:spLocks noGrp="1"/>
          </p:cNvSpPr>
          <p:nvPr>
            <p:ph idx="1"/>
          </p:nvPr>
        </p:nvSpPr>
        <p:spPr/>
        <p:txBody>
          <a:bodyPr/>
          <a:lstStyle/>
          <a:p>
            <a:r>
              <a:rPr lang="en-US" dirty="0"/>
              <a:t>Cores do not become degenerate</a:t>
            </a:r>
          </a:p>
          <a:p>
            <a:r>
              <a:rPr lang="en-US" dirty="0"/>
              <a:t>Feedback between </a:t>
            </a:r>
            <a:r>
              <a:rPr lang="en-US" i="1" dirty="0"/>
              <a:t>p</a:t>
            </a:r>
            <a:r>
              <a:rPr lang="en-US" dirty="0"/>
              <a:t>, </a:t>
            </a:r>
            <a:r>
              <a:rPr lang="en-US" i="1" dirty="0"/>
              <a:t>T</a:t>
            </a:r>
            <a:r>
              <a:rPr lang="en-US" dirty="0"/>
              <a:t>, </a:t>
            </a:r>
            <a:r>
              <a:rPr lang="en-US" i="1" dirty="0"/>
              <a:t>V</a:t>
            </a:r>
            <a:r>
              <a:rPr lang="en-US" dirty="0"/>
              <a:t>, and fusion rate</a:t>
            </a:r>
          </a:p>
          <a:p>
            <a:r>
              <a:rPr lang="en-US" dirty="0"/>
              <a:t>Some cycling in size and luminosity, not as abrupt as with He flash</a:t>
            </a:r>
          </a:p>
          <a:p>
            <a:endParaRPr lang="en-US" dirty="0"/>
          </a:p>
          <a:p>
            <a:endParaRPr lang="en-US" dirty="0"/>
          </a:p>
        </p:txBody>
      </p:sp>
      <p:sp>
        <p:nvSpPr>
          <p:cNvPr id="4" name="Footer Placeholder 3">
            <a:extLst>
              <a:ext uri="{FF2B5EF4-FFF2-40B4-BE49-F238E27FC236}">
                <a16:creationId xmlns:a16="http://schemas.microsoft.com/office/drawing/2014/main" id="{812A853E-3923-EA4C-BBEA-FC9FB014C8AF}"/>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813816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9D757-6F60-2246-A176-9F73A6732F55}"/>
              </a:ext>
            </a:extLst>
          </p:cNvPr>
          <p:cNvSpPr>
            <a:spLocks noGrp="1"/>
          </p:cNvSpPr>
          <p:nvPr>
            <p:ph type="title"/>
          </p:nvPr>
        </p:nvSpPr>
        <p:spPr/>
        <p:txBody>
          <a:bodyPr/>
          <a:lstStyle/>
          <a:p>
            <a:r>
              <a:rPr lang="en-US" dirty="0"/>
              <a:t>Giants and He fusion</a:t>
            </a:r>
          </a:p>
        </p:txBody>
      </p:sp>
      <p:sp>
        <p:nvSpPr>
          <p:cNvPr id="3" name="Content Placeholder 2">
            <a:extLst>
              <a:ext uri="{FF2B5EF4-FFF2-40B4-BE49-F238E27FC236}">
                <a16:creationId xmlns:a16="http://schemas.microsoft.com/office/drawing/2014/main" id="{6571090D-A56E-FE44-AD9D-F1FCE2DB867F}"/>
              </a:ext>
            </a:extLst>
          </p:cNvPr>
          <p:cNvSpPr>
            <a:spLocks noGrp="1"/>
          </p:cNvSpPr>
          <p:nvPr>
            <p:ph idx="1"/>
          </p:nvPr>
        </p:nvSpPr>
        <p:spPr>
          <a:xfrm>
            <a:off x="457200" y="1600200"/>
            <a:ext cx="3962400" cy="4525963"/>
          </a:xfrm>
        </p:spPr>
        <p:txBody>
          <a:bodyPr/>
          <a:lstStyle/>
          <a:p>
            <a:r>
              <a:rPr lang="en-US" dirty="0"/>
              <a:t>Luminosity changes less dramatically for heavier giants</a:t>
            </a:r>
          </a:p>
        </p:txBody>
      </p:sp>
      <p:pic>
        <p:nvPicPr>
          <p:cNvPr id="4" name="Picture 3">
            <a:extLst>
              <a:ext uri="{FF2B5EF4-FFF2-40B4-BE49-F238E27FC236}">
                <a16:creationId xmlns:a16="http://schemas.microsoft.com/office/drawing/2014/main" id="{1DAE125F-9DD0-AD4C-87B0-6A56B12A9DD9}"/>
              </a:ext>
            </a:extLst>
          </p:cNvPr>
          <p:cNvPicPr>
            <a:picLocks noChangeAspect="1"/>
          </p:cNvPicPr>
          <p:nvPr/>
        </p:nvPicPr>
        <p:blipFill>
          <a:blip r:embed="rId2"/>
          <a:stretch>
            <a:fillRect/>
          </a:stretch>
        </p:blipFill>
        <p:spPr>
          <a:xfrm>
            <a:off x="4926623" y="1417638"/>
            <a:ext cx="3771900" cy="4457700"/>
          </a:xfrm>
          <a:prstGeom prst="rect">
            <a:avLst/>
          </a:prstGeom>
          <a:ln w="28575">
            <a:solidFill>
              <a:schemeClr val="tx2"/>
            </a:solidFill>
          </a:ln>
        </p:spPr>
      </p:pic>
      <p:sp>
        <p:nvSpPr>
          <p:cNvPr id="5" name="TextBox 4">
            <a:extLst>
              <a:ext uri="{FF2B5EF4-FFF2-40B4-BE49-F238E27FC236}">
                <a16:creationId xmlns:a16="http://schemas.microsoft.com/office/drawing/2014/main" id="{A944E0DC-1CA4-2C4D-8055-274473CDD916}"/>
              </a:ext>
            </a:extLst>
          </p:cNvPr>
          <p:cNvSpPr txBox="1"/>
          <p:nvPr/>
        </p:nvSpPr>
        <p:spPr>
          <a:xfrm>
            <a:off x="5257800" y="5955268"/>
            <a:ext cx="2262158" cy="369332"/>
          </a:xfrm>
          <a:prstGeom prst="rect">
            <a:avLst/>
          </a:prstGeom>
          <a:noFill/>
        </p:spPr>
        <p:txBody>
          <a:bodyPr wrap="none" rtlCol="0">
            <a:spAutoFit/>
          </a:bodyPr>
          <a:lstStyle/>
          <a:p>
            <a:r>
              <a:rPr lang="en-US" dirty="0" err="1"/>
              <a:t>Comins</a:t>
            </a:r>
            <a:r>
              <a:rPr lang="en-US" dirty="0"/>
              <a:t>, Fig. 13-25b</a:t>
            </a:r>
          </a:p>
        </p:txBody>
      </p:sp>
      <p:sp>
        <p:nvSpPr>
          <p:cNvPr id="6" name="Footer Placeholder 5">
            <a:extLst>
              <a:ext uri="{FF2B5EF4-FFF2-40B4-BE49-F238E27FC236}">
                <a16:creationId xmlns:a16="http://schemas.microsoft.com/office/drawing/2014/main" id="{75377BE5-08AD-5642-BB7D-268914C812E3}"/>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066597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575D0-E4C2-1840-A6B9-17D8D3AF633C}"/>
              </a:ext>
            </a:extLst>
          </p:cNvPr>
          <p:cNvSpPr>
            <a:spLocks noGrp="1"/>
          </p:cNvSpPr>
          <p:nvPr>
            <p:ph type="title"/>
          </p:nvPr>
        </p:nvSpPr>
        <p:spPr/>
        <p:txBody>
          <a:bodyPr/>
          <a:lstStyle/>
          <a:p>
            <a:r>
              <a:rPr lang="en-US" dirty="0"/>
              <a:t>Instability Strip</a:t>
            </a:r>
          </a:p>
        </p:txBody>
      </p:sp>
      <p:sp>
        <p:nvSpPr>
          <p:cNvPr id="3" name="Content Placeholder 2">
            <a:extLst>
              <a:ext uri="{FF2B5EF4-FFF2-40B4-BE49-F238E27FC236}">
                <a16:creationId xmlns:a16="http://schemas.microsoft.com/office/drawing/2014/main" id="{5F3F0285-1EC2-9646-ACEE-C1B80FFCB223}"/>
              </a:ext>
            </a:extLst>
          </p:cNvPr>
          <p:cNvSpPr>
            <a:spLocks noGrp="1"/>
          </p:cNvSpPr>
          <p:nvPr>
            <p:ph idx="1"/>
          </p:nvPr>
        </p:nvSpPr>
        <p:spPr>
          <a:xfrm>
            <a:off x="457200" y="1600200"/>
            <a:ext cx="3810000" cy="4525963"/>
          </a:xfrm>
        </p:spPr>
        <p:txBody>
          <a:bodyPr/>
          <a:lstStyle/>
          <a:p>
            <a:r>
              <a:rPr lang="en-US" dirty="0"/>
              <a:t>Some stars have He in the photosphere near ionization temperature</a:t>
            </a:r>
          </a:p>
          <a:p>
            <a:r>
              <a:rPr lang="en-US" dirty="0"/>
              <a:t>Opaque ionized, transparent recombined</a:t>
            </a:r>
          </a:p>
        </p:txBody>
      </p:sp>
      <p:pic>
        <p:nvPicPr>
          <p:cNvPr id="4" name="Picture 3">
            <a:extLst>
              <a:ext uri="{FF2B5EF4-FFF2-40B4-BE49-F238E27FC236}">
                <a16:creationId xmlns:a16="http://schemas.microsoft.com/office/drawing/2014/main" id="{CE1E0DEC-4BE7-9E4D-9D12-CE7700511EC3}"/>
              </a:ext>
            </a:extLst>
          </p:cNvPr>
          <p:cNvPicPr>
            <a:picLocks noChangeAspect="1"/>
          </p:cNvPicPr>
          <p:nvPr/>
        </p:nvPicPr>
        <p:blipFill>
          <a:blip r:embed="rId2"/>
          <a:stretch>
            <a:fillRect/>
          </a:stretch>
        </p:blipFill>
        <p:spPr>
          <a:xfrm>
            <a:off x="4267200" y="1618546"/>
            <a:ext cx="4241800" cy="4777491"/>
          </a:xfrm>
          <a:prstGeom prst="rect">
            <a:avLst/>
          </a:prstGeom>
          <a:ln w="28575">
            <a:solidFill>
              <a:schemeClr val="tx2"/>
            </a:solidFill>
          </a:ln>
        </p:spPr>
      </p:pic>
      <p:sp>
        <p:nvSpPr>
          <p:cNvPr id="5" name="TextBox 4">
            <a:extLst>
              <a:ext uri="{FF2B5EF4-FFF2-40B4-BE49-F238E27FC236}">
                <a16:creationId xmlns:a16="http://schemas.microsoft.com/office/drawing/2014/main" id="{86ECC203-A0E1-2346-9834-67FCEF6CE283}"/>
              </a:ext>
            </a:extLst>
          </p:cNvPr>
          <p:cNvSpPr txBox="1"/>
          <p:nvPr/>
        </p:nvSpPr>
        <p:spPr>
          <a:xfrm>
            <a:off x="4267200" y="6396037"/>
            <a:ext cx="2133918" cy="369332"/>
          </a:xfrm>
          <a:prstGeom prst="rect">
            <a:avLst/>
          </a:prstGeom>
          <a:noFill/>
        </p:spPr>
        <p:txBody>
          <a:bodyPr wrap="none" rtlCol="0">
            <a:spAutoFit/>
          </a:bodyPr>
          <a:lstStyle/>
          <a:p>
            <a:r>
              <a:rPr lang="en-US" dirty="0" err="1"/>
              <a:t>Comins</a:t>
            </a:r>
            <a:r>
              <a:rPr lang="en-US" dirty="0"/>
              <a:t>, Fig. 13-26</a:t>
            </a:r>
          </a:p>
        </p:txBody>
      </p:sp>
      <p:sp>
        <p:nvSpPr>
          <p:cNvPr id="6" name="Footer Placeholder 5">
            <a:extLst>
              <a:ext uri="{FF2B5EF4-FFF2-40B4-BE49-F238E27FC236}">
                <a16:creationId xmlns:a16="http://schemas.microsoft.com/office/drawing/2014/main" id="{0D8E12A3-8FDA-1B4F-9D66-C2E4CCED554B}"/>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292181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D918B-B444-6840-8730-994AF48A1BED}"/>
              </a:ext>
            </a:extLst>
          </p:cNvPr>
          <p:cNvSpPr>
            <a:spLocks noGrp="1"/>
          </p:cNvSpPr>
          <p:nvPr>
            <p:ph type="title"/>
          </p:nvPr>
        </p:nvSpPr>
        <p:spPr/>
        <p:txBody>
          <a:bodyPr/>
          <a:lstStyle/>
          <a:p>
            <a:r>
              <a:rPr lang="en-US" dirty="0"/>
              <a:t>Cepheid Variables</a:t>
            </a:r>
          </a:p>
        </p:txBody>
      </p:sp>
      <p:sp>
        <p:nvSpPr>
          <p:cNvPr id="3" name="Content Placeholder 2">
            <a:extLst>
              <a:ext uri="{FF2B5EF4-FFF2-40B4-BE49-F238E27FC236}">
                <a16:creationId xmlns:a16="http://schemas.microsoft.com/office/drawing/2014/main" id="{5CBB5991-73C7-4D44-AC2B-1B4CBF981BC5}"/>
              </a:ext>
            </a:extLst>
          </p:cNvPr>
          <p:cNvSpPr>
            <a:spLocks noGrp="1"/>
          </p:cNvSpPr>
          <p:nvPr>
            <p:ph idx="1"/>
          </p:nvPr>
        </p:nvSpPr>
        <p:spPr>
          <a:xfrm>
            <a:off x="609600" y="1417639"/>
            <a:ext cx="7620000" cy="4221162"/>
          </a:xfrm>
        </p:spPr>
        <p:txBody>
          <a:bodyPr/>
          <a:lstStyle/>
          <a:p>
            <a:r>
              <a:rPr lang="en-US" dirty="0"/>
              <a:t>Absorbs light and expands when ionized</a:t>
            </a:r>
          </a:p>
          <a:p>
            <a:r>
              <a:rPr lang="en-US" dirty="0"/>
              <a:t>Expands, increasing irradiance</a:t>
            </a:r>
          </a:p>
          <a:p>
            <a:r>
              <a:rPr lang="en-US" dirty="0"/>
              <a:t>Cools, recombines, becomes transparent</a:t>
            </a:r>
          </a:p>
          <a:p>
            <a:r>
              <a:rPr lang="en-US" dirty="0"/>
              <a:t>Cools and contracts</a:t>
            </a:r>
          </a:p>
        </p:txBody>
      </p:sp>
      <p:sp>
        <p:nvSpPr>
          <p:cNvPr id="4" name="Footer Placeholder 3">
            <a:extLst>
              <a:ext uri="{FF2B5EF4-FFF2-40B4-BE49-F238E27FC236}">
                <a16:creationId xmlns:a16="http://schemas.microsoft.com/office/drawing/2014/main" id="{573C6EBD-7D3A-6642-B025-ABD5C01DADE8}"/>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4166996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D918B-B444-6840-8730-994AF48A1BED}"/>
              </a:ext>
            </a:extLst>
          </p:cNvPr>
          <p:cNvSpPr>
            <a:spLocks noGrp="1"/>
          </p:cNvSpPr>
          <p:nvPr>
            <p:ph type="title"/>
          </p:nvPr>
        </p:nvSpPr>
        <p:spPr/>
        <p:txBody>
          <a:bodyPr/>
          <a:lstStyle/>
          <a:p>
            <a:r>
              <a:rPr lang="en-US" dirty="0"/>
              <a:t>Cepheid Variables</a:t>
            </a:r>
          </a:p>
        </p:txBody>
      </p:sp>
      <p:sp>
        <p:nvSpPr>
          <p:cNvPr id="3" name="Content Placeholder 2">
            <a:extLst>
              <a:ext uri="{FF2B5EF4-FFF2-40B4-BE49-F238E27FC236}">
                <a16:creationId xmlns:a16="http://schemas.microsoft.com/office/drawing/2014/main" id="{5CBB5991-73C7-4D44-AC2B-1B4CBF981BC5}"/>
              </a:ext>
            </a:extLst>
          </p:cNvPr>
          <p:cNvSpPr>
            <a:spLocks noGrp="1"/>
          </p:cNvSpPr>
          <p:nvPr>
            <p:ph idx="1"/>
          </p:nvPr>
        </p:nvSpPr>
        <p:spPr>
          <a:xfrm>
            <a:off x="457200" y="1417638"/>
            <a:ext cx="2514600" cy="4890477"/>
          </a:xfrm>
        </p:spPr>
        <p:txBody>
          <a:bodyPr/>
          <a:lstStyle/>
          <a:p>
            <a:r>
              <a:rPr lang="en-US" dirty="0"/>
              <a:t>Direct proportion between period and luminosity</a:t>
            </a:r>
          </a:p>
          <a:p>
            <a:pPr>
              <a:buClr>
                <a:schemeClr val="tx2"/>
              </a:buClr>
            </a:pPr>
            <a:r>
              <a:rPr lang="en-US" dirty="0">
                <a:solidFill>
                  <a:schemeClr val="accent2"/>
                </a:solidFill>
              </a:rPr>
              <a:t>Standard Candle </a:t>
            </a:r>
            <a:r>
              <a:rPr lang="en-US" dirty="0"/>
              <a:t>for distance</a:t>
            </a:r>
          </a:p>
        </p:txBody>
      </p:sp>
      <p:pic>
        <p:nvPicPr>
          <p:cNvPr id="5" name="Picture 4">
            <a:extLst>
              <a:ext uri="{FF2B5EF4-FFF2-40B4-BE49-F238E27FC236}">
                <a16:creationId xmlns:a16="http://schemas.microsoft.com/office/drawing/2014/main" id="{B62313A5-B2A4-2F49-8C20-67EA1C29E8B2}"/>
              </a:ext>
            </a:extLst>
          </p:cNvPr>
          <p:cNvPicPr>
            <a:picLocks noChangeAspect="1"/>
          </p:cNvPicPr>
          <p:nvPr/>
        </p:nvPicPr>
        <p:blipFill>
          <a:blip r:embed="rId2"/>
          <a:stretch>
            <a:fillRect/>
          </a:stretch>
        </p:blipFill>
        <p:spPr>
          <a:xfrm>
            <a:off x="2989385" y="1405915"/>
            <a:ext cx="5715000" cy="4902200"/>
          </a:xfrm>
          <a:prstGeom prst="rect">
            <a:avLst/>
          </a:prstGeom>
          <a:ln w="28575">
            <a:solidFill>
              <a:schemeClr val="tx2"/>
            </a:solidFill>
          </a:ln>
        </p:spPr>
      </p:pic>
      <p:sp>
        <p:nvSpPr>
          <p:cNvPr id="6" name="TextBox 5">
            <a:extLst>
              <a:ext uri="{FF2B5EF4-FFF2-40B4-BE49-F238E27FC236}">
                <a16:creationId xmlns:a16="http://schemas.microsoft.com/office/drawing/2014/main" id="{3E62F0E4-3C71-F340-B050-E3FE714457D9}"/>
              </a:ext>
            </a:extLst>
          </p:cNvPr>
          <p:cNvSpPr txBox="1"/>
          <p:nvPr/>
        </p:nvSpPr>
        <p:spPr>
          <a:xfrm>
            <a:off x="3124200" y="6308115"/>
            <a:ext cx="2121093" cy="369332"/>
          </a:xfrm>
          <a:prstGeom prst="rect">
            <a:avLst/>
          </a:prstGeom>
          <a:noFill/>
        </p:spPr>
        <p:txBody>
          <a:bodyPr wrap="none" rtlCol="0">
            <a:spAutoFit/>
          </a:bodyPr>
          <a:lstStyle/>
          <a:p>
            <a:r>
              <a:rPr lang="en-US" dirty="0" err="1"/>
              <a:t>Comins</a:t>
            </a:r>
            <a:r>
              <a:rPr lang="en-US" dirty="0"/>
              <a:t>, Fig. 13.28</a:t>
            </a:r>
          </a:p>
        </p:txBody>
      </p:sp>
      <p:sp>
        <p:nvSpPr>
          <p:cNvPr id="4" name="Footer Placeholder 3">
            <a:extLst>
              <a:ext uri="{FF2B5EF4-FFF2-40B4-BE49-F238E27FC236}">
                <a16:creationId xmlns:a16="http://schemas.microsoft.com/office/drawing/2014/main" id="{EBEB5DED-659F-F544-AA6B-F4840EF25CF1}"/>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469604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B1586-7FA2-C645-875C-AB6B7BD14A68}"/>
              </a:ext>
            </a:extLst>
          </p:cNvPr>
          <p:cNvSpPr>
            <a:spLocks noGrp="1"/>
          </p:cNvSpPr>
          <p:nvPr>
            <p:ph type="title"/>
          </p:nvPr>
        </p:nvSpPr>
        <p:spPr/>
        <p:txBody>
          <a:bodyPr/>
          <a:lstStyle/>
          <a:p>
            <a:r>
              <a:rPr lang="en-US" dirty="0"/>
              <a:t>Globular Clusters</a:t>
            </a:r>
          </a:p>
        </p:txBody>
      </p:sp>
      <p:sp>
        <p:nvSpPr>
          <p:cNvPr id="3" name="Content Placeholder 2">
            <a:extLst>
              <a:ext uri="{FF2B5EF4-FFF2-40B4-BE49-F238E27FC236}">
                <a16:creationId xmlns:a16="http://schemas.microsoft.com/office/drawing/2014/main" id="{5D549043-C6F4-BF4B-8DEE-9BA86702CDBE}"/>
              </a:ext>
            </a:extLst>
          </p:cNvPr>
          <p:cNvSpPr>
            <a:spLocks noGrp="1"/>
          </p:cNvSpPr>
          <p:nvPr>
            <p:ph idx="1"/>
          </p:nvPr>
        </p:nvSpPr>
        <p:spPr/>
        <p:txBody>
          <a:bodyPr/>
          <a:lstStyle/>
          <a:p>
            <a:r>
              <a:rPr lang="en-US" dirty="0"/>
              <a:t>Spherical (“globular”) cluster of stars</a:t>
            </a:r>
          </a:p>
          <a:p>
            <a:r>
              <a:rPr lang="en-US" dirty="0"/>
              <a:t>Typically very old, metal-poor</a:t>
            </a:r>
          </a:p>
          <a:p>
            <a:r>
              <a:rPr lang="en-US" dirty="0"/>
              <a:t>Gravitationally bound</a:t>
            </a:r>
          </a:p>
          <a:p>
            <a:pPr lvl="1"/>
            <a:r>
              <a:rPr lang="en-US" dirty="0"/>
              <a:t>stars seldom escape</a:t>
            </a:r>
          </a:p>
          <a:p>
            <a:r>
              <a:rPr lang="en-US" dirty="0"/>
              <a:t>Spherically distributed about the Galactic center</a:t>
            </a:r>
          </a:p>
        </p:txBody>
      </p:sp>
      <p:sp>
        <p:nvSpPr>
          <p:cNvPr id="4" name="Footer Placeholder 3">
            <a:extLst>
              <a:ext uri="{FF2B5EF4-FFF2-40B4-BE49-F238E27FC236}">
                <a16:creationId xmlns:a16="http://schemas.microsoft.com/office/drawing/2014/main" id="{B3824E5E-C735-5A43-8E68-1C21B2CF905C}"/>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908722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929C0A-9A56-D440-AD27-464158398C61}"/>
              </a:ext>
            </a:extLst>
          </p:cNvPr>
          <p:cNvPicPr>
            <a:picLocks noChangeAspect="1"/>
          </p:cNvPicPr>
          <p:nvPr/>
        </p:nvPicPr>
        <p:blipFill>
          <a:blip r:embed="rId2"/>
          <a:stretch>
            <a:fillRect/>
          </a:stretch>
        </p:blipFill>
        <p:spPr>
          <a:xfrm>
            <a:off x="0" y="268158"/>
            <a:ext cx="9144000" cy="6321684"/>
          </a:xfrm>
          <a:prstGeom prst="rect">
            <a:avLst/>
          </a:prstGeom>
        </p:spPr>
      </p:pic>
      <p:sp>
        <p:nvSpPr>
          <p:cNvPr id="4" name="TextBox 3">
            <a:extLst>
              <a:ext uri="{FF2B5EF4-FFF2-40B4-BE49-F238E27FC236}">
                <a16:creationId xmlns:a16="http://schemas.microsoft.com/office/drawing/2014/main" id="{4DDEC5BB-4D0A-C940-B85B-F1050E1DE8B2}"/>
              </a:ext>
            </a:extLst>
          </p:cNvPr>
          <p:cNvSpPr txBox="1"/>
          <p:nvPr/>
        </p:nvSpPr>
        <p:spPr>
          <a:xfrm>
            <a:off x="914400" y="76200"/>
            <a:ext cx="1313180" cy="369332"/>
          </a:xfrm>
          <a:prstGeom prst="rect">
            <a:avLst/>
          </a:prstGeom>
          <a:noFill/>
        </p:spPr>
        <p:txBody>
          <a:bodyPr wrap="none" rtlCol="0">
            <a:spAutoFit/>
          </a:bodyPr>
          <a:lstStyle/>
          <a:p>
            <a:r>
              <a:rPr lang="en-US" dirty="0"/>
              <a:t>Messier 13</a:t>
            </a:r>
          </a:p>
        </p:txBody>
      </p:sp>
      <p:sp>
        <p:nvSpPr>
          <p:cNvPr id="5" name="TextBox 4">
            <a:extLst>
              <a:ext uri="{FF2B5EF4-FFF2-40B4-BE49-F238E27FC236}">
                <a16:creationId xmlns:a16="http://schemas.microsoft.com/office/drawing/2014/main" id="{DFAF2A6D-5064-7544-A031-3C0AB8F3FC07}"/>
              </a:ext>
            </a:extLst>
          </p:cNvPr>
          <p:cNvSpPr txBox="1"/>
          <p:nvPr/>
        </p:nvSpPr>
        <p:spPr>
          <a:xfrm>
            <a:off x="685800" y="6705600"/>
            <a:ext cx="2762359" cy="369332"/>
          </a:xfrm>
          <a:prstGeom prst="rect">
            <a:avLst/>
          </a:prstGeom>
          <a:noFill/>
        </p:spPr>
        <p:txBody>
          <a:bodyPr wrap="none" rtlCol="0">
            <a:spAutoFit/>
          </a:bodyPr>
          <a:lstStyle/>
          <a:p>
            <a:r>
              <a:rPr lang="en-US" dirty="0">
                <a:hlinkClick r:id="rId3"/>
              </a:rPr>
              <a:t>Image</a:t>
            </a:r>
            <a:r>
              <a:rPr lang="en-US" dirty="0"/>
              <a:t>: </a:t>
            </a:r>
            <a:r>
              <a:rPr lang="en-US" dirty="0">
                <a:hlinkClick r:id="rId4"/>
              </a:rPr>
              <a:t>Timothy Prospero</a:t>
            </a:r>
            <a:endParaRPr lang="en-US" dirty="0"/>
          </a:p>
        </p:txBody>
      </p:sp>
      <p:sp>
        <p:nvSpPr>
          <p:cNvPr id="2" name="Footer Placeholder 1">
            <a:extLst>
              <a:ext uri="{FF2B5EF4-FFF2-40B4-BE49-F238E27FC236}">
                <a16:creationId xmlns:a16="http://schemas.microsoft.com/office/drawing/2014/main" id="{312AFF94-467B-124E-8E00-D6B46B41F482}"/>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2857054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A2E63D-1036-724C-8134-C85BD682A8F6}"/>
              </a:ext>
            </a:extLst>
          </p:cNvPr>
          <p:cNvPicPr>
            <a:picLocks noChangeAspect="1"/>
          </p:cNvPicPr>
          <p:nvPr/>
        </p:nvPicPr>
        <p:blipFill>
          <a:blip r:embed="rId2"/>
          <a:stretch>
            <a:fillRect/>
          </a:stretch>
        </p:blipFill>
        <p:spPr>
          <a:xfrm>
            <a:off x="476250" y="203200"/>
            <a:ext cx="8191500" cy="6451600"/>
          </a:xfrm>
          <a:prstGeom prst="rect">
            <a:avLst/>
          </a:prstGeom>
        </p:spPr>
      </p:pic>
      <p:sp>
        <p:nvSpPr>
          <p:cNvPr id="4" name="TextBox 3">
            <a:extLst>
              <a:ext uri="{FF2B5EF4-FFF2-40B4-BE49-F238E27FC236}">
                <a16:creationId xmlns:a16="http://schemas.microsoft.com/office/drawing/2014/main" id="{FF2A5770-994C-6145-AE82-ED370EC3C3A9}"/>
              </a:ext>
            </a:extLst>
          </p:cNvPr>
          <p:cNvSpPr txBox="1"/>
          <p:nvPr/>
        </p:nvSpPr>
        <p:spPr>
          <a:xfrm>
            <a:off x="1371600" y="6654800"/>
            <a:ext cx="2745175" cy="369332"/>
          </a:xfrm>
          <a:prstGeom prst="rect">
            <a:avLst/>
          </a:prstGeom>
          <a:noFill/>
        </p:spPr>
        <p:txBody>
          <a:bodyPr wrap="none" rtlCol="0">
            <a:spAutoFit/>
          </a:bodyPr>
          <a:lstStyle/>
          <a:p>
            <a:r>
              <a:rPr lang="en-US" dirty="0">
                <a:hlinkClick r:id="rId3"/>
              </a:rPr>
              <a:t>Image</a:t>
            </a:r>
            <a:r>
              <a:rPr lang="en-US" dirty="0"/>
              <a:t>: </a:t>
            </a:r>
            <a:r>
              <a:rPr lang="en-US" dirty="0">
                <a:hlinkClick r:id="rId4"/>
              </a:rPr>
              <a:t>Robert </a:t>
            </a:r>
            <a:r>
              <a:rPr lang="en-US" dirty="0" err="1">
                <a:hlinkClick r:id="rId4"/>
              </a:rPr>
              <a:t>Vanderbei</a:t>
            </a:r>
            <a:endParaRPr lang="en-US" dirty="0"/>
          </a:p>
        </p:txBody>
      </p:sp>
      <p:sp>
        <p:nvSpPr>
          <p:cNvPr id="2" name="Footer Placeholder 1">
            <a:extLst>
              <a:ext uri="{FF2B5EF4-FFF2-40B4-BE49-F238E27FC236}">
                <a16:creationId xmlns:a16="http://schemas.microsoft.com/office/drawing/2014/main" id="{C69E4197-CFDE-7745-82DD-2316DA910871}"/>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0481313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A series of H-R diagrams depicts the evolution of a theoretical cluster based on temperature and luminosity. In all diagrams, the horizontal axis  shows surface temperature (in Kelvin)  from 40,000 to 3,000. Luminosity is marked on the vertical axis from 10 power minus 1 to 10 power 5.  A downward sloping line labeled Main sequence begins at 40,000 degrees and above 10 power 5 and ends at about 2500 degrees and luminosity about 10 power minus 2.Each diagram shows the stars from the cluster along various points, with text. &#10;Graph (a) depicts an age of 0 years. The cluster forms a nearly vertical line at about 3,000 degrees, ranging from a single star at 10 power 5 luminosity to a multiple stars at about 10 power 1.5. The cluster has minimal density toward the top – labeled most massive protostars; and the bottom two-thirds is very dense – labeled least massive protostars. The cluster is far to the right of the main sequence line.  Text reads: 1. All 100 stars begin as protostars.&#10;&#10;Graph (b) depicts an age of 5000 years. The cluster is still to the right of the main sequence line, with the dense bottom beginning at about 10 power 2 luminosity. The cluster tilts slightly left, with several individual stars at the top between 5,000 and 10,000 degrees. Two stars are at 8,000 and 11,000 degrees, at 10 power 5 luminosity, with text that reads,  2. The most massive protostars are approaching the main sequence.&#10;&#10;Graph (c) depicts an age of 100,000 years. The bottom of the cluster is at 3,000 degrees and luminosity has dropped to 10. The cluster tilts more sharply left, with more individual stars shifting toward 10,000 degrees. Three stars sit on the main sequence line, between 10 power 4 and 10 power 3, with text that reads,  3. The most massive protostars have joined the main sequence: This means that hydrogen fusion is taking place in their cores.&#10;&#10;Graph (d) depicts an age of 3 million years. At the top, a large number of stars are along the main sequence line, between 10 power 4.5 and 10 power 2.5, with more stars at the lower luminosity. Text reads, 4. All of these stars have joined the main sequence. The bottom of the cluster is less dense than in earlier diagrams and has dropped to 10 power minus 1and about 4,000 degrees. A few stars are between the cluster and the main sequence line. Text reads, 5. The least massive stars evolve the slowest and have not yet joined the main sequence. &#10;&#10;Graph (e) depicts an age of 30 million years. Almost all stars are along the main sequence line, ranging from 10 power 3.5 to 10 power minus 1 luminosity. Text pointing to the main sequence line above 10 power 3.5 reads, 6. This part of the main sequence is now empty: The most massive stars have depleted the hydrogen in their cores and have become red giants. Five red giant stars are shown to the right of the main sequence line at just below 10 power 4 and between 8,000 and 3,000 degrees. The most dense section of the cluster is just to the right of the main sequence, with text that reads, 7. The least massive stars are finally approaching the main sequence.&#10;&#10;Graph (f) depicts an age of 66 million years. The cluster begins at 10 power 2.5 and extends to below 10 power minus 1. Text pointing to the top of the main sequence line reads, 8. More of the main sequence is now empty because with time, lower mass stars have depleted the hydrogen in their cores and become red giants. Nine red giants are shown to the right of the main sequence at 10 power 2.5 between 3500 and 5000 degrees. &#10;&#10;Graph (g) depicts an age of 100 million years. The cluster is all along the main sequence line, from 10 power 0.5 to 10 power minus 2. Text reads, 9. Stars of ever-lower mass have depleted their core hydrogen, so even more of the main sequence is now empty. More individual red giants are shown between 10 power 3 and 10, all at about 5,000 degrees, right of the main line. Individual stars along the main sequence line range between 10 and 1 luminosity. Stars are dense along the line below 1 luminosity. &#10;&#10;Graph (h) depicts an age of 4 and one-quarter billion years. The cluster begins on the main line at 1 luminosity, with text that reads,  10. Much of the main sequence is now empty. The cluster is dense at 10 power minus 1 luminosity and below. Text reads, 11. Only the least massive stars remain on the main sequence."/>
          <p:cNvPicPr>
            <a:picLocks noGrp="1" noChangeAspect="1" noChangeArrowheads="1"/>
          </p:cNvPicPr>
          <p:nvPr>
            <p:ph type="pic" idx="1"/>
          </p:nvPr>
        </p:nvPicPr>
        <p:blipFill>
          <a:blip r:embed="rId2" cstate="print">
            <a:extLst>
              <a:ext uri="{28A0092B-C50C-407E-A947-70E740481C1C}">
                <a14:useLocalDpi xmlns:a14="http://schemas.microsoft.com/office/drawing/2010/main" val="0"/>
              </a:ext>
            </a:extLst>
          </a:blip>
          <a:stretch>
            <a:fillRect/>
          </a:stretch>
        </p:blipFill>
        <p:spPr bwMode="auto">
          <a:xfrm>
            <a:off x="3581400" y="411051"/>
            <a:ext cx="5037256" cy="6079804"/>
          </a:xfrm>
          <a:prstGeom prst="rect">
            <a:avLst/>
          </a:prstGeom>
          <a:noFill/>
          <a:ln w="28575">
            <a:solidFill>
              <a:schemeClr val="tx2"/>
            </a:solidFill>
          </a:ln>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7086600" y="5410200"/>
            <a:ext cx="1295400" cy="838200"/>
          </a:xfrm>
        </p:spPr>
        <p:txBody>
          <a:bodyPr/>
          <a:lstStyle/>
          <a:p>
            <a:r>
              <a:rPr lang="en-US" sz="1800" b="0" dirty="0" err="1"/>
              <a:t>Comins</a:t>
            </a:r>
            <a:r>
              <a:rPr lang="en-US" sz="1800" b="0" dirty="0"/>
              <a:t>, Fig 13.31</a:t>
            </a:r>
          </a:p>
        </p:txBody>
      </p:sp>
      <p:sp>
        <p:nvSpPr>
          <p:cNvPr id="4" name="Title 1">
            <a:extLst>
              <a:ext uri="{FF2B5EF4-FFF2-40B4-BE49-F238E27FC236}">
                <a16:creationId xmlns:a16="http://schemas.microsoft.com/office/drawing/2014/main" id="{574D2C25-C9EB-CF47-8F6D-AF4AD7282C23}"/>
              </a:ext>
            </a:extLst>
          </p:cNvPr>
          <p:cNvSpPr txBox="1">
            <a:spLocks/>
          </p:cNvSpPr>
          <p:nvPr/>
        </p:nvSpPr>
        <p:spPr bwMode="auto">
          <a:xfrm>
            <a:off x="457200" y="274638"/>
            <a:ext cx="2590800" cy="216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1000" b="1">
                <a:solidFill>
                  <a:srgbClr val="003366"/>
                </a:solidFill>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a:lstStyle>
          <a:p>
            <a:r>
              <a:rPr lang="en-US" sz="4400" b="0" kern="0" dirty="0"/>
              <a:t>Star Cluster Evolution</a:t>
            </a:r>
          </a:p>
        </p:txBody>
      </p:sp>
      <p:sp>
        <p:nvSpPr>
          <p:cNvPr id="2" name="TextBox 1">
            <a:extLst>
              <a:ext uri="{FF2B5EF4-FFF2-40B4-BE49-F238E27FC236}">
                <a16:creationId xmlns:a16="http://schemas.microsoft.com/office/drawing/2014/main" id="{7F90F1F3-61C4-2C44-8904-F1B361E70211}"/>
              </a:ext>
            </a:extLst>
          </p:cNvPr>
          <p:cNvSpPr txBox="1"/>
          <p:nvPr/>
        </p:nvSpPr>
        <p:spPr>
          <a:xfrm>
            <a:off x="381000" y="3810000"/>
            <a:ext cx="2743200" cy="1384995"/>
          </a:xfrm>
          <a:prstGeom prst="rect">
            <a:avLst/>
          </a:prstGeom>
          <a:noFill/>
        </p:spPr>
        <p:txBody>
          <a:bodyPr wrap="square" rtlCol="0">
            <a:spAutoFit/>
          </a:bodyPr>
          <a:lstStyle/>
          <a:p>
            <a:r>
              <a:rPr lang="en-US" sz="2800" dirty="0"/>
              <a:t>Points deleted after giant phase</a:t>
            </a:r>
          </a:p>
        </p:txBody>
      </p:sp>
    </p:spTree>
    <p:extLst>
      <p:ext uri="{BB962C8B-B14F-4D97-AF65-F5344CB8AC3E}">
        <p14:creationId xmlns:p14="http://schemas.microsoft.com/office/powerpoint/2010/main" val="24606915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46EC3-7764-8149-A879-DB07FB361233}"/>
              </a:ext>
            </a:extLst>
          </p:cNvPr>
          <p:cNvSpPr>
            <a:spLocks noGrp="1"/>
          </p:cNvSpPr>
          <p:nvPr>
            <p:ph type="title"/>
          </p:nvPr>
        </p:nvSpPr>
        <p:spPr/>
        <p:txBody>
          <a:bodyPr/>
          <a:lstStyle/>
          <a:p>
            <a:r>
              <a:rPr lang="en-US" dirty="0"/>
              <a:t>Populations </a:t>
            </a:r>
            <a:r>
              <a:rPr lang="en-US"/>
              <a:t>I and </a:t>
            </a:r>
            <a:r>
              <a:rPr lang="en-US" dirty="0"/>
              <a:t>II</a:t>
            </a:r>
          </a:p>
        </p:txBody>
      </p:sp>
      <p:sp>
        <p:nvSpPr>
          <p:cNvPr id="3" name="Content Placeholder 2">
            <a:extLst>
              <a:ext uri="{FF2B5EF4-FFF2-40B4-BE49-F238E27FC236}">
                <a16:creationId xmlns:a16="http://schemas.microsoft.com/office/drawing/2014/main" id="{98D072A2-6EB1-B74D-BCED-C3C138726F97}"/>
              </a:ext>
            </a:extLst>
          </p:cNvPr>
          <p:cNvSpPr>
            <a:spLocks noGrp="1"/>
          </p:cNvSpPr>
          <p:nvPr>
            <p:ph idx="1"/>
          </p:nvPr>
        </p:nvSpPr>
        <p:spPr/>
        <p:txBody>
          <a:bodyPr/>
          <a:lstStyle/>
          <a:p>
            <a:pPr marL="0" indent="0">
              <a:buNone/>
            </a:pPr>
            <a:r>
              <a:rPr lang="en-US" dirty="0">
                <a:solidFill>
                  <a:schemeClr val="accent2"/>
                </a:solidFill>
              </a:rPr>
              <a:t>Population I</a:t>
            </a:r>
          </a:p>
          <a:p>
            <a:pPr lvl="1"/>
            <a:r>
              <a:rPr lang="en-US" dirty="0"/>
              <a:t>Younger stars</a:t>
            </a:r>
          </a:p>
          <a:p>
            <a:pPr lvl="1"/>
            <a:r>
              <a:rPr lang="en-US" dirty="0"/>
              <a:t>Higher metallicity</a:t>
            </a:r>
          </a:p>
          <a:p>
            <a:pPr lvl="1"/>
            <a:r>
              <a:rPr lang="en-US" dirty="0"/>
              <a:t>Found in spiral arms of the Galaxy</a:t>
            </a:r>
          </a:p>
          <a:p>
            <a:pPr marL="0" indent="0">
              <a:buNone/>
            </a:pPr>
            <a:r>
              <a:rPr lang="en-US" dirty="0">
                <a:solidFill>
                  <a:schemeClr val="accent2"/>
                </a:solidFill>
              </a:rPr>
              <a:t>Population II</a:t>
            </a:r>
          </a:p>
          <a:p>
            <a:pPr lvl="1"/>
            <a:r>
              <a:rPr lang="en-US" dirty="0"/>
              <a:t>Old stars</a:t>
            </a:r>
          </a:p>
          <a:p>
            <a:pPr lvl="1"/>
            <a:r>
              <a:rPr lang="en-US" dirty="0"/>
              <a:t>Low metallicity</a:t>
            </a:r>
          </a:p>
          <a:p>
            <a:pPr lvl="1"/>
            <a:r>
              <a:rPr lang="en-US" dirty="0"/>
              <a:t>Found in Galactic hub and halo</a:t>
            </a:r>
          </a:p>
        </p:txBody>
      </p:sp>
      <p:sp>
        <p:nvSpPr>
          <p:cNvPr id="4" name="Footer Placeholder 3">
            <a:extLst>
              <a:ext uri="{FF2B5EF4-FFF2-40B4-BE49-F238E27FC236}">
                <a16:creationId xmlns:a16="http://schemas.microsoft.com/office/drawing/2014/main" id="{533B13CF-5DC4-844C-B481-08AAF027797E}"/>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689447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B1586-7FA2-C645-875C-AB6B7BD14A68}"/>
              </a:ext>
            </a:extLst>
          </p:cNvPr>
          <p:cNvSpPr>
            <a:spLocks noGrp="1"/>
          </p:cNvSpPr>
          <p:nvPr>
            <p:ph type="title"/>
          </p:nvPr>
        </p:nvSpPr>
        <p:spPr/>
        <p:txBody>
          <a:bodyPr/>
          <a:lstStyle/>
          <a:p>
            <a:r>
              <a:rPr lang="en-US" dirty="0"/>
              <a:t>Open Clusters</a:t>
            </a:r>
          </a:p>
        </p:txBody>
      </p:sp>
      <p:sp>
        <p:nvSpPr>
          <p:cNvPr id="3" name="Content Placeholder 2">
            <a:extLst>
              <a:ext uri="{FF2B5EF4-FFF2-40B4-BE49-F238E27FC236}">
                <a16:creationId xmlns:a16="http://schemas.microsoft.com/office/drawing/2014/main" id="{5D549043-C6F4-BF4B-8DEE-9BA86702CDBE}"/>
              </a:ext>
            </a:extLst>
          </p:cNvPr>
          <p:cNvSpPr>
            <a:spLocks noGrp="1"/>
          </p:cNvSpPr>
          <p:nvPr>
            <p:ph idx="1"/>
          </p:nvPr>
        </p:nvSpPr>
        <p:spPr/>
        <p:txBody>
          <a:bodyPr/>
          <a:lstStyle/>
          <a:p>
            <a:r>
              <a:rPr lang="en-US" dirty="0"/>
              <a:t>Irregular cluster of stars</a:t>
            </a:r>
          </a:p>
          <a:p>
            <a:r>
              <a:rPr lang="en-US" dirty="0"/>
              <a:t>Typically young, metal-rich</a:t>
            </a:r>
          </a:p>
          <a:p>
            <a:r>
              <a:rPr lang="en-US" dirty="0"/>
              <a:t>Loosely connected</a:t>
            </a:r>
          </a:p>
          <a:p>
            <a:pPr lvl="1"/>
            <a:r>
              <a:rPr lang="en-US" dirty="0"/>
              <a:t>Stars escape</a:t>
            </a:r>
          </a:p>
          <a:p>
            <a:pPr lvl="1"/>
            <a:r>
              <a:rPr lang="en-US" dirty="0"/>
              <a:t>Each escape weakens the bonds between the rest</a:t>
            </a:r>
          </a:p>
          <a:p>
            <a:r>
              <a:rPr lang="en-US" dirty="0"/>
              <a:t>Mostly found in the Galaxy’s spiral arms</a:t>
            </a:r>
          </a:p>
        </p:txBody>
      </p:sp>
      <p:sp>
        <p:nvSpPr>
          <p:cNvPr id="4" name="Footer Placeholder 3">
            <a:extLst>
              <a:ext uri="{FF2B5EF4-FFF2-40B4-BE49-F238E27FC236}">
                <a16:creationId xmlns:a16="http://schemas.microsoft.com/office/drawing/2014/main" id="{88643403-D4A3-B846-9837-9C88B4BA68EF}"/>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41975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3A50E-98FB-AB42-83CD-B7124C47F34A}"/>
              </a:ext>
            </a:extLst>
          </p:cNvPr>
          <p:cNvSpPr>
            <a:spLocks noGrp="1"/>
          </p:cNvSpPr>
          <p:nvPr>
            <p:ph type="title"/>
          </p:nvPr>
        </p:nvSpPr>
        <p:spPr/>
        <p:txBody>
          <a:bodyPr/>
          <a:lstStyle/>
          <a:p>
            <a:r>
              <a:rPr lang="en-US" dirty="0"/>
              <a:t>Very Young Cluster NGC 2264</a:t>
            </a:r>
          </a:p>
        </p:txBody>
      </p:sp>
      <p:pic>
        <p:nvPicPr>
          <p:cNvPr id="4" name="Picture 2" descr="Two illustrations show a young star cluster, NGC 2264, and its H-R diagram. Illustration A shows a group of bright stars in a dense interstellar cloud, comprising the young star cluster NGC 2264. The cluster also contains a bright nebula.&#10;Illustration B shows an H-R diagram for NGC 2264. It marks surface temperature on the horizontal axis, and luminosity on the vertical axis. The line for main sequence is a downward sloping curve with several stars clustered between surface temperatures of 3,000 K and 20,000 K.">
            <a:extLst>
              <a:ext uri="{FF2B5EF4-FFF2-40B4-BE49-F238E27FC236}">
                <a16:creationId xmlns:a16="http://schemas.microsoft.com/office/drawing/2014/main" id="{F35E44DD-A275-374A-8F5D-DF58CE372CE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8495" y="1283392"/>
            <a:ext cx="8107010" cy="5574608"/>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EFE6E75-86E9-BE4E-B3BA-BE9BDE921A7C}"/>
              </a:ext>
            </a:extLst>
          </p:cNvPr>
          <p:cNvSpPr txBox="1"/>
          <p:nvPr/>
        </p:nvSpPr>
        <p:spPr>
          <a:xfrm>
            <a:off x="6324600" y="6019800"/>
            <a:ext cx="1774845" cy="369332"/>
          </a:xfrm>
          <a:prstGeom prst="rect">
            <a:avLst/>
          </a:prstGeom>
          <a:noFill/>
        </p:spPr>
        <p:txBody>
          <a:bodyPr wrap="none" rtlCol="0">
            <a:spAutoFit/>
          </a:bodyPr>
          <a:lstStyle/>
          <a:p>
            <a:r>
              <a:rPr lang="en-US" dirty="0"/>
              <a:t>Estimated 2 My</a:t>
            </a:r>
          </a:p>
        </p:txBody>
      </p:sp>
      <p:sp>
        <p:nvSpPr>
          <p:cNvPr id="6" name="TextBox 5">
            <a:extLst>
              <a:ext uri="{FF2B5EF4-FFF2-40B4-BE49-F238E27FC236}">
                <a16:creationId xmlns:a16="http://schemas.microsoft.com/office/drawing/2014/main" id="{9281CDA2-767C-654D-B951-4464D37FCEC1}"/>
              </a:ext>
            </a:extLst>
          </p:cNvPr>
          <p:cNvSpPr txBox="1"/>
          <p:nvPr/>
        </p:nvSpPr>
        <p:spPr>
          <a:xfrm>
            <a:off x="5181600" y="3962400"/>
            <a:ext cx="1676400" cy="1200329"/>
          </a:xfrm>
          <a:prstGeom prst="rect">
            <a:avLst/>
          </a:prstGeom>
          <a:noFill/>
        </p:spPr>
        <p:txBody>
          <a:bodyPr wrap="square" rtlCol="0">
            <a:spAutoFit/>
          </a:bodyPr>
          <a:lstStyle/>
          <a:p>
            <a:r>
              <a:rPr lang="en-US" dirty="0"/>
              <a:t>Light Proto-stars have not reached Main Sequence</a:t>
            </a:r>
          </a:p>
        </p:txBody>
      </p:sp>
      <p:sp>
        <p:nvSpPr>
          <p:cNvPr id="7" name="TextBox 6">
            <a:extLst>
              <a:ext uri="{FF2B5EF4-FFF2-40B4-BE49-F238E27FC236}">
                <a16:creationId xmlns:a16="http://schemas.microsoft.com/office/drawing/2014/main" id="{D41E244B-F331-5B49-81D9-E0E00E41412F}"/>
              </a:ext>
            </a:extLst>
          </p:cNvPr>
          <p:cNvSpPr txBox="1"/>
          <p:nvPr/>
        </p:nvSpPr>
        <p:spPr>
          <a:xfrm>
            <a:off x="6401565" y="6412633"/>
            <a:ext cx="2133918" cy="369332"/>
          </a:xfrm>
          <a:prstGeom prst="rect">
            <a:avLst/>
          </a:prstGeom>
          <a:noFill/>
        </p:spPr>
        <p:txBody>
          <a:bodyPr wrap="none" rtlCol="0">
            <a:spAutoFit/>
          </a:bodyPr>
          <a:lstStyle/>
          <a:p>
            <a:r>
              <a:rPr lang="en-US" dirty="0" err="1">
                <a:solidFill>
                  <a:schemeClr val="accent4"/>
                </a:solidFill>
              </a:rPr>
              <a:t>Comins</a:t>
            </a:r>
            <a:r>
              <a:rPr lang="en-US" dirty="0">
                <a:solidFill>
                  <a:schemeClr val="accent4"/>
                </a:solidFill>
              </a:rPr>
              <a:t>, Fig. 13-19</a:t>
            </a:r>
          </a:p>
        </p:txBody>
      </p:sp>
      <p:sp>
        <p:nvSpPr>
          <p:cNvPr id="3" name="Footer Placeholder 2">
            <a:extLst>
              <a:ext uri="{FF2B5EF4-FFF2-40B4-BE49-F238E27FC236}">
                <a16:creationId xmlns:a16="http://schemas.microsoft.com/office/drawing/2014/main" id="{32EC4B2C-46AC-BC48-85AB-A5760A2BAF17}"/>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813612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A1459-C692-6B48-BCCB-B4FBB8A0BFA9}"/>
              </a:ext>
            </a:extLst>
          </p:cNvPr>
          <p:cNvSpPr>
            <a:spLocks noGrp="1"/>
          </p:cNvSpPr>
          <p:nvPr>
            <p:ph type="title"/>
          </p:nvPr>
        </p:nvSpPr>
        <p:spPr/>
        <p:txBody>
          <a:bodyPr/>
          <a:lstStyle/>
          <a:p>
            <a:r>
              <a:rPr lang="en-US" dirty="0"/>
              <a:t>Main Sequence</a:t>
            </a:r>
          </a:p>
        </p:txBody>
      </p:sp>
      <p:sp>
        <p:nvSpPr>
          <p:cNvPr id="3" name="Content Placeholder 2">
            <a:extLst>
              <a:ext uri="{FF2B5EF4-FFF2-40B4-BE49-F238E27FC236}">
                <a16:creationId xmlns:a16="http://schemas.microsoft.com/office/drawing/2014/main" id="{1D9E8D93-FB40-4F46-804E-2E933791E37E}"/>
              </a:ext>
            </a:extLst>
          </p:cNvPr>
          <p:cNvSpPr>
            <a:spLocks noGrp="1"/>
          </p:cNvSpPr>
          <p:nvPr>
            <p:ph idx="1"/>
          </p:nvPr>
        </p:nvSpPr>
        <p:spPr/>
        <p:txBody>
          <a:bodyPr/>
          <a:lstStyle/>
          <a:p>
            <a:r>
              <a:rPr lang="en-US" dirty="0"/>
              <a:t>Core H fusion</a:t>
            </a:r>
          </a:p>
          <a:p>
            <a:r>
              <a:rPr lang="en-US" dirty="0"/>
              <a:t>Hydrostatic equilibrium</a:t>
            </a:r>
          </a:p>
        </p:txBody>
      </p:sp>
      <p:sp>
        <p:nvSpPr>
          <p:cNvPr id="4" name="Footer Placeholder 3">
            <a:extLst>
              <a:ext uri="{FF2B5EF4-FFF2-40B4-BE49-F238E27FC236}">
                <a16:creationId xmlns:a16="http://schemas.microsoft.com/office/drawing/2014/main" id="{E1EF5D28-3177-684F-833A-C7613D013AA2}"/>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029109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4B0398-6BBF-F94D-A3F2-29CFA41F0DE0}"/>
              </a:ext>
            </a:extLst>
          </p:cNvPr>
          <p:cNvPicPr>
            <a:picLocks noChangeAspect="1"/>
          </p:cNvPicPr>
          <p:nvPr/>
        </p:nvPicPr>
        <p:blipFill>
          <a:blip r:embed="rId2"/>
          <a:stretch>
            <a:fillRect/>
          </a:stretch>
        </p:blipFill>
        <p:spPr>
          <a:xfrm>
            <a:off x="0" y="380307"/>
            <a:ext cx="9144000" cy="6097385"/>
          </a:xfrm>
          <a:prstGeom prst="rect">
            <a:avLst/>
          </a:prstGeom>
        </p:spPr>
      </p:pic>
      <p:sp>
        <p:nvSpPr>
          <p:cNvPr id="3" name="TextBox 2">
            <a:extLst>
              <a:ext uri="{FF2B5EF4-FFF2-40B4-BE49-F238E27FC236}">
                <a16:creationId xmlns:a16="http://schemas.microsoft.com/office/drawing/2014/main" id="{BA23BFE1-7419-B447-9E83-FFFD1828F1C4}"/>
              </a:ext>
            </a:extLst>
          </p:cNvPr>
          <p:cNvSpPr txBox="1"/>
          <p:nvPr/>
        </p:nvSpPr>
        <p:spPr>
          <a:xfrm>
            <a:off x="685800" y="6488668"/>
            <a:ext cx="5968365" cy="369332"/>
          </a:xfrm>
          <a:prstGeom prst="rect">
            <a:avLst/>
          </a:prstGeom>
          <a:noFill/>
        </p:spPr>
        <p:txBody>
          <a:bodyPr wrap="none" rtlCol="0">
            <a:spAutoFit/>
          </a:bodyPr>
          <a:lstStyle/>
          <a:p>
            <a:r>
              <a:rPr lang="en-US" dirty="0">
                <a:hlinkClick r:id="rId3"/>
              </a:rPr>
              <a:t>Image</a:t>
            </a:r>
            <a:r>
              <a:rPr lang="en-US" dirty="0"/>
              <a:t>: Dieter </a:t>
            </a:r>
            <a:r>
              <a:rPr lang="en-US" dirty="0" err="1"/>
              <a:t>Willasch</a:t>
            </a:r>
            <a:r>
              <a:rPr lang="en-US" dirty="0"/>
              <a:t>, via Astronomy Picture of the Day</a:t>
            </a:r>
          </a:p>
        </p:txBody>
      </p:sp>
      <p:sp>
        <p:nvSpPr>
          <p:cNvPr id="4" name="TextBox 3">
            <a:extLst>
              <a:ext uri="{FF2B5EF4-FFF2-40B4-BE49-F238E27FC236}">
                <a16:creationId xmlns:a16="http://schemas.microsoft.com/office/drawing/2014/main" id="{A4CBD662-D47D-9F4B-8661-A9140FE67ABA}"/>
              </a:ext>
            </a:extLst>
          </p:cNvPr>
          <p:cNvSpPr txBox="1"/>
          <p:nvPr/>
        </p:nvSpPr>
        <p:spPr>
          <a:xfrm>
            <a:off x="838200" y="11668"/>
            <a:ext cx="4916795" cy="369332"/>
          </a:xfrm>
          <a:prstGeom prst="rect">
            <a:avLst/>
          </a:prstGeom>
          <a:noFill/>
        </p:spPr>
        <p:txBody>
          <a:bodyPr wrap="none" rtlCol="0">
            <a:spAutoFit/>
          </a:bodyPr>
          <a:lstStyle/>
          <a:p>
            <a:r>
              <a:rPr lang="en-US" dirty="0"/>
              <a:t>“Jewel box” cluster, NGC 4755 (Kappa Crucis)</a:t>
            </a:r>
          </a:p>
        </p:txBody>
      </p:sp>
      <p:sp>
        <p:nvSpPr>
          <p:cNvPr id="5" name="Footer Placeholder 4">
            <a:extLst>
              <a:ext uri="{FF2B5EF4-FFF2-40B4-BE49-F238E27FC236}">
                <a16:creationId xmlns:a16="http://schemas.microsoft.com/office/drawing/2014/main" id="{13CEE9C4-C17C-C74C-9851-AE0B2F167BA1}"/>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277388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7948C8-29C5-4242-9C37-DDA6CF686AB9}"/>
              </a:ext>
            </a:extLst>
          </p:cNvPr>
          <p:cNvPicPr>
            <a:picLocks noChangeAspect="1"/>
          </p:cNvPicPr>
          <p:nvPr/>
        </p:nvPicPr>
        <p:blipFill>
          <a:blip r:embed="rId2"/>
          <a:stretch>
            <a:fillRect/>
          </a:stretch>
        </p:blipFill>
        <p:spPr>
          <a:xfrm>
            <a:off x="959555" y="0"/>
            <a:ext cx="7224889" cy="6858000"/>
          </a:xfrm>
          <a:prstGeom prst="rect">
            <a:avLst/>
          </a:prstGeom>
        </p:spPr>
      </p:pic>
      <p:sp>
        <p:nvSpPr>
          <p:cNvPr id="4" name="TextBox 3">
            <a:extLst>
              <a:ext uri="{FF2B5EF4-FFF2-40B4-BE49-F238E27FC236}">
                <a16:creationId xmlns:a16="http://schemas.microsoft.com/office/drawing/2014/main" id="{E00C9B6B-6C90-C340-8EB0-9B4D27BEE8D0}"/>
              </a:ext>
            </a:extLst>
          </p:cNvPr>
          <p:cNvSpPr txBox="1"/>
          <p:nvPr/>
        </p:nvSpPr>
        <p:spPr>
          <a:xfrm>
            <a:off x="1371600" y="6248400"/>
            <a:ext cx="5545108" cy="369332"/>
          </a:xfrm>
          <a:prstGeom prst="rect">
            <a:avLst/>
          </a:prstGeom>
          <a:noFill/>
        </p:spPr>
        <p:txBody>
          <a:bodyPr wrap="none" rtlCol="0">
            <a:spAutoFit/>
          </a:bodyPr>
          <a:lstStyle/>
          <a:p>
            <a:r>
              <a:rPr lang="en-US" dirty="0">
                <a:solidFill>
                  <a:srgbClr val="FFFF00"/>
                </a:solidFill>
              </a:rPr>
              <a:t>Image: Hubble data, processed by Davide De Martin</a:t>
            </a:r>
          </a:p>
        </p:txBody>
      </p:sp>
      <p:sp>
        <p:nvSpPr>
          <p:cNvPr id="5" name="TextBox 4">
            <a:extLst>
              <a:ext uri="{FF2B5EF4-FFF2-40B4-BE49-F238E27FC236}">
                <a16:creationId xmlns:a16="http://schemas.microsoft.com/office/drawing/2014/main" id="{98820E5A-BA63-7145-9419-BFEA2ACFE05B}"/>
              </a:ext>
            </a:extLst>
          </p:cNvPr>
          <p:cNvSpPr txBox="1"/>
          <p:nvPr/>
        </p:nvSpPr>
        <p:spPr>
          <a:xfrm>
            <a:off x="1676400" y="304800"/>
            <a:ext cx="2860783" cy="369332"/>
          </a:xfrm>
          <a:prstGeom prst="rect">
            <a:avLst/>
          </a:prstGeom>
          <a:noFill/>
        </p:spPr>
        <p:txBody>
          <a:bodyPr wrap="none" rtlCol="0">
            <a:spAutoFit/>
          </a:bodyPr>
          <a:lstStyle/>
          <a:p>
            <a:r>
              <a:rPr lang="en-US" dirty="0">
                <a:solidFill>
                  <a:srgbClr val="FFFF00"/>
                </a:solidFill>
              </a:rPr>
              <a:t>Pleiades Cluster in Taurus</a:t>
            </a:r>
          </a:p>
        </p:txBody>
      </p:sp>
      <p:sp>
        <p:nvSpPr>
          <p:cNvPr id="2" name="Footer Placeholder 1">
            <a:extLst>
              <a:ext uri="{FF2B5EF4-FFF2-40B4-BE49-F238E27FC236}">
                <a16:creationId xmlns:a16="http://schemas.microsoft.com/office/drawing/2014/main" id="{1EB9D685-9BD7-BA42-9143-9BC312D32A61}"/>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4110453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9F0FC-1187-8246-9D70-0163F895245A}"/>
              </a:ext>
            </a:extLst>
          </p:cNvPr>
          <p:cNvSpPr>
            <a:spLocks noGrp="1"/>
          </p:cNvSpPr>
          <p:nvPr>
            <p:ph type="title"/>
          </p:nvPr>
        </p:nvSpPr>
        <p:spPr/>
        <p:txBody>
          <a:bodyPr/>
          <a:lstStyle/>
          <a:p>
            <a:r>
              <a:rPr lang="en-US" dirty="0"/>
              <a:t>Pleiades</a:t>
            </a:r>
          </a:p>
        </p:txBody>
      </p:sp>
      <p:pic>
        <p:nvPicPr>
          <p:cNvPr id="3" name="Picture 2">
            <a:extLst>
              <a:ext uri="{FF2B5EF4-FFF2-40B4-BE49-F238E27FC236}">
                <a16:creationId xmlns:a16="http://schemas.microsoft.com/office/drawing/2014/main" id="{F1AD4B7D-0D6C-2748-907A-E5B447E325F8}"/>
              </a:ext>
            </a:extLst>
          </p:cNvPr>
          <p:cNvPicPr>
            <a:picLocks noChangeAspect="1"/>
          </p:cNvPicPr>
          <p:nvPr/>
        </p:nvPicPr>
        <p:blipFill>
          <a:blip r:embed="rId2"/>
          <a:stretch>
            <a:fillRect/>
          </a:stretch>
        </p:blipFill>
        <p:spPr>
          <a:xfrm>
            <a:off x="1339850" y="1417638"/>
            <a:ext cx="6464300" cy="4851400"/>
          </a:xfrm>
          <a:prstGeom prst="rect">
            <a:avLst/>
          </a:prstGeom>
          <a:ln w="19050">
            <a:solidFill>
              <a:schemeClr val="tx2"/>
            </a:solidFill>
          </a:ln>
        </p:spPr>
      </p:pic>
      <p:sp>
        <p:nvSpPr>
          <p:cNvPr id="4" name="TextBox 3">
            <a:extLst>
              <a:ext uri="{FF2B5EF4-FFF2-40B4-BE49-F238E27FC236}">
                <a16:creationId xmlns:a16="http://schemas.microsoft.com/office/drawing/2014/main" id="{7E2BAC32-3820-604D-A5EB-1C509090459A}"/>
              </a:ext>
            </a:extLst>
          </p:cNvPr>
          <p:cNvSpPr txBox="1"/>
          <p:nvPr/>
        </p:nvSpPr>
        <p:spPr>
          <a:xfrm>
            <a:off x="914400" y="6477000"/>
            <a:ext cx="4801379" cy="369332"/>
          </a:xfrm>
          <a:prstGeom prst="rect">
            <a:avLst/>
          </a:prstGeom>
          <a:noFill/>
        </p:spPr>
        <p:txBody>
          <a:bodyPr wrap="none" rtlCol="0">
            <a:spAutoFit/>
          </a:bodyPr>
          <a:lstStyle/>
          <a:p>
            <a:r>
              <a:rPr lang="en-US" dirty="0">
                <a:hlinkClick r:id="rId3"/>
              </a:rPr>
              <a:t>Image</a:t>
            </a:r>
            <a:r>
              <a:rPr lang="en-US" dirty="0"/>
              <a:t>: </a:t>
            </a:r>
            <a:r>
              <a:rPr lang="en-US" dirty="0">
                <a:hlinkClick r:id="rId4"/>
              </a:rPr>
              <a:t>Frédéric Arenou</a:t>
            </a:r>
            <a:r>
              <a:rPr lang="en-US" dirty="0"/>
              <a:t>,  via ResearchGate</a:t>
            </a:r>
          </a:p>
        </p:txBody>
      </p:sp>
      <p:sp>
        <p:nvSpPr>
          <p:cNvPr id="5" name="Footer Placeholder 4">
            <a:extLst>
              <a:ext uri="{FF2B5EF4-FFF2-40B4-BE49-F238E27FC236}">
                <a16:creationId xmlns:a16="http://schemas.microsoft.com/office/drawing/2014/main" id="{59639CEC-3722-2E48-AC9A-AA8630B5E0A3}"/>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2974733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8EFCB-4456-EC42-A16D-132F34316C76}"/>
              </a:ext>
            </a:extLst>
          </p:cNvPr>
          <p:cNvSpPr>
            <a:spLocks noGrp="1"/>
          </p:cNvSpPr>
          <p:nvPr>
            <p:ph type="title"/>
          </p:nvPr>
        </p:nvSpPr>
        <p:spPr/>
        <p:txBody>
          <a:bodyPr/>
          <a:lstStyle/>
          <a:p>
            <a:r>
              <a:rPr lang="en-US" dirty="0"/>
              <a:t>HII Regions</a:t>
            </a:r>
          </a:p>
        </p:txBody>
      </p:sp>
      <p:sp>
        <p:nvSpPr>
          <p:cNvPr id="3" name="Content Placeholder 2">
            <a:extLst>
              <a:ext uri="{FF2B5EF4-FFF2-40B4-BE49-F238E27FC236}">
                <a16:creationId xmlns:a16="http://schemas.microsoft.com/office/drawing/2014/main" id="{252B8FB6-6D6E-E844-813E-6DA73953EF58}"/>
              </a:ext>
            </a:extLst>
          </p:cNvPr>
          <p:cNvSpPr>
            <a:spLocks noGrp="1"/>
          </p:cNvSpPr>
          <p:nvPr>
            <p:ph idx="1"/>
          </p:nvPr>
        </p:nvSpPr>
        <p:spPr/>
        <p:txBody>
          <a:bodyPr/>
          <a:lstStyle/>
          <a:p>
            <a:r>
              <a:rPr lang="en-US" dirty="0"/>
              <a:t>O and B stars ionize enclosing molecular cloud</a:t>
            </a:r>
          </a:p>
          <a:p>
            <a:r>
              <a:rPr lang="en-US" dirty="0"/>
              <a:t>Observe in Ha at 656 nm</a:t>
            </a:r>
          </a:p>
          <a:p>
            <a:r>
              <a:rPr lang="en-US" dirty="0"/>
              <a:t>O at 501</a:t>
            </a:r>
          </a:p>
          <a:p>
            <a:pPr lvl="1"/>
            <a:r>
              <a:rPr lang="en-US" dirty="0"/>
              <a:t>more visible to eye</a:t>
            </a:r>
          </a:p>
        </p:txBody>
      </p:sp>
      <p:sp>
        <p:nvSpPr>
          <p:cNvPr id="4" name="Footer Placeholder 3">
            <a:extLst>
              <a:ext uri="{FF2B5EF4-FFF2-40B4-BE49-F238E27FC236}">
                <a16:creationId xmlns:a16="http://schemas.microsoft.com/office/drawing/2014/main" id="{55D73736-E7D4-E54F-A005-0645A2AED387}"/>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997242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Default Design">
  <a:themeElements>
    <a:clrScheme name="Custom 25">
      <a:dk1>
        <a:srgbClr val="000066"/>
      </a:dk1>
      <a:lt1>
        <a:srgbClr val="FFFFFF"/>
      </a:lt1>
      <a:dk2>
        <a:srgbClr val="003366"/>
      </a:dk2>
      <a:lt2>
        <a:srgbClr val="808080"/>
      </a:lt2>
      <a:accent1>
        <a:srgbClr val="BBE0E3"/>
      </a:accent1>
      <a:accent2>
        <a:srgbClr val="0000FF"/>
      </a:accent2>
      <a:accent3>
        <a:srgbClr val="FF0000"/>
      </a:accent3>
      <a:accent4>
        <a:srgbClr val="006600"/>
      </a:accent4>
      <a:accent5>
        <a:srgbClr val="00CC00"/>
      </a:accent5>
      <a:accent6>
        <a:srgbClr val="800000"/>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3366"/>
        </a:dk1>
        <a:lt1>
          <a:srgbClr val="FFFFFF"/>
        </a:lt1>
        <a:dk2>
          <a:srgbClr val="003366"/>
        </a:dk2>
        <a:lt2>
          <a:srgbClr val="808080"/>
        </a:lt2>
        <a:accent1>
          <a:srgbClr val="BBE0E3"/>
        </a:accent1>
        <a:accent2>
          <a:srgbClr val="3333FF"/>
        </a:accent2>
        <a:accent3>
          <a:srgbClr val="FFFFFF"/>
        </a:accent3>
        <a:accent4>
          <a:srgbClr val="002A56"/>
        </a:accent4>
        <a:accent5>
          <a:srgbClr val="DAEDEF"/>
        </a:accent5>
        <a:accent6>
          <a:srgbClr val="2D2DE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3532</TotalTime>
  <Words>651</Words>
  <Application>Microsoft Office PowerPoint</Application>
  <PresentationFormat>On-screen Show (4:3)</PresentationFormat>
  <Paragraphs>165</Paragraphs>
  <Slides>29</Slides>
  <Notes>2</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ＭＳ Ｐゴシック</vt:lpstr>
      <vt:lpstr>Arial</vt:lpstr>
      <vt:lpstr>Calibri</vt:lpstr>
      <vt:lpstr>Symbol</vt:lpstr>
      <vt:lpstr>Default Design</vt:lpstr>
      <vt:lpstr>Joining the Main Sequence</vt:lpstr>
      <vt:lpstr>Star Clusters</vt:lpstr>
      <vt:lpstr>Open Clusters</vt:lpstr>
      <vt:lpstr>Very Young Cluster NGC 2264</vt:lpstr>
      <vt:lpstr>Main Sequence</vt:lpstr>
      <vt:lpstr>PowerPoint Presentation</vt:lpstr>
      <vt:lpstr>PowerPoint Presentation</vt:lpstr>
      <vt:lpstr>Pleiades</vt:lpstr>
      <vt:lpstr>HII Regions</vt:lpstr>
      <vt:lpstr>Leaving the Main Sequence</vt:lpstr>
      <vt:lpstr>Star Lifetimes</vt:lpstr>
      <vt:lpstr>Star Lifetimes</vt:lpstr>
      <vt:lpstr>Dwarf Stars 0.08–0.4 M⊙</vt:lpstr>
      <vt:lpstr>Above 0.4 M⊙</vt:lpstr>
      <vt:lpstr>Giant Star stage</vt:lpstr>
      <vt:lpstr>H Shell Fusion</vt:lpstr>
      <vt:lpstr>Helium Fusion</vt:lpstr>
      <vt:lpstr>0.4–2 M⊙: Helium Flash</vt:lpstr>
      <vt:lpstr>0.4–2 M⊙: Helium Flash</vt:lpstr>
      <vt:lpstr>Above 2 M⊙: He fusion, no flash</vt:lpstr>
      <vt:lpstr>Giants and He fusion</vt:lpstr>
      <vt:lpstr>Instability Strip</vt:lpstr>
      <vt:lpstr>Cepheid Variables</vt:lpstr>
      <vt:lpstr>Cepheid Variables</vt:lpstr>
      <vt:lpstr>Globular Clusters</vt:lpstr>
      <vt:lpstr>PowerPoint Presentation</vt:lpstr>
      <vt:lpstr>PowerPoint Presentation</vt:lpstr>
      <vt:lpstr>Comins, Fig 13.31</vt:lpstr>
      <vt:lpstr>Populations I and II</vt:lpstr>
    </vt:vector>
  </TitlesOfParts>
  <Company>John Carroll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Balloon Animals</dc:title>
  <dc:creator>joe</dc:creator>
  <cp:lastModifiedBy>Richard Barrans</cp:lastModifiedBy>
  <cp:revision>251</cp:revision>
  <cp:lastPrinted>2024-10-30T19:35:38Z</cp:lastPrinted>
  <dcterms:created xsi:type="dcterms:W3CDTF">2003-08-04T19:23:16Z</dcterms:created>
  <dcterms:modified xsi:type="dcterms:W3CDTF">2024-11-04T15:59:18Z</dcterms:modified>
</cp:coreProperties>
</file>