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1" r:id="rId2"/>
    <p:sldId id="262" r:id="rId3"/>
    <p:sldId id="265" r:id="rId4"/>
    <p:sldId id="263" r:id="rId5"/>
    <p:sldId id="264" r:id="rId6"/>
    <p:sldId id="266" r:id="rId7"/>
    <p:sldId id="267" r:id="rId8"/>
    <p:sldId id="268" r:id="rId9"/>
    <p:sldId id="269" r:id="rId10"/>
    <p:sldId id="274" r:id="rId11"/>
    <p:sldId id="270" r:id="rId12"/>
    <p:sldId id="272" r:id="rId13"/>
    <p:sldId id="271" r:id="rId14"/>
    <p:sldId id="273" r:id="rId15"/>
    <p:sldId id="275" r:id="rId16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65"/>
    <p:restoredTop sz="93913" autoAdjust="0"/>
  </p:normalViewPr>
  <p:slideViewPr>
    <p:cSldViewPr>
      <p:cViewPr varScale="1">
        <p:scale>
          <a:sx n="76" d="100"/>
          <a:sy n="76" d="100"/>
        </p:scale>
        <p:origin x="108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248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P1110 L23 Star Birth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546313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P1110 L23 Star Birth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10/28/2024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56391E-6FF9-0840-9B7D-BFA1EAC48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0A5865-103A-1743-A364-F91C4CB5D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ACD44F-A22B-B141-A718-8EBA46414E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4AE73-39B9-E840-BA5F-1D8261596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C221EF0-7819-9345-BE24-395200119A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428FEC-714D-CA4F-A928-89AD5CF89B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1CBA0B-4567-F84B-B475-8ADDB60C0E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E17832-5374-5A43-99C2-1688BEBA8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17704E-0A8D-114C-BE4C-9B49D4C66A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a.gov/image-article/pillars-of-creation/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tropix.com/html/observing/trapezium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a.int/ESA_Multimedia/Images/2020/06/Chamaeleon_I_molecular_cloud_viewed_by_Herschel_and_Planck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6343C8-0A82-0D47-948D-F4C9A21E2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" y="0"/>
            <a:ext cx="913839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788405-7A95-B748-AA79-C72C9CE2B6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 Star is Born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BC21A4-52CC-EA44-93C0-162243893AFB}"/>
              </a:ext>
            </a:extLst>
          </p:cNvPr>
          <p:cNvSpPr txBox="1"/>
          <p:nvPr/>
        </p:nvSpPr>
        <p:spPr>
          <a:xfrm>
            <a:off x="685800" y="6248400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  <a:hlinkClick r:id="rId3"/>
              </a:rPr>
              <a:t>Image</a:t>
            </a:r>
            <a:r>
              <a:rPr lang="en-US" dirty="0">
                <a:solidFill>
                  <a:srgbClr val="FFC000"/>
                </a:solidFill>
              </a:rPr>
              <a:t>: NASA/HST</a:t>
            </a:r>
          </a:p>
        </p:txBody>
      </p:sp>
    </p:spTree>
    <p:extLst>
      <p:ext uri="{BB962C8B-B14F-4D97-AF65-F5344CB8AC3E}">
        <p14:creationId xmlns:p14="http://schemas.microsoft.com/office/powerpoint/2010/main" val="740727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1C088-288B-CA4C-ABB7-0EAB0CAAB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/>
          <a:lstStyle/>
          <a:p>
            <a:r>
              <a:rPr lang="en-US" dirty="0"/>
              <a:t>O and B Stars of the Trapezium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A4BE14-908E-9048-9801-2C04D5F3E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5686"/>
            <a:ext cx="9144000" cy="60923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C08FD1-79DD-3E43-AB81-540D70FE7B0B}"/>
              </a:ext>
            </a:extLst>
          </p:cNvPr>
          <p:cNvSpPr txBox="1"/>
          <p:nvPr/>
        </p:nvSpPr>
        <p:spPr>
          <a:xfrm>
            <a:off x="5486400" y="6412468"/>
            <a:ext cx="3480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  <a:hlinkClick r:id="rId3"/>
              </a:rPr>
              <a:t>Image</a:t>
            </a:r>
            <a:r>
              <a:rPr lang="en-US" dirty="0">
                <a:solidFill>
                  <a:srgbClr val="FFC000"/>
                </a:solidFill>
              </a:rPr>
              <a:t>: Jerry </a:t>
            </a:r>
            <a:r>
              <a:rPr lang="en-US" dirty="0" err="1">
                <a:solidFill>
                  <a:srgbClr val="FFC000"/>
                </a:solidFill>
              </a:rPr>
              <a:t>Lodriguss</a:t>
            </a:r>
            <a:r>
              <a:rPr lang="en-US" dirty="0">
                <a:solidFill>
                  <a:srgbClr val="FFC000"/>
                </a:solidFill>
              </a:rPr>
              <a:t>, </a:t>
            </a:r>
            <a:r>
              <a:rPr lang="en-US" dirty="0" err="1">
                <a:solidFill>
                  <a:srgbClr val="FFC000"/>
                </a:solidFill>
              </a:rPr>
              <a:t>Astropix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60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6516D-2F9C-244B-B33A-BD6BDE0A9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of Star 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E329A-1BB6-5849-ACEF-0360C02B1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Jeans unstable cloud contracts</a:t>
            </a:r>
          </a:p>
          <a:p>
            <a:pPr>
              <a:buClr>
                <a:schemeClr val="tx2"/>
              </a:buClr>
            </a:pPr>
            <a:r>
              <a:rPr lang="en-US" dirty="0"/>
              <a:t>Dark </a:t>
            </a:r>
            <a:r>
              <a:rPr lang="en-US" dirty="0" err="1"/>
              <a:t>overdense</a:t>
            </a:r>
            <a:r>
              <a:rPr lang="en-US" dirty="0"/>
              <a:t> regions ≡ Bok globules</a:t>
            </a:r>
          </a:p>
          <a:p>
            <a:pPr lvl="1">
              <a:buClr>
                <a:schemeClr val="tx2"/>
              </a:buClr>
            </a:pPr>
            <a:r>
              <a:rPr lang="en-US" dirty="0"/>
              <a:t>IR shows dense cores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Spin</a:t>
            </a:r>
            <a:r>
              <a:rPr lang="en-US" dirty="0"/>
              <a:t> determines if one large or several smaller stars form</a:t>
            </a:r>
          </a:p>
          <a:p>
            <a:pPr>
              <a:buClr>
                <a:schemeClr val="tx2"/>
              </a:buClr>
            </a:pPr>
            <a:r>
              <a:rPr lang="en-US" dirty="0" err="1">
                <a:solidFill>
                  <a:schemeClr val="accent2"/>
                </a:solidFill>
              </a:rPr>
              <a:t>Protostars</a:t>
            </a:r>
            <a:r>
              <a:rPr lang="en-US" dirty="0"/>
              <a:t> are large (5 AU), bright in IR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Pre-MS</a:t>
            </a:r>
            <a:r>
              <a:rPr lang="en-US" dirty="0"/>
              <a:t> when it stops accreting</a:t>
            </a:r>
          </a:p>
        </p:txBody>
      </p:sp>
    </p:spTree>
    <p:extLst>
      <p:ext uri="{BB962C8B-B14F-4D97-AF65-F5344CB8AC3E}">
        <p14:creationId xmlns:p14="http://schemas.microsoft.com/office/powerpoint/2010/main" val="172689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A3750-4E13-6F41-8151-308C76CA9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Sequence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8848B-8522-5143-868C-4B0E2E624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H</a:t>
            </a:r>
            <a:r>
              <a:rPr lang="en-US" dirty="0"/>
              <a:t> fuses in the </a:t>
            </a:r>
            <a:r>
              <a:rPr lang="en-US" dirty="0">
                <a:solidFill>
                  <a:schemeClr val="accent2"/>
                </a:solidFill>
              </a:rPr>
              <a:t>core</a:t>
            </a:r>
          </a:p>
          <a:p>
            <a:pPr>
              <a:buClr>
                <a:schemeClr val="tx2"/>
              </a:buClr>
            </a:pPr>
            <a:r>
              <a:rPr lang="en-US" dirty="0"/>
              <a:t>Fusion ignites at sufficient core temperature and density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Luminosity</a:t>
            </a:r>
            <a:r>
              <a:rPr lang="en-US" dirty="0"/>
              <a:t> is greater at higher </a:t>
            </a:r>
            <a:r>
              <a:rPr lang="en-US" dirty="0">
                <a:solidFill>
                  <a:schemeClr val="accent2"/>
                </a:solidFill>
              </a:rPr>
              <a:t>mass</a:t>
            </a:r>
          </a:p>
          <a:p>
            <a:pPr lvl="1">
              <a:buClr>
                <a:schemeClr val="tx2"/>
              </a:buClr>
            </a:pPr>
            <a:r>
              <a:rPr lang="en-US" dirty="0">
                <a:solidFill>
                  <a:schemeClr val="accent4"/>
                </a:solidFill>
              </a:rPr>
              <a:t>why?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tx2"/>
                </a:solidFill>
              </a:rPr>
              <a:t>High </a:t>
            </a:r>
            <a:r>
              <a:rPr lang="en-US" dirty="0">
                <a:solidFill>
                  <a:schemeClr val="accent2"/>
                </a:solidFill>
              </a:rPr>
              <a:t>temperature</a:t>
            </a:r>
            <a:r>
              <a:rPr lang="en-US" dirty="0">
                <a:solidFill>
                  <a:schemeClr val="tx2"/>
                </a:solidFill>
              </a:rPr>
              <a:t> ⇔ high </a:t>
            </a:r>
            <a:r>
              <a:rPr lang="en-US" dirty="0">
                <a:solidFill>
                  <a:schemeClr val="accent2"/>
                </a:solidFill>
              </a:rPr>
              <a:t>mass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tx2"/>
                </a:solidFill>
              </a:rPr>
              <a:t>More</a:t>
            </a:r>
            <a:r>
              <a:rPr lang="en-US" dirty="0">
                <a:solidFill>
                  <a:schemeClr val="accent2"/>
                </a:solidFill>
              </a:rPr>
              <a:t> massive </a:t>
            </a:r>
            <a:r>
              <a:rPr lang="en-US" dirty="0">
                <a:solidFill>
                  <a:schemeClr val="tx2"/>
                </a:solidFill>
              </a:rPr>
              <a:t>stars ignite </a:t>
            </a:r>
            <a:r>
              <a:rPr lang="en-US" dirty="0">
                <a:solidFill>
                  <a:schemeClr val="accent2"/>
                </a:solidFill>
              </a:rPr>
              <a:t>sooner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1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0A36E-A006-8840-85ED-1E333FA16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Depends on Mass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431D4A-77C4-FB49-AAE3-88F6DA348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300" y="1219200"/>
            <a:ext cx="5613400" cy="51435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1A8DAA-E52E-914C-B628-6897ADE2D086}"/>
              </a:ext>
            </a:extLst>
          </p:cNvPr>
          <p:cNvSpPr txBox="1"/>
          <p:nvPr/>
        </p:nvSpPr>
        <p:spPr>
          <a:xfrm>
            <a:off x="1828800" y="6477000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Comins</a:t>
            </a:r>
            <a:r>
              <a:rPr lang="en-US" dirty="0"/>
              <a:t>, Fig. 13.13</a:t>
            </a:r>
          </a:p>
        </p:txBody>
      </p:sp>
    </p:spTree>
    <p:extLst>
      <p:ext uri="{BB962C8B-B14F-4D97-AF65-F5344CB8AC3E}">
        <p14:creationId xmlns:p14="http://schemas.microsoft.com/office/powerpoint/2010/main" val="787110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09701-5306-4147-928D-7D416837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Mass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36000-3D11-5C4F-AE7A-985ABA632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≥ </a:t>
            </a:r>
            <a:r>
              <a:rPr lang="en-US" dirty="0">
                <a:solidFill>
                  <a:schemeClr val="accent2"/>
                </a:solidFill>
              </a:rPr>
              <a:t>0.08 M</a:t>
            </a:r>
            <a:r>
              <a:rPr lang="en-US" baseline="-25000" dirty="0">
                <a:solidFill>
                  <a:schemeClr val="accent2"/>
                </a:solidFill>
              </a:rPr>
              <a:t>⊙</a:t>
            </a:r>
            <a:r>
              <a:rPr lang="en-US" dirty="0"/>
              <a:t> required (95 </a:t>
            </a:r>
            <a:r>
              <a:rPr lang="en-US" dirty="0" err="1"/>
              <a:t>Jupiters</a:t>
            </a:r>
            <a:r>
              <a:rPr lang="en-US" dirty="0"/>
              <a:t>)</a:t>
            </a:r>
          </a:p>
          <a:p>
            <a:r>
              <a:rPr lang="en-US" dirty="0"/>
              <a:t>Brown dwarf</a:t>
            </a:r>
          </a:p>
          <a:p>
            <a:r>
              <a:rPr lang="en-US" dirty="0"/>
              <a:t>At &gt; </a:t>
            </a:r>
            <a:r>
              <a:rPr lang="en-US" dirty="0">
                <a:solidFill>
                  <a:schemeClr val="accent2"/>
                </a:solidFill>
              </a:rPr>
              <a:t>13</a:t>
            </a:r>
            <a:r>
              <a:rPr lang="en-US" dirty="0"/>
              <a:t> </a:t>
            </a:r>
            <a:r>
              <a:rPr lang="en-US" dirty="0" err="1"/>
              <a:t>Jupiters</a:t>
            </a:r>
            <a:r>
              <a:rPr lang="en-US" dirty="0"/>
              <a:t>, </a:t>
            </a:r>
            <a:r>
              <a:rPr lang="en-US" dirty="0">
                <a:solidFill>
                  <a:schemeClr val="accent2"/>
                </a:solidFill>
              </a:rPr>
              <a:t>D</a:t>
            </a:r>
            <a:r>
              <a:rPr lang="en-US" dirty="0"/>
              <a:t> can fuse</a:t>
            </a:r>
          </a:p>
          <a:p>
            <a:r>
              <a:rPr lang="en-US" dirty="0"/>
              <a:t>At &gt; </a:t>
            </a:r>
            <a:r>
              <a:rPr lang="en-US" dirty="0">
                <a:solidFill>
                  <a:schemeClr val="accent2"/>
                </a:solidFill>
              </a:rPr>
              <a:t>60</a:t>
            </a:r>
            <a:r>
              <a:rPr lang="en-US" dirty="0"/>
              <a:t> </a:t>
            </a:r>
            <a:r>
              <a:rPr lang="en-US" dirty="0" err="1"/>
              <a:t>Jupiters</a:t>
            </a:r>
            <a:r>
              <a:rPr lang="en-US" dirty="0"/>
              <a:t>, </a:t>
            </a:r>
            <a:r>
              <a:rPr lang="en-US" dirty="0">
                <a:solidFill>
                  <a:schemeClr val="accent2"/>
                </a:solidFill>
              </a:rPr>
              <a:t>Li</a:t>
            </a:r>
            <a:r>
              <a:rPr lang="en-US" dirty="0"/>
              <a:t> can fuse</a:t>
            </a:r>
          </a:p>
          <a:p>
            <a:r>
              <a:rPr lang="en-US" dirty="0"/>
              <a:t>Not of great consequence</a:t>
            </a:r>
          </a:p>
        </p:txBody>
      </p:sp>
    </p:spTree>
    <p:extLst>
      <p:ext uri="{BB962C8B-B14F-4D97-AF65-F5344CB8AC3E}">
        <p14:creationId xmlns:p14="http://schemas.microsoft.com/office/powerpoint/2010/main" val="4080179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57357-47CF-1D49-87ED-615F27D44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Maximum Mass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D53B7-F9DD-8E4E-9EED-F3ED1852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be determined</a:t>
            </a:r>
          </a:p>
          <a:p>
            <a:r>
              <a:rPr lang="en-US" dirty="0"/>
              <a:t>Evidence exists of stars up to 300 M⊙</a:t>
            </a:r>
          </a:p>
        </p:txBody>
      </p:sp>
    </p:spTree>
    <p:extLst>
      <p:ext uri="{BB962C8B-B14F-4D97-AF65-F5344CB8AC3E}">
        <p14:creationId xmlns:p14="http://schemas.microsoft.com/office/powerpoint/2010/main" val="3888169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4E3E1-F199-634A-9FE3-E346F3A7D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Stars change over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978CC-6680-A645-97BD-BAD26AD1C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Temperature</a:t>
            </a:r>
          </a:p>
          <a:p>
            <a:r>
              <a:rPr lang="en-US" dirty="0"/>
              <a:t>Size</a:t>
            </a:r>
          </a:p>
          <a:p>
            <a:r>
              <a:rPr lang="en-US" dirty="0"/>
              <a:t>Luminosity</a:t>
            </a:r>
          </a:p>
          <a:p>
            <a:r>
              <a:rPr lang="en-US" dirty="0"/>
              <a:t>Composition</a:t>
            </a:r>
          </a:p>
          <a:p>
            <a:r>
              <a:rPr lang="en-US" dirty="0"/>
              <a:t>Structure</a:t>
            </a:r>
          </a:p>
          <a:p>
            <a:r>
              <a:rPr lang="en-US" dirty="0"/>
              <a:t>Even mass!</a:t>
            </a:r>
          </a:p>
        </p:txBody>
      </p:sp>
    </p:spTree>
    <p:extLst>
      <p:ext uri="{BB962C8B-B14F-4D97-AF65-F5344CB8AC3E}">
        <p14:creationId xmlns:p14="http://schemas.microsoft.com/office/powerpoint/2010/main" val="1495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EF469-2E88-FF4C-A4BD-486975776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Stellar nurseries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6999B-509F-FD49-86B1-941CD9D67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Stars begin in clouds of gas and dust</a:t>
            </a:r>
          </a:p>
        </p:txBody>
      </p:sp>
    </p:spTree>
    <p:extLst>
      <p:ext uri="{BB962C8B-B14F-4D97-AF65-F5344CB8AC3E}">
        <p14:creationId xmlns:p14="http://schemas.microsoft.com/office/powerpoint/2010/main" val="1976607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C013C6-028F-9243-AF15-38C5987606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92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0BAE29A-C745-BF40-9CC1-87C6229F0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984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4BF16-C134-374B-B985-96128DC66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Interstellar Medium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680AE-D9A0-6C42-B062-F15741153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≥ </a:t>
            </a:r>
            <a:r>
              <a:rPr lang="en-US" dirty="0">
                <a:solidFill>
                  <a:schemeClr val="accent2"/>
                </a:solidFill>
              </a:rPr>
              <a:t>10%</a:t>
            </a:r>
            <a:r>
              <a:rPr lang="en-US" dirty="0"/>
              <a:t> of galactic mass</a:t>
            </a:r>
          </a:p>
          <a:p>
            <a:r>
              <a:rPr lang="en-US" dirty="0"/>
              <a:t>Low </a:t>
            </a:r>
            <a:r>
              <a:rPr lang="en-US" i="1" dirty="0"/>
              <a:t>T</a:t>
            </a:r>
            <a:r>
              <a:rPr lang="en-US" dirty="0"/>
              <a:t>, visible in </a:t>
            </a:r>
            <a:r>
              <a:rPr lang="en-US" dirty="0">
                <a:solidFill>
                  <a:schemeClr val="accent2"/>
                </a:solidFill>
              </a:rPr>
              <a:t>IR</a:t>
            </a:r>
            <a:r>
              <a:rPr lang="en-US" dirty="0"/>
              <a:t> wavelengths</a:t>
            </a:r>
          </a:p>
          <a:p>
            <a:r>
              <a:rPr lang="en-US" dirty="0"/>
              <a:t>Composition 74% </a:t>
            </a:r>
            <a:r>
              <a:rPr lang="en-US" dirty="0">
                <a:solidFill>
                  <a:schemeClr val="accent2"/>
                </a:solidFill>
              </a:rPr>
              <a:t>H</a:t>
            </a:r>
            <a:r>
              <a:rPr lang="en-US" baseline="-25000" dirty="0">
                <a:solidFill>
                  <a:schemeClr val="accent2"/>
                </a:solidFill>
              </a:rPr>
              <a:t>2</a:t>
            </a:r>
            <a:r>
              <a:rPr lang="en-US" dirty="0"/>
              <a:t>, 25% </a:t>
            </a:r>
            <a:r>
              <a:rPr lang="en-US" dirty="0">
                <a:solidFill>
                  <a:schemeClr val="accent2"/>
                </a:solidFill>
              </a:rPr>
              <a:t>He</a:t>
            </a:r>
            <a:r>
              <a:rPr lang="en-US" dirty="0"/>
              <a:t>, 1% </a:t>
            </a:r>
            <a:r>
              <a:rPr lang="en-US" dirty="0">
                <a:solidFill>
                  <a:schemeClr val="accent2"/>
                </a:solidFill>
              </a:rPr>
              <a:t>metals</a:t>
            </a:r>
          </a:p>
          <a:p>
            <a:pPr lvl="1"/>
            <a:r>
              <a:rPr lang="en-US" dirty="0"/>
              <a:t>by mass</a:t>
            </a:r>
          </a:p>
          <a:p>
            <a:r>
              <a:rPr lang="en-US" dirty="0"/>
              <a:t>Dust contains </a:t>
            </a:r>
            <a:r>
              <a:rPr lang="en-US" dirty="0">
                <a:solidFill>
                  <a:schemeClr val="accent2"/>
                </a:solidFill>
              </a:rPr>
              <a:t>C</a:t>
            </a:r>
            <a:r>
              <a:rPr lang="en-US" dirty="0"/>
              <a:t>, </a:t>
            </a:r>
            <a:r>
              <a:rPr lang="en-US" dirty="0">
                <a:solidFill>
                  <a:schemeClr val="accent2"/>
                </a:solidFill>
              </a:rPr>
              <a:t>Si</a:t>
            </a:r>
            <a:r>
              <a:rPr lang="en-US" dirty="0"/>
              <a:t>, </a:t>
            </a:r>
            <a:r>
              <a:rPr lang="en-US" dirty="0">
                <a:solidFill>
                  <a:schemeClr val="accent2"/>
                </a:solidFill>
              </a:rPr>
              <a:t>O</a:t>
            </a:r>
            <a:r>
              <a:rPr lang="en-US" dirty="0"/>
              <a:t>, </a:t>
            </a:r>
            <a:r>
              <a:rPr lang="en-US" dirty="0">
                <a:solidFill>
                  <a:schemeClr val="accent2"/>
                </a:solidFill>
              </a:rPr>
              <a:t>PAH</a:t>
            </a:r>
          </a:p>
        </p:txBody>
      </p:sp>
    </p:spTree>
    <p:extLst>
      <p:ext uri="{BB962C8B-B14F-4D97-AF65-F5344CB8AC3E}">
        <p14:creationId xmlns:p14="http://schemas.microsoft.com/office/powerpoint/2010/main" val="162917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FEF75-57B3-9B47-BC6A-8A15545A8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Observing dust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EB589-6821-EA43-802A-3DD0A13A0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Dust blocks starlight by interstellar </a:t>
            </a:r>
            <a:r>
              <a:rPr lang="en-US" dirty="0">
                <a:solidFill>
                  <a:schemeClr val="accent2"/>
                </a:solidFill>
              </a:rPr>
              <a:t>extinction</a:t>
            </a:r>
          </a:p>
          <a:p>
            <a:r>
              <a:rPr lang="en-US" dirty="0"/>
              <a:t>Dust scatters short-wavelength light in interstellar </a:t>
            </a:r>
            <a:r>
              <a:rPr lang="en-US" dirty="0">
                <a:solidFill>
                  <a:schemeClr val="accent2"/>
                </a:solidFill>
              </a:rPr>
              <a:t>reddening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red and IR wavelengths are transmitted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1E0FD8-577D-CD42-9D9E-B703046BA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" y="4339771"/>
            <a:ext cx="4318000" cy="25146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916D72-6513-DB42-B0B9-E3B13B114353}"/>
              </a:ext>
            </a:extLst>
          </p:cNvPr>
          <p:cNvSpPr txBox="1"/>
          <p:nvPr/>
        </p:nvSpPr>
        <p:spPr>
          <a:xfrm>
            <a:off x="5322347" y="6485039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Comins</a:t>
            </a:r>
            <a:r>
              <a:rPr lang="en-US" dirty="0"/>
              <a:t>, Fig. 13.5</a:t>
            </a:r>
          </a:p>
        </p:txBody>
      </p:sp>
    </p:spTree>
    <p:extLst>
      <p:ext uri="{BB962C8B-B14F-4D97-AF65-F5344CB8AC3E}">
        <p14:creationId xmlns:p14="http://schemas.microsoft.com/office/powerpoint/2010/main" val="88734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53E95-AA11-D440-84D2-4C69428B2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Molecular Clouds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A6F45-08FA-8E4B-B7CC-A59920CF1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600200"/>
            <a:ext cx="4876800" cy="4724400"/>
          </a:xfrm>
        </p:spPr>
        <p:txBody>
          <a:bodyPr/>
          <a:lstStyle/>
          <a:p>
            <a:r>
              <a:rPr lang="en-US" sz="2800" dirty="0"/>
              <a:t>Composed mostly of </a:t>
            </a:r>
            <a:r>
              <a:rPr lang="en-US" sz="2800" dirty="0">
                <a:solidFill>
                  <a:schemeClr val="accent2"/>
                </a:solidFill>
              </a:rPr>
              <a:t>H</a:t>
            </a:r>
            <a:r>
              <a:rPr lang="en-US" sz="2800" baseline="-25000" dirty="0">
                <a:solidFill>
                  <a:schemeClr val="accent2"/>
                </a:solidFill>
              </a:rPr>
              <a:t>2</a:t>
            </a:r>
          </a:p>
          <a:p>
            <a:r>
              <a:rPr lang="en-US" sz="2800" dirty="0"/>
              <a:t>Detected by </a:t>
            </a:r>
            <a:r>
              <a:rPr lang="en-US" sz="2800" dirty="0">
                <a:solidFill>
                  <a:schemeClr val="accent2"/>
                </a:solidFill>
              </a:rPr>
              <a:t>CO</a:t>
            </a:r>
          </a:p>
          <a:p>
            <a:r>
              <a:rPr lang="en-US" sz="2800" dirty="0"/>
              <a:t>Evidence that H</a:t>
            </a:r>
            <a:r>
              <a:rPr lang="en-US" sz="2800" baseline="-25000" dirty="0"/>
              <a:t>2</a:t>
            </a:r>
            <a:r>
              <a:rPr lang="en-US" sz="2800" dirty="0"/>
              <a:t>/CO ≈ 10,000</a:t>
            </a:r>
          </a:p>
          <a:p>
            <a:r>
              <a:rPr lang="en-US" sz="2800" dirty="0"/>
              <a:t>Density 10</a:t>
            </a:r>
            <a:r>
              <a:rPr lang="en-US" sz="2800" baseline="30000" dirty="0"/>
              <a:t>2</a:t>
            </a:r>
            <a:r>
              <a:rPr lang="en-US" sz="2800" dirty="0"/>
              <a:t>–10</a:t>
            </a:r>
            <a:r>
              <a:rPr lang="en-US" sz="2800" baseline="30000" dirty="0"/>
              <a:t>5</a:t>
            </a:r>
            <a:r>
              <a:rPr lang="en-US" sz="2800" dirty="0"/>
              <a:t>/cm</a:t>
            </a:r>
            <a:r>
              <a:rPr lang="en-US" sz="2800" baseline="30000" dirty="0"/>
              <a:t>3</a:t>
            </a:r>
          </a:p>
          <a:p>
            <a:pPr lvl="1"/>
            <a:r>
              <a:rPr lang="en-US" sz="2400" dirty="0"/>
              <a:t>dense compared to space</a:t>
            </a:r>
          </a:p>
          <a:p>
            <a:pPr lvl="1"/>
            <a:r>
              <a:rPr lang="en-US" sz="2400" dirty="0"/>
              <a:t>sparse compared to atmosphere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089F80-524C-B34A-A618-E1EA9FB14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2286000"/>
            <a:ext cx="3416300" cy="3556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B52DF8-BDAE-334A-8454-73E8CB9DB8D6}"/>
              </a:ext>
            </a:extLst>
          </p:cNvPr>
          <p:cNvSpPr txBox="1"/>
          <p:nvPr/>
        </p:nvSpPr>
        <p:spPr>
          <a:xfrm>
            <a:off x="5410201" y="5867400"/>
            <a:ext cx="341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Image</a:t>
            </a:r>
            <a:r>
              <a:rPr lang="en-US" dirty="0"/>
              <a:t>: ESA/Herschel/Planck; J. D. Soler, MPIA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91912E-03A6-1D45-9C85-AE72A12D1E18}"/>
              </a:ext>
            </a:extLst>
          </p:cNvPr>
          <p:cNvSpPr txBox="1"/>
          <p:nvPr/>
        </p:nvSpPr>
        <p:spPr>
          <a:xfrm flipH="1">
            <a:off x="5410199" y="1639669"/>
            <a:ext cx="341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Chamaleon</a:t>
            </a:r>
            <a:r>
              <a:rPr lang="en-US" dirty="0">
                <a:solidFill>
                  <a:schemeClr val="accent2"/>
                </a:solidFill>
              </a:rPr>
              <a:t> I Molecular Cloud Complex</a:t>
            </a:r>
          </a:p>
        </p:txBody>
      </p:sp>
    </p:spTree>
    <p:extLst>
      <p:ext uri="{BB962C8B-B14F-4D97-AF65-F5344CB8AC3E}">
        <p14:creationId xmlns:p14="http://schemas.microsoft.com/office/powerpoint/2010/main" val="270710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38458-52CF-1146-A80B-E3C14C883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Jeans Instability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553AB-6DAD-B347-8FC7-DF52A34F1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are they triggered?</a:t>
            </a:r>
          </a:p>
          <a:p>
            <a:r>
              <a:rPr lang="en-US" dirty="0"/>
              <a:t>“Young stars” mean </a:t>
            </a:r>
            <a:r>
              <a:rPr lang="en-US" dirty="0">
                <a:solidFill>
                  <a:schemeClr val="accent6"/>
                </a:solidFill>
              </a:rPr>
              <a:t>O</a:t>
            </a:r>
            <a:r>
              <a:rPr lang="en-US" dirty="0"/>
              <a:t> and </a:t>
            </a:r>
            <a:r>
              <a:rPr lang="en-US" dirty="0">
                <a:solidFill>
                  <a:schemeClr val="accent6"/>
                </a:solidFill>
              </a:rPr>
              <a:t>B</a:t>
            </a:r>
          </a:p>
          <a:p>
            <a:r>
              <a:rPr lang="en-US" dirty="0"/>
              <a:t>Energetic radiation ionizes H and He</a:t>
            </a:r>
          </a:p>
          <a:p>
            <a:pPr lvl="1"/>
            <a:r>
              <a:rPr lang="en-US" dirty="0"/>
              <a:t>“H2” (ionized H) region</a:t>
            </a:r>
          </a:p>
          <a:p>
            <a:pPr lvl="1"/>
            <a:r>
              <a:rPr lang="en-US" dirty="0"/>
              <a:t>clears the area</a:t>
            </a:r>
          </a:p>
        </p:txBody>
      </p:sp>
    </p:spTree>
    <p:extLst>
      <p:ext uri="{BB962C8B-B14F-4D97-AF65-F5344CB8AC3E}">
        <p14:creationId xmlns:p14="http://schemas.microsoft.com/office/powerpoint/2010/main" val="385678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3606</TotalTime>
  <Words>320</Words>
  <Application>Microsoft Office PowerPoint</Application>
  <PresentationFormat>On-screen Show (4:3)</PresentationFormat>
  <Paragraphs>64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Default Design</vt:lpstr>
      <vt:lpstr>A Star is Born</vt:lpstr>
      <vt:lpstr>Stars change over time</vt:lpstr>
      <vt:lpstr>Stellar nurseries</vt:lpstr>
      <vt:lpstr>PowerPoint Presentation</vt:lpstr>
      <vt:lpstr>PowerPoint Presentation</vt:lpstr>
      <vt:lpstr>Interstellar Medium</vt:lpstr>
      <vt:lpstr>Observing dust</vt:lpstr>
      <vt:lpstr>Molecular Clouds</vt:lpstr>
      <vt:lpstr>Jeans Instability</vt:lpstr>
      <vt:lpstr>O and B Stars of the Trapezium</vt:lpstr>
      <vt:lpstr>Steps of Star Formation</vt:lpstr>
      <vt:lpstr>Main Sequence</vt:lpstr>
      <vt:lpstr>Path Depends on Mass</vt:lpstr>
      <vt:lpstr>Minimum Mass</vt:lpstr>
      <vt:lpstr>Maximum Mass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248</cp:revision>
  <cp:lastPrinted>2024-10-28T20:03:47Z</cp:lastPrinted>
  <dcterms:created xsi:type="dcterms:W3CDTF">2003-08-04T19:23:16Z</dcterms:created>
  <dcterms:modified xsi:type="dcterms:W3CDTF">2024-10-28T20:03:51Z</dcterms:modified>
</cp:coreProperties>
</file>