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6" r:id="rId18"/>
    <p:sldId id="277" r:id="rId19"/>
    <p:sldId id="278" r:id="rId20"/>
    <p:sldId id="279" r:id="rId21"/>
    <p:sldId id="275" r:id="rId22"/>
    <p:sldId id="280" r:id="rId23"/>
    <p:sldId id="274" r:id="rId24"/>
    <p:sldId id="281" r:id="rId25"/>
    <p:sldId id="282" r:id="rId26"/>
    <p:sldId id="283" r:id="rId27"/>
    <p:sldId id="258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082"/>
    <p:restoredTop sz="93913" autoAdjust="0"/>
  </p:normalViewPr>
  <p:slideViewPr>
    <p:cSldViewPr>
      <p:cViewPr varScale="1">
        <p:scale>
          <a:sx n="80" d="100"/>
          <a:sy n="80" d="100"/>
        </p:scale>
        <p:origin x="102" y="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248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L21 Star bright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546313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L21 Star bright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8/30/2026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1" y="112458"/>
            <a:ext cx="4002404" cy="351629"/>
          </a:xfrm>
        </p:spPr>
        <p:txBody>
          <a:bodyPr/>
          <a:lstStyle/>
          <a:p>
            <a:pPr>
              <a:defRPr/>
            </a:pPr>
            <a:r>
              <a:rPr lang="en-US"/>
              <a:t>A1050 L21 Star bright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436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0" y="112712"/>
            <a:ext cx="4035425" cy="352425"/>
          </a:xfrm>
        </p:spPr>
        <p:txBody>
          <a:bodyPr/>
          <a:lstStyle/>
          <a:p>
            <a:pPr>
              <a:defRPr/>
            </a:pPr>
            <a:r>
              <a:rPr lang="en-US"/>
              <a:t>A1000 L25 HR Diagram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CD55FC-F6E9-AD46-90CF-9254EF4A6FCC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43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0C823E-652C-BB4C-958D-D5E42335AA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56391E-6FF9-0840-9B7D-BFA1EAC48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0A5865-103A-1743-A364-F91C4CB5D8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ACD44F-A22B-B141-A718-8EBA46414E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E4AE73-39B9-E840-BA5F-1D8261596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C221EF0-7819-9345-BE24-395200119A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7428FEC-714D-CA4F-A928-89AD5CF89B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31CBA0B-4567-F84B-B475-8ADDB60C0E4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E17832-5374-5A43-99C2-1688BEBA84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817704E-0A8D-114C-BE4C-9B49D4C66A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oudynights.com/topic/829886-introducing-latte-a-new-pw-cdk20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pod.nasa.gov/apod/ap250227.html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strophysicsspectator.org/topics/stars/HertzsprungRussellLocalStars.html#figureon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astrophysicsspectator.org/topics/stars/HertzsprungRussell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hipparcosinteractive.readthedocs.io/en/latest/Main/HRDiagrams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hipparcosinteractive.readthedocs.io/en/latest/Main/HRDiagrams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343C19-1CE7-7E42-9EF0-E033CD3A7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86979" y="0"/>
            <a:ext cx="11717958" cy="6867871"/>
          </a:xfrm>
          <a:prstGeom prst="rect">
            <a:avLst/>
          </a:prstGeom>
        </p:spPr>
      </p:pic>
      <p:sp>
        <p:nvSpPr>
          <p:cNvPr id="15361" name="Title 1">
            <a:extLst>
              <a:ext uri="{FF2B5EF4-FFF2-40B4-BE49-F238E27FC236}">
                <a16:creationId xmlns:a16="http://schemas.microsoft.com/office/drawing/2014/main" id="{82483371-E724-B849-92D7-46B364CDD9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The Stars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ED7BC2D4-7A49-7E4A-AC7F-6409855C30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685800"/>
          </a:xfrm>
        </p:spPr>
        <p:txBody>
          <a:bodyPr/>
          <a:lstStyle/>
          <a:p>
            <a:r>
              <a:rPr lang="en-US" altLang="en-US" dirty="0">
                <a:solidFill>
                  <a:srgbClr val="FFFF00"/>
                </a:solidFill>
                <a:ea typeface="ＭＳ Ｐゴシック" panose="020B0600070205080204" pitchFamily="34" charset="-128"/>
              </a:rPr>
              <a:t>How big and bright?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794C08-1855-E245-B0BE-54EF82F650CB}"/>
              </a:ext>
            </a:extLst>
          </p:cNvPr>
          <p:cNvSpPr txBox="1"/>
          <p:nvPr/>
        </p:nvSpPr>
        <p:spPr>
          <a:xfrm>
            <a:off x="1295400" y="5486400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/>
                </a:solidFill>
              </a:rPr>
              <a:t>§12.1–12.6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D02C0-A361-0B49-AB59-A6186F1D97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Brightness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61D74-4145-184F-8C15-BF37112BCA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914400"/>
          </a:xfrm>
        </p:spPr>
        <p:txBody>
          <a:bodyPr/>
          <a:lstStyle/>
          <a:p>
            <a:r>
              <a:rPr lang="en-US" dirty="0"/>
              <a:t>The magnitude scale</a:t>
            </a:r>
          </a:p>
        </p:txBody>
      </p:sp>
    </p:spTree>
    <p:extLst>
      <p:ext uri="{BB962C8B-B14F-4D97-AF65-F5344CB8AC3E}">
        <p14:creationId xmlns:p14="http://schemas.microsoft.com/office/powerpoint/2010/main" val="3575707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3A372-9A95-3F48-90D4-D86048EC4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Qualitative scale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A101B-E3B9-854C-96DB-DECC77FED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129 B.C., Hipparchus catalogued stars by brightness</a:t>
            </a:r>
          </a:p>
          <a:p>
            <a:pPr lvl="1"/>
            <a:r>
              <a:rPr lang="en-US" dirty="0"/>
              <a:t>brightest were first magnitude</a:t>
            </a:r>
          </a:p>
          <a:p>
            <a:pPr lvl="1"/>
            <a:r>
              <a:rPr lang="en-US" dirty="0"/>
              <a:t>second, third, etc. progressively dimmer</a:t>
            </a:r>
          </a:p>
          <a:p>
            <a:r>
              <a:rPr lang="en-US" dirty="0"/>
              <a:t>Naked-eye visible stars range about a factor of 100 in visual brightness</a:t>
            </a:r>
          </a:p>
        </p:txBody>
      </p:sp>
    </p:spTree>
    <p:extLst>
      <p:ext uri="{BB962C8B-B14F-4D97-AF65-F5344CB8AC3E}">
        <p14:creationId xmlns:p14="http://schemas.microsoft.com/office/powerpoint/2010/main" val="3503644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7BD58-A25B-504E-94BF-58FF45179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Quantitative scale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F9216A-9AAF-0C42-803A-191491E19B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Each step is a constant factor brighter than the magnitude below it</a:t>
                </a:r>
              </a:p>
              <a:p>
                <a:r>
                  <a:rPr lang="en-US" dirty="0"/>
                  <a:t>Factor is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g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e>
                    </m:rad>
                  </m:oMath>
                </a14:m>
                <a:r>
                  <a:rPr lang="en-US" dirty="0"/>
                  <a:t> = 2.512</a:t>
                </a:r>
              </a:p>
              <a:p>
                <a:r>
                  <a:rPr lang="en-US" dirty="0"/>
                  <a:t>Logarithmic scale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F9216A-9AAF-0C42-803A-191491E19B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2" t="-14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255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AD643-E402-BF4F-81BC-399620BC8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Logarithmic scales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B2118-CC93-4A4F-A17D-E7B07429F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decibels</a:t>
            </a:r>
          </a:p>
          <a:p>
            <a:r>
              <a:rPr lang="en-US" dirty="0"/>
              <a:t>even-tempered scale</a:t>
            </a:r>
          </a:p>
          <a:p>
            <a:r>
              <a:rPr lang="en-US" dirty="0"/>
              <a:t>pH</a:t>
            </a:r>
          </a:p>
          <a:p>
            <a:r>
              <a:rPr lang="en-US" dirty="0"/>
              <a:t>stellar magnitudes</a:t>
            </a:r>
          </a:p>
        </p:txBody>
      </p:sp>
    </p:spTree>
    <p:extLst>
      <p:ext uri="{BB962C8B-B14F-4D97-AF65-F5344CB8AC3E}">
        <p14:creationId xmlns:p14="http://schemas.microsoft.com/office/powerpoint/2010/main" val="321258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4E2DF-9285-7B45-8296-A9B680337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Apparent Magnitudes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B04C3-AFDF-EF43-8DC0-46EAFEF5D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3657600" algn="l"/>
              </a:tabLst>
            </a:pPr>
            <a:r>
              <a:rPr lang="en-US" dirty="0"/>
              <a:t>Sun	–26.74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Sirius	–1.46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Vega	+0.03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Polaris	+1.97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Betelgeuse	0.6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Rigil </a:t>
            </a:r>
            <a:r>
              <a:rPr lang="en-US" dirty="0" err="1"/>
              <a:t>Kentaurus</a:t>
            </a:r>
            <a:r>
              <a:rPr lang="en-US" dirty="0"/>
              <a:t>	–0.27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Deneb	1.25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Arcturus	–0.04</a:t>
            </a:r>
          </a:p>
        </p:txBody>
      </p:sp>
    </p:spTree>
    <p:extLst>
      <p:ext uri="{BB962C8B-B14F-4D97-AF65-F5344CB8AC3E}">
        <p14:creationId xmlns:p14="http://schemas.microsoft.com/office/powerpoint/2010/main" val="2011342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16A0E-8DB5-374A-BD08-384E65D5D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Absolute magnitude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4209E-C361-8141-BDBD-69CF54685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bright a star would appear from a distance of 10 pc</a:t>
            </a:r>
          </a:p>
          <a:p>
            <a:r>
              <a:rPr lang="en-US" dirty="0"/>
              <a:t>Can calculate from apparent magnitude and distance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accent6"/>
                </a:solidFill>
              </a:rPr>
              <a:t>M </a:t>
            </a:r>
            <a:r>
              <a:rPr lang="en-US" dirty="0">
                <a:solidFill>
                  <a:schemeClr val="tx2"/>
                </a:solidFill>
              </a:rPr>
              <a:t>=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i="1" dirty="0">
                <a:solidFill>
                  <a:schemeClr val="accent6"/>
                </a:solidFill>
              </a:rPr>
              <a:t>m</a:t>
            </a:r>
            <a:r>
              <a:rPr lang="en-US" dirty="0">
                <a:solidFill>
                  <a:schemeClr val="accent6"/>
                </a:solidFill>
              </a:rPr>
              <a:t> – 5 log</a:t>
            </a:r>
            <a:r>
              <a:rPr lang="en-US" baseline="-25000" dirty="0">
                <a:solidFill>
                  <a:schemeClr val="accent6"/>
                </a:solidFill>
              </a:rPr>
              <a:t>10</a:t>
            </a:r>
            <a:r>
              <a:rPr lang="en-US" dirty="0">
                <a:solidFill>
                  <a:schemeClr val="accent6"/>
                </a:solidFill>
              </a:rPr>
              <a:t>(</a:t>
            </a:r>
            <a:r>
              <a:rPr lang="en-US" i="1" dirty="0">
                <a:solidFill>
                  <a:schemeClr val="accent6"/>
                </a:solidFill>
              </a:rPr>
              <a:t>d</a:t>
            </a:r>
            <a:r>
              <a:rPr lang="en-US" dirty="0">
                <a:solidFill>
                  <a:schemeClr val="accent6"/>
                </a:solidFill>
              </a:rPr>
              <a:t>/10 pc)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6"/>
                </a:solidFill>
              </a:rPr>
              <a:t>M</a:t>
            </a:r>
            <a:r>
              <a:rPr lang="en-US" dirty="0"/>
              <a:t> = </a:t>
            </a:r>
            <a:r>
              <a:rPr lang="en-US" dirty="0">
                <a:solidFill>
                  <a:schemeClr val="accent4"/>
                </a:solidFill>
              </a:rPr>
              <a:t>absolute magnitude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m</a:t>
            </a:r>
            <a:r>
              <a:rPr lang="en-US" dirty="0"/>
              <a:t> = </a:t>
            </a:r>
            <a:r>
              <a:rPr lang="en-US" dirty="0">
                <a:solidFill>
                  <a:schemeClr val="accent4"/>
                </a:solidFill>
              </a:rPr>
              <a:t>apparent magnitude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6"/>
                </a:solidFill>
              </a:rPr>
              <a:t>d</a:t>
            </a:r>
            <a:r>
              <a:rPr lang="en-US" dirty="0"/>
              <a:t> = </a:t>
            </a:r>
            <a:r>
              <a:rPr lang="en-US" dirty="0">
                <a:solidFill>
                  <a:schemeClr val="accent4"/>
                </a:solidFill>
              </a:rPr>
              <a:t>distance</a:t>
            </a:r>
          </a:p>
        </p:txBody>
      </p:sp>
    </p:spTree>
    <p:extLst>
      <p:ext uri="{BB962C8B-B14F-4D97-AF65-F5344CB8AC3E}">
        <p14:creationId xmlns:p14="http://schemas.microsoft.com/office/powerpoint/2010/main" val="4028266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4E2DF-9285-7B45-8296-A9B680337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Absolute </a:t>
            </a:r>
            <a:r>
              <a:rPr lang="en-US" dirty="0"/>
              <a:t>Magnitudes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B04C3-AFDF-EF43-8DC0-46EAFEF5D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3657600" algn="l"/>
              </a:tabLst>
            </a:pPr>
            <a:r>
              <a:rPr lang="en-US" dirty="0"/>
              <a:t>Sun	+4.83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Sirius	+1.43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Vega	+0.582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Polaris	 –3.64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Betelgeuse	–6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Rigil </a:t>
            </a:r>
            <a:r>
              <a:rPr lang="en-US" dirty="0" err="1"/>
              <a:t>Kentaurus</a:t>
            </a:r>
            <a:r>
              <a:rPr lang="en-US" dirty="0"/>
              <a:t>	+4.34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Deneb	–8.73</a:t>
            </a:r>
          </a:p>
          <a:p>
            <a:pPr>
              <a:tabLst>
                <a:tab pos="3657600" algn="l"/>
              </a:tabLst>
            </a:pPr>
            <a:r>
              <a:rPr lang="en-US" dirty="0"/>
              <a:t>Arcturus	+0.2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DEBA15-547C-BDAF-45A6-76F20351E661}"/>
              </a:ext>
            </a:extLst>
          </p:cNvPr>
          <p:cNvSpPr txBox="1"/>
          <p:nvPr/>
        </p:nvSpPr>
        <p:spPr>
          <a:xfrm>
            <a:off x="2286000" y="324433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A1050_L20_Exoplanets.pptx</a:t>
            </a:r>
          </a:p>
        </p:txBody>
      </p:sp>
    </p:spTree>
    <p:extLst>
      <p:ext uri="{BB962C8B-B14F-4D97-AF65-F5344CB8AC3E}">
        <p14:creationId xmlns:p14="http://schemas.microsoft.com/office/powerpoint/2010/main" val="610206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DADC7593-4B7D-7D5B-3DBB-669109D42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9126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057179-BDDF-89A7-A9CC-075B10F767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Types of Stars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123EF7-F804-3BCF-D86F-C473838F7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distinctions and commonalities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6FDE15-06B6-14DD-A0CE-008CB0108031}"/>
              </a:ext>
            </a:extLst>
          </p:cNvPr>
          <p:cNvSpPr txBox="1"/>
          <p:nvPr/>
        </p:nvSpPr>
        <p:spPr>
          <a:xfrm>
            <a:off x="4419600" y="6096000"/>
            <a:ext cx="44497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3"/>
                </a:solidFill>
              </a:rPr>
              <a:t>Image: Evan </a:t>
            </a:r>
            <a:r>
              <a:rPr lang="en-US" sz="2000" dirty="0" err="1">
                <a:solidFill>
                  <a:schemeClr val="accent3"/>
                </a:solidFill>
              </a:rPr>
              <a:t>Tsasi</a:t>
            </a:r>
            <a:r>
              <a:rPr lang="en-US" sz="2000" dirty="0">
                <a:solidFill>
                  <a:schemeClr val="accent3"/>
                </a:solidFill>
              </a:rPr>
              <a:t>, </a:t>
            </a:r>
            <a:r>
              <a:rPr lang="en-US" sz="2000" dirty="0">
                <a:solidFill>
                  <a:schemeClr val="accent3"/>
                </a:solidFill>
                <a:hlinkClick r:id="rId3"/>
              </a:rPr>
              <a:t>LATTE</a:t>
            </a:r>
            <a:r>
              <a:rPr lang="en-US" sz="2000" dirty="0">
                <a:solidFill>
                  <a:schemeClr val="accent3"/>
                </a:solidFill>
              </a:rPr>
              <a:t>, via </a:t>
            </a:r>
            <a:r>
              <a:rPr lang="en-US" sz="2000" dirty="0">
                <a:solidFill>
                  <a:schemeClr val="accent3"/>
                </a:solidFill>
                <a:hlinkClick r:id="rId4"/>
              </a:rPr>
              <a:t>APOD</a:t>
            </a:r>
            <a:endParaRPr lang="en-US" sz="20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293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88405-7A95-B748-AA79-C72C9CE2B6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Learning about Stars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9B33E9-3761-9541-8AA8-A1C236681E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What features are critical?</a:t>
            </a:r>
            <a:br>
              <a:rPr lang="en-US" dirty="0"/>
            </a:br>
            <a:r>
              <a:rPr lang="en-US" dirty="0"/>
              <a:t>What can we learn?</a:t>
            </a:r>
            <a:br>
              <a:rPr lang="en-US" dirty="0"/>
            </a:br>
            <a:r>
              <a:rPr lang="en-US" dirty="0"/>
              <a:t>Are there categories?</a:t>
            </a:r>
          </a:p>
        </p:txBody>
      </p:sp>
    </p:spTree>
    <p:extLst>
      <p:ext uri="{BB962C8B-B14F-4D97-AF65-F5344CB8AC3E}">
        <p14:creationId xmlns:p14="http://schemas.microsoft.com/office/powerpoint/2010/main" val="7407278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A0058-B29A-5D4C-990D-7602EEC7A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7A2BE-13B4-4441-A58D-FCEF68192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Stars are close to </a:t>
            </a:r>
            <a:r>
              <a:rPr lang="en-US" dirty="0">
                <a:solidFill>
                  <a:schemeClr val="accent2"/>
                </a:solidFill>
              </a:rPr>
              <a:t>black body </a:t>
            </a:r>
            <a:r>
              <a:rPr lang="en-US" dirty="0"/>
              <a:t>emitters</a:t>
            </a:r>
          </a:p>
          <a:p>
            <a:r>
              <a:rPr lang="en-US" dirty="0"/>
              <a:t>Spectrum depends on </a:t>
            </a:r>
            <a:r>
              <a:rPr lang="en-US" dirty="0">
                <a:solidFill>
                  <a:schemeClr val="accent2"/>
                </a:solidFill>
              </a:rPr>
              <a:t>temperature</a:t>
            </a:r>
          </a:p>
        </p:txBody>
      </p:sp>
    </p:spTree>
    <p:extLst>
      <p:ext uri="{BB962C8B-B14F-4D97-AF65-F5344CB8AC3E}">
        <p14:creationId xmlns:p14="http://schemas.microsoft.com/office/powerpoint/2010/main" val="1602534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5AC33-E277-FC4F-8474-D8D863E9D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Brightness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403EE-6480-4542-8355-87A145130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solidFill>
                  <a:schemeClr val="accent2"/>
                </a:solidFill>
              </a:rPr>
              <a:t>more light </a:t>
            </a:r>
            <a:r>
              <a:rPr lang="en-US" dirty="0"/>
              <a:t>a star emits, the </a:t>
            </a:r>
            <a:r>
              <a:rPr lang="en-US" dirty="0">
                <a:solidFill>
                  <a:schemeClr val="accent2"/>
                </a:solidFill>
              </a:rPr>
              <a:t>brighter</a:t>
            </a:r>
            <a:r>
              <a:rPr lang="en-US" dirty="0"/>
              <a:t> it appears.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220000"/>
                </a:solidFill>
              </a:rPr>
              <a:t>more distant </a:t>
            </a:r>
            <a:r>
              <a:rPr lang="en-US" dirty="0"/>
              <a:t>a star is, the </a:t>
            </a:r>
            <a:r>
              <a:rPr lang="en-US" dirty="0">
                <a:solidFill>
                  <a:srgbClr val="220000"/>
                </a:solidFill>
              </a:rPr>
              <a:t>dimmer</a:t>
            </a:r>
            <a:r>
              <a:rPr lang="en-US" dirty="0"/>
              <a:t> it appears.</a:t>
            </a:r>
          </a:p>
        </p:txBody>
      </p:sp>
    </p:spTree>
    <p:extLst>
      <p:ext uri="{BB962C8B-B14F-4D97-AF65-F5344CB8AC3E}">
        <p14:creationId xmlns:p14="http://schemas.microsoft.com/office/powerpoint/2010/main" val="405684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F8C45-B1FF-BB4A-B778-839AD7506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Temperature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4F107-FFC2-134A-AB3E-E6115F29F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 starlight through different color filters</a:t>
            </a:r>
          </a:p>
          <a:p>
            <a:pPr lvl="1"/>
            <a:r>
              <a:rPr lang="en-US" dirty="0"/>
              <a:t>conventionally blue (</a:t>
            </a:r>
            <a:r>
              <a:rPr lang="en-US" dirty="0">
                <a:solidFill>
                  <a:schemeClr val="accent2"/>
                </a:solidFill>
              </a:rPr>
              <a:t>B</a:t>
            </a:r>
            <a:r>
              <a:rPr lang="en-US" dirty="0"/>
              <a:t>, 441 nm) and yellow (</a:t>
            </a:r>
            <a:r>
              <a:rPr lang="en-US" dirty="0">
                <a:solidFill>
                  <a:schemeClr val="accent2"/>
                </a:solidFill>
              </a:rPr>
              <a:t>V</a:t>
            </a:r>
            <a:r>
              <a:rPr lang="en-US" dirty="0"/>
              <a:t>, 551 nm)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Color index </a:t>
            </a:r>
            <a:r>
              <a:rPr lang="en-US" dirty="0"/>
              <a:t>is the difference in relative intensity </a:t>
            </a:r>
            <a:r>
              <a:rPr lang="en-US" dirty="0">
                <a:solidFill>
                  <a:schemeClr val="accent2"/>
                </a:solidFill>
              </a:rPr>
              <a:t>B – V</a:t>
            </a:r>
          </a:p>
          <a:p>
            <a:r>
              <a:rPr lang="en-US" dirty="0"/>
              <a:t>Plot B–V directly or match to B–V of theoretical black body</a:t>
            </a:r>
          </a:p>
        </p:txBody>
      </p:sp>
    </p:spTree>
    <p:extLst>
      <p:ext uri="{BB962C8B-B14F-4D97-AF65-F5344CB8AC3E}">
        <p14:creationId xmlns:p14="http://schemas.microsoft.com/office/powerpoint/2010/main" val="304535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1CDB5-19E6-3D52-ECF9-1756C6BA7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BEDED-3DB3-5A4A-D4F4-273CAF5D3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Spectral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E46CA-AF1F-CFFB-4C7E-DA2787137A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2743200" cy="41147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“Computers” at Harvard College Observatory continued the Henry Draper catalogue of stars to </a:t>
            </a:r>
            <a:r>
              <a:rPr lang="en-US" i="1" dirty="0"/>
              <a:t>m</a:t>
            </a:r>
            <a:r>
              <a:rPr lang="en-US" dirty="0"/>
              <a:t> = 9</a:t>
            </a:r>
          </a:p>
        </p:txBody>
      </p:sp>
      <p:pic>
        <p:nvPicPr>
          <p:cNvPr id="5" name="Picture 4" descr="A group of people standing outside a building&#10;&#10;AI-generated content may be incorrect.">
            <a:extLst>
              <a:ext uri="{FF2B5EF4-FFF2-40B4-BE49-F238E27FC236}">
                <a16:creationId xmlns:a16="http://schemas.microsoft.com/office/drawing/2014/main" id="{E47874C7-36FC-A613-68C2-5CE1259BB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676717"/>
            <a:ext cx="5486400" cy="4381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8DFF67-2AB2-85FD-6B33-DCEDB7A8CC17}"/>
              </a:ext>
            </a:extLst>
          </p:cNvPr>
          <p:cNvSpPr txBox="1"/>
          <p:nvPr/>
        </p:nvSpPr>
        <p:spPr>
          <a:xfrm>
            <a:off x="3048000" y="6121697"/>
            <a:ext cx="2528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Bennett Fig. 12.5</a:t>
            </a:r>
          </a:p>
        </p:txBody>
      </p:sp>
    </p:spTree>
    <p:extLst>
      <p:ext uri="{BB962C8B-B14F-4D97-AF65-F5344CB8AC3E}">
        <p14:creationId xmlns:p14="http://schemas.microsoft.com/office/powerpoint/2010/main" val="178306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88567-B973-0E4A-92D1-0867BFD5B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Spectral Class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69881-12BD-2844-A0E9-D3CF8FCF0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Williamina Fleming </a:t>
            </a:r>
            <a:r>
              <a:rPr lang="en-US" dirty="0"/>
              <a:t>classified stars by the strength of their Balmer absorption lines</a:t>
            </a:r>
          </a:p>
          <a:p>
            <a:pPr lvl="1"/>
            <a:r>
              <a:rPr lang="en-US" dirty="0"/>
              <a:t>classes A–P in descending intensity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Annie Jump Cannon </a:t>
            </a:r>
            <a:r>
              <a:rPr lang="en-US" dirty="0"/>
              <a:t>found the correct order was OBAFGKM 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Cecelia Payne-</a:t>
            </a:r>
            <a:r>
              <a:rPr lang="en-US" dirty="0" err="1">
                <a:solidFill>
                  <a:schemeClr val="accent2"/>
                </a:solidFill>
              </a:rPr>
              <a:t>Gaposchkin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/>
              <a:t>discovered that classes correlate with temperature</a:t>
            </a:r>
          </a:p>
          <a:p>
            <a:pPr lvl="1">
              <a:buClr>
                <a:schemeClr val="tx2"/>
              </a:buClr>
            </a:pPr>
            <a:r>
              <a:rPr lang="en-US" dirty="0">
                <a:solidFill>
                  <a:schemeClr val="tx2"/>
                </a:solidFill>
              </a:rPr>
              <a:t>descending</a:t>
            </a:r>
          </a:p>
        </p:txBody>
      </p:sp>
    </p:spTree>
    <p:extLst>
      <p:ext uri="{BB962C8B-B14F-4D97-AF65-F5344CB8AC3E}">
        <p14:creationId xmlns:p14="http://schemas.microsoft.com/office/powerpoint/2010/main" val="301368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9099D-7D7C-D197-5668-82F54BBB7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Spectral Classes</a:t>
            </a:r>
          </a:p>
        </p:txBody>
      </p:sp>
      <p:pic>
        <p:nvPicPr>
          <p:cNvPr id="4" name="Picture 3" descr="A diagram of water quality&#10;&#10;AI-generated content may be incorrect.">
            <a:extLst>
              <a:ext uri="{FF2B5EF4-FFF2-40B4-BE49-F238E27FC236}">
                <a16:creationId xmlns:a16="http://schemas.microsoft.com/office/drawing/2014/main" id="{57D871AE-9C5B-ACF9-6553-EB79711C4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524000"/>
            <a:ext cx="8534400" cy="4767072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7392146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51C6A-2A42-2040-9F21-464FEEE3F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A6A1D-3715-374D-AC69-60768093C0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Large temperature variations between classes</a:t>
            </a:r>
          </a:p>
          <a:p>
            <a:r>
              <a:rPr lang="en-US" dirty="0"/>
              <a:t>Divided further into subclasses 0–9</a:t>
            </a:r>
          </a:p>
          <a:p>
            <a:pPr lvl="1"/>
            <a:r>
              <a:rPr lang="en-US" dirty="0"/>
              <a:t>0 is hottest, 9 is coolest</a:t>
            </a:r>
          </a:p>
          <a:p>
            <a:pPr lvl="1"/>
            <a:r>
              <a:rPr lang="en-US" dirty="0"/>
              <a:t>So an A9 is close in temperature to a F0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chemeClr val="accent2"/>
                </a:solidFill>
              </a:rPr>
              <a:t>Sun</a:t>
            </a:r>
            <a:r>
              <a:rPr lang="en-US" dirty="0"/>
              <a:t> is a </a:t>
            </a:r>
            <a:r>
              <a:rPr lang="en-US" dirty="0">
                <a:solidFill>
                  <a:schemeClr val="accent2"/>
                </a:solidFill>
              </a:rPr>
              <a:t>G2</a:t>
            </a:r>
            <a:r>
              <a:rPr lang="en-US" dirty="0"/>
              <a:t> star</a:t>
            </a:r>
          </a:p>
        </p:txBody>
      </p:sp>
    </p:spTree>
    <p:extLst>
      <p:ext uri="{BB962C8B-B14F-4D97-AF65-F5344CB8AC3E}">
        <p14:creationId xmlns:p14="http://schemas.microsoft.com/office/powerpoint/2010/main" val="419232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82483371-E724-B849-92D7-46B364CDD9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Temperature and Luminosity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ED7BC2D4-7A49-7E4A-AC7F-6409855C30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6858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Separate of correlated?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7A6DD-B29F-6547-97EE-56500FABD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Hertzsprung-Russell Diagram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1FD42-DDD4-3543-9751-DCCF71F11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43000"/>
          </a:xfrm>
        </p:spPr>
        <p:txBody>
          <a:bodyPr/>
          <a:lstStyle/>
          <a:p>
            <a:r>
              <a:rPr lang="en-US" sz="2800" dirty="0"/>
              <a:t>Plot absolute luminosity (M) vs temperature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2006F90-A404-9A4F-8A46-0030480D3ABE}"/>
              </a:ext>
            </a:extLst>
          </p:cNvPr>
          <p:cNvGrpSpPr/>
          <p:nvPr/>
        </p:nvGrpSpPr>
        <p:grpSpPr>
          <a:xfrm>
            <a:off x="3018346" y="2558444"/>
            <a:ext cx="2895600" cy="2895600"/>
            <a:chOff x="1828800" y="3048000"/>
            <a:chExt cx="2895600" cy="2895600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5D9E218-3182-F147-9960-A8BEE43FF550}"/>
                </a:ext>
              </a:extLst>
            </p:cNvPr>
            <p:cNvCxnSpPr/>
            <p:nvPr/>
          </p:nvCxnSpPr>
          <p:spPr>
            <a:xfrm flipV="1">
              <a:off x="1828800" y="3048000"/>
              <a:ext cx="0" cy="2895600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CCD8E373-B85A-3A45-B88A-70066656D421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3276600" y="4495800"/>
              <a:ext cx="0" cy="2895600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EC956993-8B05-294E-AC54-73DE227A48E5}"/>
              </a:ext>
            </a:extLst>
          </p:cNvPr>
          <p:cNvSpPr txBox="1"/>
          <p:nvPr/>
        </p:nvSpPr>
        <p:spPr>
          <a:xfrm>
            <a:off x="3509217" y="5943600"/>
            <a:ext cx="1913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Temperature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39AD87-93F2-8842-B777-6F3006E4E425}"/>
              </a:ext>
            </a:extLst>
          </p:cNvPr>
          <p:cNvSpPr txBox="1"/>
          <p:nvPr/>
        </p:nvSpPr>
        <p:spPr>
          <a:xfrm rot="16200000">
            <a:off x="678027" y="3776709"/>
            <a:ext cx="16578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Luminosity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734758-29C8-C245-B504-90B42047D7C8}"/>
              </a:ext>
            </a:extLst>
          </p:cNvPr>
          <p:cNvSpPr txBox="1"/>
          <p:nvPr/>
        </p:nvSpPr>
        <p:spPr>
          <a:xfrm>
            <a:off x="2021716" y="2680678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Bright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A9488B-B91B-EA46-958C-F8833B378253}"/>
              </a:ext>
            </a:extLst>
          </p:cNvPr>
          <p:cNvSpPr txBox="1"/>
          <p:nvPr/>
        </p:nvSpPr>
        <p:spPr>
          <a:xfrm>
            <a:off x="2278196" y="4886849"/>
            <a:ext cx="732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solidFill>
                  <a:srgbClr val="0070C0"/>
                </a:solidFill>
              </a:rPr>
              <a:t>Dim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A0CB8ED-2C76-884C-AB2A-B4D02561ACF9}"/>
              </a:ext>
            </a:extLst>
          </p:cNvPr>
          <p:cNvGrpSpPr/>
          <p:nvPr/>
        </p:nvGrpSpPr>
        <p:grpSpPr>
          <a:xfrm>
            <a:off x="2573259" y="5481935"/>
            <a:ext cx="3751341" cy="461665"/>
            <a:chOff x="2573259" y="5481935"/>
            <a:chExt cx="3751341" cy="46166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8578B4F-6DD5-0442-A403-018CB708CB12}"/>
                </a:ext>
              </a:extLst>
            </p:cNvPr>
            <p:cNvSpPr txBox="1"/>
            <p:nvPr/>
          </p:nvSpPr>
          <p:spPr>
            <a:xfrm>
              <a:off x="2573259" y="5481935"/>
              <a:ext cx="6639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Hot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F0B7E1-2401-0247-A939-6224FE3CE7B4}"/>
                </a:ext>
              </a:extLst>
            </p:cNvPr>
            <p:cNvSpPr txBox="1"/>
            <p:nvPr/>
          </p:nvSpPr>
          <p:spPr>
            <a:xfrm>
              <a:off x="5505145" y="5481935"/>
              <a:ext cx="8194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Cool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5847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4F06B-0C9C-2642-A34A-D6332C7A6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Stars within 10 pc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49A392A-6EFB-7241-9296-8CE34737D3F0}"/>
              </a:ext>
            </a:extLst>
          </p:cNvPr>
          <p:cNvGrpSpPr/>
          <p:nvPr/>
        </p:nvGrpSpPr>
        <p:grpSpPr>
          <a:xfrm>
            <a:off x="1371600" y="1257300"/>
            <a:ext cx="6375400" cy="5360432"/>
            <a:chOff x="1371600" y="1257300"/>
            <a:chExt cx="6375400" cy="536043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87E2C70-B4FE-0B42-9547-DCEF717C7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7000" y="1257300"/>
              <a:ext cx="6350000" cy="4762500"/>
            </a:xfrm>
            <a:prstGeom prst="rect">
              <a:avLst/>
            </a:prstGeom>
            <a:ln w="28575">
              <a:solidFill>
                <a:schemeClr val="tx2"/>
              </a:solidFill>
            </a:ln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CA31098-8678-2140-815C-376D8BE7FCB7}"/>
                </a:ext>
              </a:extLst>
            </p:cNvPr>
            <p:cNvSpPr txBox="1"/>
            <p:nvPr/>
          </p:nvSpPr>
          <p:spPr>
            <a:xfrm>
              <a:off x="1371600" y="6248400"/>
              <a:ext cx="37584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hlinkClick r:id="rId3"/>
                </a:rPr>
                <a:t>Image</a:t>
              </a:r>
              <a:r>
                <a:rPr lang="en-US" dirty="0"/>
                <a:t>: The Astrophysics Spectator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422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AE0B3-8154-5240-8CEC-4451A9DE6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Visible</a:t>
            </a:r>
            <a:r>
              <a:rPr lang="en-US" dirty="0"/>
              <a:t> Stars within 50 pc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75E85FA-93B9-C944-B501-6E8BE3CE9BFC}"/>
              </a:ext>
            </a:extLst>
          </p:cNvPr>
          <p:cNvGrpSpPr/>
          <p:nvPr/>
        </p:nvGrpSpPr>
        <p:grpSpPr>
          <a:xfrm>
            <a:off x="1397000" y="1409700"/>
            <a:ext cx="6350000" cy="5466443"/>
            <a:chOff x="1397000" y="1409700"/>
            <a:chExt cx="6350000" cy="546644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893634-B23C-5D41-A17E-A027D5C480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7000" y="1409700"/>
              <a:ext cx="6350000" cy="4762500"/>
            </a:xfrm>
            <a:prstGeom prst="rect">
              <a:avLst/>
            </a:prstGeom>
            <a:ln w="28575">
              <a:solidFill>
                <a:schemeClr val="tx2"/>
              </a:solidFill>
            </a:ln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7A145C6-D513-CE46-BE2B-B9555A79A88B}"/>
                </a:ext>
              </a:extLst>
            </p:cNvPr>
            <p:cNvSpPr txBox="1"/>
            <p:nvPr/>
          </p:nvSpPr>
          <p:spPr>
            <a:xfrm>
              <a:off x="1397000" y="6229812"/>
              <a:ext cx="375846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hlinkClick r:id="rId3"/>
                </a:rPr>
                <a:t>Image</a:t>
              </a:r>
              <a:r>
                <a:rPr lang="en-US" dirty="0"/>
                <a:t>: The Astrophysics Spectator</a:t>
              </a:r>
            </a:p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7235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44183-FB22-C34F-8CD5-692FE173A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H-R Groupings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227E8-9B8C-CE4D-8C74-4DEF0913F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stars are </a:t>
            </a:r>
            <a:r>
              <a:rPr lang="en-US" dirty="0">
                <a:solidFill>
                  <a:schemeClr val="accent2"/>
                </a:solidFill>
              </a:rPr>
              <a:t>main sequence</a:t>
            </a:r>
          </a:p>
          <a:p>
            <a:pPr lvl="1"/>
            <a:r>
              <a:rPr lang="en-US" dirty="0"/>
              <a:t>top left–bottom right diagonal</a:t>
            </a:r>
          </a:p>
          <a:p>
            <a:r>
              <a:rPr lang="en-US" dirty="0"/>
              <a:t>Some are bright </a:t>
            </a:r>
            <a:r>
              <a:rPr lang="en-US" dirty="0">
                <a:solidFill>
                  <a:schemeClr val="accent2"/>
                </a:solidFill>
              </a:rPr>
              <a:t>giants</a:t>
            </a:r>
            <a:r>
              <a:rPr lang="en-US" dirty="0"/>
              <a:t> and </a:t>
            </a:r>
            <a:r>
              <a:rPr lang="en-US" dirty="0" err="1">
                <a:solidFill>
                  <a:schemeClr val="accent2"/>
                </a:solidFill>
              </a:rPr>
              <a:t>supergiants</a:t>
            </a:r>
            <a:endParaRPr lang="en-US" dirty="0">
              <a:solidFill>
                <a:schemeClr val="accent2"/>
              </a:solidFill>
            </a:endParaRPr>
          </a:p>
          <a:p>
            <a:pPr lvl="1"/>
            <a:r>
              <a:rPr lang="en-US" dirty="0"/>
              <a:t>large for their temperature</a:t>
            </a:r>
          </a:p>
          <a:p>
            <a:r>
              <a:rPr lang="en-US" dirty="0"/>
              <a:t>Some are very hot and dim “</a:t>
            </a:r>
            <a:r>
              <a:rPr lang="en-US" dirty="0">
                <a:solidFill>
                  <a:schemeClr val="accent2"/>
                </a:solidFill>
              </a:rPr>
              <a:t>white dwarfs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must be </a:t>
            </a:r>
            <a:r>
              <a:rPr lang="en-US" i="1" dirty="0"/>
              <a:t>very</a:t>
            </a:r>
            <a:r>
              <a:rPr lang="en-US" dirty="0"/>
              <a:t> small</a:t>
            </a:r>
          </a:p>
        </p:txBody>
      </p:sp>
    </p:spTree>
    <p:extLst>
      <p:ext uri="{BB962C8B-B14F-4D97-AF65-F5344CB8AC3E}">
        <p14:creationId xmlns:p14="http://schemas.microsoft.com/office/powerpoint/2010/main" val="125678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93711-F7EB-FC45-91EB-BEA02808A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Quantify Brightness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CE682-2FD8-3246-A25B-009D1F9C0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86000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Energy</a:t>
            </a:r>
            <a:r>
              <a:rPr lang="en-US" dirty="0"/>
              <a:t> per </a:t>
            </a:r>
            <a:r>
              <a:rPr lang="en-US" dirty="0">
                <a:solidFill>
                  <a:schemeClr val="accent2"/>
                </a:solidFill>
              </a:rPr>
              <a:t>time</a:t>
            </a:r>
            <a:r>
              <a:rPr lang="en-US" dirty="0"/>
              <a:t> per incident </a:t>
            </a:r>
            <a:r>
              <a:rPr lang="en-US" dirty="0">
                <a:solidFill>
                  <a:schemeClr val="accent2"/>
                </a:solidFill>
              </a:rPr>
              <a:t>area</a:t>
            </a:r>
          </a:p>
          <a:p>
            <a:pPr>
              <a:buClr>
                <a:schemeClr val="tx2"/>
              </a:buClr>
            </a:pPr>
            <a:r>
              <a:rPr lang="en-US" dirty="0"/>
              <a:t>Decreases with the </a:t>
            </a:r>
            <a:r>
              <a:rPr lang="en-US" dirty="0">
                <a:solidFill>
                  <a:schemeClr val="accent2"/>
                </a:solidFill>
              </a:rPr>
              <a:t>square</a:t>
            </a:r>
            <a:r>
              <a:rPr lang="en-US" dirty="0"/>
              <a:t> of </a:t>
            </a:r>
            <a:r>
              <a:rPr lang="en-US" dirty="0">
                <a:solidFill>
                  <a:schemeClr val="accent2"/>
                </a:solidFill>
              </a:rPr>
              <a:t>distance</a:t>
            </a:r>
          </a:p>
          <a:p>
            <a:pPr lvl="1"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incident area </a:t>
            </a:r>
            <a:r>
              <a:rPr lang="en-US" dirty="0"/>
              <a:t>is proportional to the square of distance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9DF1753-6F4D-0D4E-9F2E-2388AFBC9A83}"/>
              </a:ext>
            </a:extLst>
          </p:cNvPr>
          <p:cNvGrpSpPr/>
          <p:nvPr/>
        </p:nvGrpSpPr>
        <p:grpSpPr>
          <a:xfrm>
            <a:off x="4536831" y="3429000"/>
            <a:ext cx="4149969" cy="3306465"/>
            <a:chOff x="4536831" y="3429000"/>
            <a:chExt cx="4149969" cy="330646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C99D8EF-B12E-BD42-92A3-501E0A421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2000" y="3429000"/>
              <a:ext cx="4114800" cy="2844800"/>
            </a:xfrm>
            <a:prstGeom prst="rect">
              <a:avLst/>
            </a:prstGeom>
            <a:ln w="19050">
              <a:solidFill>
                <a:schemeClr val="tx2"/>
              </a:solidFill>
            </a:ln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1D6C28E-AF81-0645-8A39-639F060F1072}"/>
                </a:ext>
              </a:extLst>
            </p:cNvPr>
            <p:cNvSpPr txBox="1"/>
            <p:nvPr/>
          </p:nvSpPr>
          <p:spPr>
            <a:xfrm>
              <a:off x="4536831" y="6273800"/>
              <a:ext cx="25122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/>
                <a:t>Comins</a:t>
              </a:r>
              <a:r>
                <a:rPr lang="en-US" sz="2400" dirty="0"/>
                <a:t>, Fig 12.3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714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D622D-9601-BAF0-91D2-F08A52B10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stars</a:t>
            </a:r>
          </a:p>
        </p:txBody>
      </p:sp>
      <p:pic>
        <p:nvPicPr>
          <p:cNvPr id="2050" name="Picture 2" descr="HR diagram spectra">
            <a:extLst>
              <a:ext uri="{FF2B5EF4-FFF2-40B4-BE49-F238E27FC236}">
                <a16:creationId xmlns:a16="http://schemas.microsoft.com/office/drawing/2014/main" id="{AFB1F07C-2A5E-2D09-4E0C-6365480AA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417638"/>
            <a:ext cx="4552950" cy="542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EB749E-CBF6-391B-F17A-A0D51848A9B7}"/>
              </a:ext>
            </a:extLst>
          </p:cNvPr>
          <p:cNvSpPr txBox="1"/>
          <p:nvPr/>
        </p:nvSpPr>
        <p:spPr>
          <a:xfrm>
            <a:off x="1143000" y="6204699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Image: </a:t>
            </a:r>
            <a:r>
              <a:rPr lang="en-US" dirty="0" err="1">
                <a:hlinkClick r:id="rId3"/>
              </a:rPr>
              <a:t>HipparcosInteractive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8821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A5880-538B-0B49-AADE-AC1C46ADE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Luminosity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77CED-0810-FD47-B445-4CB99A340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stars are much </a:t>
            </a:r>
            <a:r>
              <a:rPr lang="en-US" dirty="0">
                <a:solidFill>
                  <a:schemeClr val="accent2"/>
                </a:solidFill>
              </a:rPr>
              <a:t>brighter</a:t>
            </a:r>
            <a:r>
              <a:rPr lang="en-US" dirty="0"/>
              <a:t> than others at the same temperature</a:t>
            </a:r>
          </a:p>
          <a:p>
            <a:pPr lvl="1"/>
            <a:r>
              <a:rPr lang="en-US" dirty="0"/>
              <a:t>they must have much </a:t>
            </a:r>
            <a:r>
              <a:rPr lang="en-US" dirty="0">
                <a:solidFill>
                  <a:schemeClr val="accent2"/>
                </a:solidFill>
              </a:rPr>
              <a:t>more surface </a:t>
            </a:r>
            <a:r>
              <a:rPr lang="en-US" dirty="0"/>
              <a:t>area</a:t>
            </a:r>
          </a:p>
          <a:p>
            <a:r>
              <a:rPr lang="en-US" dirty="0"/>
              <a:t>A </a:t>
            </a:r>
            <a:r>
              <a:rPr lang="en-US" dirty="0">
                <a:solidFill>
                  <a:schemeClr val="accent2"/>
                </a:solidFill>
              </a:rPr>
              <a:t>larger</a:t>
            </a:r>
            <a:r>
              <a:rPr lang="en-US" dirty="0"/>
              <a:t> star will have a </a:t>
            </a:r>
            <a:r>
              <a:rPr lang="en-US" dirty="0">
                <a:solidFill>
                  <a:schemeClr val="accent2"/>
                </a:solidFill>
              </a:rPr>
              <a:t>less dense </a:t>
            </a:r>
            <a:r>
              <a:rPr lang="en-US" dirty="0"/>
              <a:t>atmosphere</a:t>
            </a:r>
          </a:p>
          <a:p>
            <a:r>
              <a:rPr lang="en-US" dirty="0"/>
              <a:t>Can measure </a:t>
            </a:r>
            <a:r>
              <a:rPr lang="en-US" dirty="0">
                <a:solidFill>
                  <a:schemeClr val="accent2"/>
                </a:solidFill>
              </a:rPr>
              <a:t>pressure broadening </a:t>
            </a:r>
            <a:r>
              <a:rPr lang="en-US" dirty="0"/>
              <a:t>of spectra</a:t>
            </a:r>
          </a:p>
          <a:p>
            <a:r>
              <a:rPr lang="en-US" dirty="0"/>
              <a:t>Sharper spectra from larger stars</a:t>
            </a:r>
          </a:p>
        </p:txBody>
      </p:sp>
    </p:spTree>
    <p:extLst>
      <p:ext uri="{BB962C8B-B14F-4D97-AF65-F5344CB8AC3E}">
        <p14:creationId xmlns:p14="http://schemas.microsoft.com/office/powerpoint/2010/main" val="18710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B74E2-F524-23DA-19F9-C4CB558EC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Coded by Luminosity Class</a:t>
            </a:r>
          </a:p>
        </p:txBody>
      </p:sp>
      <p:pic>
        <p:nvPicPr>
          <p:cNvPr id="3074" name="Picture 2" descr="HR diagram charts">
            <a:extLst>
              <a:ext uri="{FF2B5EF4-FFF2-40B4-BE49-F238E27FC236}">
                <a16:creationId xmlns:a16="http://schemas.microsoft.com/office/drawing/2014/main" id="{CF7200CE-0389-9ACB-754E-A182789F7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341330"/>
            <a:ext cx="4629150" cy="551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491C1A-FCD7-163A-9758-12D2F74A3316}"/>
              </a:ext>
            </a:extLst>
          </p:cNvPr>
          <p:cNvSpPr txBox="1"/>
          <p:nvPr/>
        </p:nvSpPr>
        <p:spPr>
          <a:xfrm>
            <a:off x="990600" y="6398696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Image: </a:t>
            </a:r>
            <a:r>
              <a:rPr lang="en-US" dirty="0" err="1">
                <a:hlinkClick r:id="rId3"/>
              </a:rPr>
              <a:t>HipparcosInteractive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081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33326-1FA4-D14C-A439-40E7B0E21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4150946" cy="1554162"/>
          </a:xfrm>
        </p:spPr>
        <p:txBody>
          <a:bodyPr/>
          <a:lstStyle/>
          <a:p>
            <a:r>
              <a:rPr lang="en-US" dirty="0"/>
              <a:t>Luminosity Classes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29C6F-D4D9-A14E-8DA4-919EF4E565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3886200" cy="4144963"/>
          </a:xfrm>
        </p:spPr>
        <p:txBody>
          <a:bodyPr/>
          <a:lstStyle/>
          <a:p>
            <a:r>
              <a:rPr lang="en-US" dirty="0"/>
              <a:t>Classes </a:t>
            </a:r>
            <a:r>
              <a:rPr lang="en-US" dirty="0">
                <a:solidFill>
                  <a:schemeClr val="accent2"/>
                </a:solidFill>
              </a:rPr>
              <a:t>I–V</a:t>
            </a:r>
          </a:p>
          <a:p>
            <a:r>
              <a:rPr lang="en-US" dirty="0"/>
              <a:t>Sun is a </a:t>
            </a:r>
            <a:r>
              <a:rPr lang="en-US" dirty="0">
                <a:solidFill>
                  <a:schemeClr val="accent2"/>
                </a:solidFill>
              </a:rPr>
              <a:t>G2V</a:t>
            </a:r>
            <a:r>
              <a:rPr lang="en-US" dirty="0"/>
              <a:t> star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B6784D-75B8-114A-B193-0489F6F59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146" y="846138"/>
            <a:ext cx="4102100" cy="547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80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80618-3572-3341-BFD0-3F1C0866E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 from Spectrum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761DB-A517-3C4F-878A-194C70F61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If we know a star’s </a:t>
            </a:r>
            <a:r>
              <a:rPr lang="en-US" dirty="0">
                <a:solidFill>
                  <a:schemeClr val="accent2"/>
                </a:solidFill>
              </a:rPr>
              <a:t>spectral class </a:t>
            </a:r>
            <a:r>
              <a:rPr lang="en-US" dirty="0"/>
              <a:t>and </a:t>
            </a:r>
            <a:r>
              <a:rPr lang="en-US" dirty="0">
                <a:solidFill>
                  <a:schemeClr val="accent2"/>
                </a:solidFill>
              </a:rPr>
              <a:t>luminosity class</a:t>
            </a:r>
            <a:r>
              <a:rPr lang="en-US" dirty="0"/>
              <a:t>, we can estimate its </a:t>
            </a:r>
            <a:r>
              <a:rPr lang="en-US" dirty="0">
                <a:solidFill>
                  <a:schemeClr val="accent6"/>
                </a:solidFill>
              </a:rPr>
              <a:t>absolute magnitude</a:t>
            </a:r>
          </a:p>
          <a:p>
            <a:pPr marL="0" indent="0" algn="ctr">
              <a:buClr>
                <a:schemeClr val="tx2"/>
              </a:buClr>
              <a:buNone/>
            </a:pPr>
            <a:r>
              <a:rPr lang="en-US" i="1" dirty="0">
                <a:solidFill>
                  <a:schemeClr val="accent4"/>
                </a:solidFill>
              </a:rPr>
              <a:t>(Approximately)</a:t>
            </a:r>
          </a:p>
          <a:p>
            <a:pPr>
              <a:buClr>
                <a:schemeClr val="tx2"/>
              </a:buClr>
            </a:pPr>
            <a:r>
              <a:rPr lang="en-US" dirty="0"/>
              <a:t>We can find its </a:t>
            </a:r>
            <a:r>
              <a:rPr lang="en-US" dirty="0">
                <a:solidFill>
                  <a:schemeClr val="accent3"/>
                </a:solidFill>
              </a:rPr>
              <a:t>distance</a:t>
            </a:r>
            <a:r>
              <a:rPr lang="en-US" dirty="0"/>
              <a:t> from its </a:t>
            </a:r>
            <a:r>
              <a:rPr lang="en-US" dirty="0">
                <a:solidFill>
                  <a:schemeClr val="accent6"/>
                </a:solidFill>
              </a:rPr>
              <a:t>apparent magnitude</a:t>
            </a:r>
          </a:p>
          <a:p>
            <a:pPr marL="0" indent="0" algn="ctr">
              <a:buClr>
                <a:schemeClr val="tx2"/>
              </a:buClr>
              <a:buNone/>
            </a:pPr>
            <a:r>
              <a:rPr lang="en-US" i="1" dirty="0">
                <a:solidFill>
                  <a:schemeClr val="accent4"/>
                </a:solidFill>
              </a:rPr>
              <a:t>(Approximately)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tx2"/>
                </a:solidFill>
              </a:rPr>
              <a:t>This is called “</a:t>
            </a:r>
            <a:r>
              <a:rPr lang="en-US" dirty="0">
                <a:solidFill>
                  <a:schemeClr val="accent2"/>
                </a:solidFill>
              </a:rPr>
              <a:t>spectroscopic parallax</a:t>
            </a:r>
            <a:r>
              <a:rPr lang="en-US" dirty="0">
                <a:solidFill>
                  <a:schemeClr val="tx2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984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915E0-CBD8-964D-9561-02A3977EF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CA9A3-CB7F-A842-8B24-426167288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want to know</a:t>
            </a:r>
          </a:p>
          <a:p>
            <a:pPr>
              <a:buClr>
                <a:schemeClr val="tx2"/>
              </a:buClr>
            </a:pPr>
            <a:r>
              <a:rPr lang="en-US" dirty="0"/>
              <a:t>How </a:t>
            </a:r>
            <a:r>
              <a:rPr lang="en-US" dirty="0">
                <a:solidFill>
                  <a:schemeClr val="accent2"/>
                </a:solidFill>
              </a:rPr>
              <a:t>intrinsically bright </a:t>
            </a:r>
            <a:r>
              <a:rPr lang="en-US" dirty="0"/>
              <a:t>a star is</a:t>
            </a:r>
          </a:p>
          <a:p>
            <a:pPr>
              <a:buClr>
                <a:schemeClr val="tx2"/>
              </a:buClr>
            </a:pPr>
            <a:r>
              <a:rPr lang="en-US" dirty="0"/>
              <a:t>How </a:t>
            </a:r>
            <a:r>
              <a:rPr lang="en-US" dirty="0">
                <a:solidFill>
                  <a:schemeClr val="accent2"/>
                </a:solidFill>
              </a:rPr>
              <a:t>large</a:t>
            </a:r>
            <a:r>
              <a:rPr lang="en-US" dirty="0"/>
              <a:t> a star is</a:t>
            </a:r>
          </a:p>
          <a:p>
            <a:pPr lvl="1"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Mass</a:t>
            </a:r>
            <a:r>
              <a:rPr lang="en-US" dirty="0"/>
              <a:t> would be nice to know, too</a:t>
            </a:r>
          </a:p>
          <a:p>
            <a:pPr>
              <a:buClr>
                <a:schemeClr val="tx2"/>
              </a:buClr>
            </a:pPr>
            <a:r>
              <a:rPr lang="en-US" dirty="0"/>
              <a:t>How </a:t>
            </a:r>
            <a:r>
              <a:rPr lang="en-US" dirty="0">
                <a:solidFill>
                  <a:schemeClr val="accent2"/>
                </a:solidFill>
              </a:rPr>
              <a:t>distant</a:t>
            </a:r>
            <a:r>
              <a:rPr lang="en-US" dirty="0"/>
              <a:t> a star is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dirty="0">
                <a:solidFill>
                  <a:schemeClr val="accent4"/>
                </a:solidFill>
              </a:rPr>
              <a:t>These are difficult to find!</a:t>
            </a:r>
          </a:p>
        </p:txBody>
      </p:sp>
    </p:spTree>
    <p:extLst>
      <p:ext uri="{BB962C8B-B14F-4D97-AF65-F5344CB8AC3E}">
        <p14:creationId xmlns:p14="http://schemas.microsoft.com/office/powerpoint/2010/main" val="267674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2BE88-4243-3A42-AC44-AC889E945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Black body formula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EE6C1-17FD-5C47-9C64-36B3F9009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star’s </a:t>
            </a:r>
            <a:r>
              <a:rPr lang="en-US" dirty="0">
                <a:solidFill>
                  <a:schemeClr val="accent2"/>
                </a:solidFill>
              </a:rPr>
              <a:t>color</a:t>
            </a:r>
            <a:r>
              <a:rPr lang="en-US" dirty="0"/>
              <a:t> tells its </a:t>
            </a:r>
            <a:r>
              <a:rPr lang="en-US" dirty="0">
                <a:solidFill>
                  <a:schemeClr val="accent6"/>
                </a:solidFill>
              </a:rPr>
              <a:t>temperature</a:t>
            </a:r>
          </a:p>
          <a:p>
            <a:r>
              <a:rPr lang="en-US" dirty="0"/>
              <a:t>Temperature tells its </a:t>
            </a:r>
            <a:r>
              <a:rPr lang="en-US" dirty="0">
                <a:solidFill>
                  <a:schemeClr val="accent2"/>
                </a:solidFill>
              </a:rPr>
              <a:t>luminosity</a:t>
            </a:r>
            <a:r>
              <a:rPr lang="en-US" dirty="0"/>
              <a:t> per </a:t>
            </a:r>
            <a:r>
              <a:rPr lang="en-US" dirty="0">
                <a:solidFill>
                  <a:schemeClr val="accent2"/>
                </a:solidFill>
              </a:rPr>
              <a:t>area</a:t>
            </a:r>
          </a:p>
          <a:p>
            <a:r>
              <a:rPr lang="en-US" dirty="0"/>
              <a:t>If we know its temperature and total luminosity, we can calculate its </a:t>
            </a:r>
            <a:r>
              <a:rPr lang="en-US" dirty="0">
                <a:solidFill>
                  <a:schemeClr val="accent2"/>
                </a:solidFill>
              </a:rPr>
              <a:t>surface area</a:t>
            </a:r>
          </a:p>
          <a:p>
            <a:r>
              <a:rPr lang="en-US" dirty="0">
                <a:solidFill>
                  <a:schemeClr val="tx2"/>
                </a:solidFill>
              </a:rPr>
              <a:t>Then we know its </a:t>
            </a:r>
            <a:r>
              <a:rPr lang="en-US" dirty="0">
                <a:solidFill>
                  <a:schemeClr val="accent2"/>
                </a:solidFill>
              </a:rPr>
              <a:t>size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54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6436E-5E40-6A45-86AC-FF58C146D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156F0-5E93-6748-9AB5-C344946A4E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far is a star?</a:t>
            </a:r>
          </a:p>
          <a:p>
            <a:r>
              <a:rPr lang="en-US" dirty="0"/>
              <a:t>We can accurately measure positions on the celestial sphere</a:t>
            </a:r>
          </a:p>
          <a:p>
            <a:pPr lvl="1"/>
            <a:r>
              <a:rPr lang="en-US" dirty="0"/>
              <a:t>two </a:t>
            </a:r>
            <a:r>
              <a:rPr lang="en-US" dirty="0">
                <a:solidFill>
                  <a:schemeClr val="accent2"/>
                </a:solidFill>
              </a:rPr>
              <a:t>angles</a:t>
            </a:r>
            <a:r>
              <a:rPr lang="en-US" dirty="0"/>
              <a:t>, no distance</a:t>
            </a:r>
          </a:p>
          <a:p>
            <a:r>
              <a:rPr lang="en-US" dirty="0"/>
              <a:t>How can we measure </a:t>
            </a:r>
            <a:r>
              <a:rPr lang="en-US" dirty="0">
                <a:solidFill>
                  <a:schemeClr val="accent2"/>
                </a:solidFill>
              </a:rPr>
              <a:t>distances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direct comparison</a:t>
            </a:r>
          </a:p>
          <a:p>
            <a:pPr lvl="1"/>
            <a:r>
              <a:rPr lang="en-US" dirty="0"/>
              <a:t>travel time</a:t>
            </a:r>
          </a:p>
          <a:p>
            <a:pPr lvl="1"/>
            <a:r>
              <a:rPr lang="en-US" dirty="0"/>
              <a:t>triangulation</a:t>
            </a:r>
          </a:p>
        </p:txBody>
      </p:sp>
    </p:spTree>
    <p:extLst>
      <p:ext uri="{BB962C8B-B14F-4D97-AF65-F5344CB8AC3E}">
        <p14:creationId xmlns:p14="http://schemas.microsoft.com/office/powerpoint/2010/main" val="186430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C8DF9-3AF3-3F47-82F0-C79AAF957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Parallax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9E0173-7636-BB4E-8C30-3AA274AFB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294" y="1363749"/>
            <a:ext cx="6356106" cy="40062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BAFC44-B89C-A844-96AE-A51106972705}"/>
              </a:ext>
            </a:extLst>
          </p:cNvPr>
          <p:cNvSpPr txBox="1"/>
          <p:nvPr/>
        </p:nvSpPr>
        <p:spPr>
          <a:xfrm rot="16200000">
            <a:off x="6780840" y="3734761"/>
            <a:ext cx="25971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Comins</a:t>
            </a:r>
            <a:r>
              <a:rPr lang="en-US" sz="2400" dirty="0"/>
              <a:t>, Fig. 12.1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AD5967-0AD8-9F4D-9DF8-2F98E780AC56}"/>
              </a:ext>
            </a:extLst>
          </p:cNvPr>
          <p:cNvSpPr txBox="1"/>
          <p:nvPr/>
        </p:nvSpPr>
        <p:spPr>
          <a:xfrm>
            <a:off x="1447800" y="5370022"/>
            <a:ext cx="15087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Nearby star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7E4CF7-6A82-7943-8607-331C7C1B4BB6}"/>
              </a:ext>
            </a:extLst>
          </p:cNvPr>
          <p:cNvSpPr txBox="1"/>
          <p:nvPr/>
        </p:nvSpPr>
        <p:spPr>
          <a:xfrm>
            <a:off x="4507524" y="5370022"/>
            <a:ext cx="20217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Even closer star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B99A7A-F624-104C-9A15-081623A22F35}"/>
              </a:ext>
            </a:extLst>
          </p:cNvPr>
          <p:cNvSpPr txBox="1"/>
          <p:nvPr/>
        </p:nvSpPr>
        <p:spPr>
          <a:xfrm>
            <a:off x="568128" y="5867400"/>
            <a:ext cx="81948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The </a:t>
            </a:r>
            <a:r>
              <a:rPr lang="en-US" sz="2400" dirty="0">
                <a:solidFill>
                  <a:schemeClr val="accent6"/>
                </a:solidFill>
              </a:rPr>
              <a:t>smaller</a:t>
            </a:r>
            <a:r>
              <a:rPr lang="en-US" sz="2400" dirty="0">
                <a:solidFill>
                  <a:schemeClr val="accent2"/>
                </a:solidFill>
              </a:rPr>
              <a:t> the parallax angle, the </a:t>
            </a:r>
            <a:r>
              <a:rPr lang="en-US" sz="2400" dirty="0">
                <a:solidFill>
                  <a:schemeClr val="accent6"/>
                </a:solidFill>
              </a:rPr>
              <a:t>more distant </a:t>
            </a:r>
            <a:r>
              <a:rPr lang="en-US" sz="2400" dirty="0">
                <a:solidFill>
                  <a:schemeClr val="accent2"/>
                </a:solidFill>
              </a:rPr>
              <a:t>the object.</a:t>
            </a:r>
          </a:p>
        </p:txBody>
      </p:sp>
    </p:spTree>
    <p:extLst>
      <p:ext uri="{BB962C8B-B14F-4D97-AF65-F5344CB8AC3E}">
        <p14:creationId xmlns:p14="http://schemas.microsoft.com/office/powerpoint/2010/main" val="84303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48229-84F7-9C49-9C6D-B4B027A9C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Parallax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1FEDC-574A-6741-893C-3E728B59C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2600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If </a:t>
            </a:r>
            <a:r>
              <a:rPr lang="en-US" i="1" dirty="0">
                <a:solidFill>
                  <a:schemeClr val="accent4"/>
                </a:solidFill>
                <a:latin typeface="Symbol" pitchFamily="2" charset="2"/>
              </a:rPr>
              <a:t>q</a:t>
            </a:r>
            <a:r>
              <a:rPr lang="en-US" dirty="0"/>
              <a:t> = 1”, </a:t>
            </a:r>
            <a:r>
              <a:rPr lang="en-US" i="1" dirty="0">
                <a:solidFill>
                  <a:schemeClr val="accent4"/>
                </a:solidFill>
              </a:rPr>
              <a:t>d</a:t>
            </a:r>
            <a:r>
              <a:rPr lang="en-US" dirty="0"/>
              <a:t> = </a:t>
            </a:r>
            <a:r>
              <a:rPr lang="en-US" dirty="0">
                <a:solidFill>
                  <a:schemeClr val="accent2"/>
                </a:solidFill>
              </a:rPr>
              <a:t>206265 AU </a:t>
            </a: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tx2"/>
                </a:solidFill>
              </a:rPr>
              <a:t>206265 AU = 1 </a:t>
            </a:r>
            <a:r>
              <a:rPr lang="en-US" dirty="0">
                <a:solidFill>
                  <a:schemeClr val="accent2"/>
                </a:solidFill>
              </a:rPr>
              <a:t>parsec</a:t>
            </a:r>
          </a:p>
          <a:p>
            <a:pPr>
              <a:buClr>
                <a:schemeClr val="tx2"/>
              </a:buClr>
            </a:pPr>
            <a:r>
              <a:rPr lang="en-US" sz="2800" dirty="0">
                <a:solidFill>
                  <a:schemeClr val="accent2"/>
                </a:solidFill>
              </a:rPr>
              <a:t>Distance </a:t>
            </a:r>
            <a:r>
              <a:rPr lang="en-US" sz="2800" dirty="0">
                <a:solidFill>
                  <a:schemeClr val="tx2"/>
                </a:solidFill>
              </a:rPr>
              <a:t>in</a:t>
            </a:r>
            <a:r>
              <a:rPr lang="en-US" sz="2800" dirty="0">
                <a:solidFill>
                  <a:schemeClr val="accent2"/>
                </a:solidFill>
              </a:rPr>
              <a:t> parsecs </a:t>
            </a:r>
            <a:r>
              <a:rPr lang="en-US" sz="2800" dirty="0">
                <a:solidFill>
                  <a:schemeClr val="tx2"/>
                </a:solidFill>
              </a:rPr>
              <a:t>= 1/</a:t>
            </a:r>
            <a:r>
              <a:rPr lang="en-US" sz="2800" dirty="0">
                <a:solidFill>
                  <a:schemeClr val="accent2"/>
                </a:solidFill>
              </a:rPr>
              <a:t>(parallax </a:t>
            </a:r>
            <a:r>
              <a:rPr lang="en-US" sz="2800" dirty="0">
                <a:solidFill>
                  <a:schemeClr val="tx2"/>
                </a:solidFill>
              </a:rPr>
              <a:t>in</a:t>
            </a:r>
            <a:r>
              <a:rPr lang="en-US" sz="2800" dirty="0">
                <a:solidFill>
                  <a:schemeClr val="accent2"/>
                </a:solidFill>
              </a:rPr>
              <a:t> arcseconds)</a:t>
            </a:r>
            <a:endParaRPr lang="en-US" sz="2800" dirty="0">
              <a:solidFill>
                <a:schemeClr val="tx2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F8214C0-D1E2-4143-BD42-78A7CEC5A1C5}"/>
              </a:ext>
            </a:extLst>
          </p:cNvPr>
          <p:cNvGrpSpPr/>
          <p:nvPr/>
        </p:nvGrpSpPr>
        <p:grpSpPr>
          <a:xfrm>
            <a:off x="838200" y="3810000"/>
            <a:ext cx="304800" cy="1981200"/>
            <a:chOff x="838200" y="3810000"/>
            <a:chExt cx="304800" cy="19812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35D3829-5180-A14D-BC11-ED734287052E}"/>
                </a:ext>
              </a:extLst>
            </p:cNvPr>
            <p:cNvSpPr/>
            <p:nvPr/>
          </p:nvSpPr>
          <p:spPr>
            <a:xfrm>
              <a:off x="876300" y="4686300"/>
              <a:ext cx="228600" cy="22860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E667528-33A5-7442-9121-D62DD44D7797}"/>
                </a:ext>
              </a:extLst>
            </p:cNvPr>
            <p:cNvSpPr/>
            <p:nvPr/>
          </p:nvSpPr>
          <p:spPr>
            <a:xfrm>
              <a:off x="838200" y="3810000"/>
              <a:ext cx="304800" cy="1981200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5-Point Star 5">
            <a:extLst>
              <a:ext uri="{FF2B5EF4-FFF2-40B4-BE49-F238E27FC236}">
                <a16:creationId xmlns:a16="http://schemas.microsoft.com/office/drawing/2014/main" id="{7CEE21C3-5587-B140-8194-7ECA908DC8DE}"/>
              </a:ext>
            </a:extLst>
          </p:cNvPr>
          <p:cNvSpPr/>
          <p:nvPr/>
        </p:nvSpPr>
        <p:spPr>
          <a:xfrm>
            <a:off x="8229600" y="4648200"/>
            <a:ext cx="304800" cy="304800"/>
          </a:xfrm>
          <a:prstGeom prst="star5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D670C06-9C20-144B-AF59-9E7D95354E08}"/>
              </a:ext>
            </a:extLst>
          </p:cNvPr>
          <p:cNvCxnSpPr>
            <a:stCxn id="5" idx="0"/>
          </p:cNvCxnSpPr>
          <p:nvPr/>
        </p:nvCxnSpPr>
        <p:spPr>
          <a:xfrm>
            <a:off x="990600" y="3810000"/>
            <a:ext cx="7391400" cy="990600"/>
          </a:xfrm>
          <a:prstGeom prst="line">
            <a:avLst/>
          </a:prstGeom>
          <a:ln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B640395-3E6D-F74F-9726-C2A3FC18BC1A}"/>
              </a:ext>
            </a:extLst>
          </p:cNvPr>
          <p:cNvCxnSpPr>
            <a:cxnSpLocks/>
            <a:stCxn id="5" idx="4"/>
          </p:cNvCxnSpPr>
          <p:nvPr/>
        </p:nvCxnSpPr>
        <p:spPr>
          <a:xfrm flipV="1">
            <a:off x="990600" y="4800600"/>
            <a:ext cx="7391400" cy="990600"/>
          </a:xfrm>
          <a:prstGeom prst="line">
            <a:avLst/>
          </a:prstGeom>
          <a:ln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DA5B494-A287-CB4D-984C-B8FB0C803D7C}"/>
              </a:ext>
            </a:extLst>
          </p:cNvPr>
          <p:cNvCxnSpPr>
            <a:cxnSpLocks/>
          </p:cNvCxnSpPr>
          <p:nvPr/>
        </p:nvCxnSpPr>
        <p:spPr>
          <a:xfrm>
            <a:off x="304800" y="4800600"/>
            <a:ext cx="8610600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AD71175-162E-724F-A141-3F44A4433768}"/>
              </a:ext>
            </a:extLst>
          </p:cNvPr>
          <p:cNvSpPr txBox="1"/>
          <p:nvPr/>
        </p:nvSpPr>
        <p:spPr>
          <a:xfrm>
            <a:off x="5562600" y="4419600"/>
            <a:ext cx="457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chemeClr val="accent4"/>
                </a:solidFill>
                <a:latin typeface="Symbol" pitchFamily="2" charset="2"/>
              </a:rPr>
              <a:t>q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DBA7098-F103-6D40-BC68-945CF2D88F63}"/>
              </a:ext>
            </a:extLst>
          </p:cNvPr>
          <p:cNvCxnSpPr>
            <a:cxnSpLocks/>
          </p:cNvCxnSpPr>
          <p:nvPr/>
        </p:nvCxnSpPr>
        <p:spPr>
          <a:xfrm flipV="1">
            <a:off x="989454" y="3810000"/>
            <a:ext cx="0" cy="990600"/>
          </a:xfrm>
          <a:prstGeom prst="line">
            <a:avLst/>
          </a:prstGeom>
          <a:ln w="15875">
            <a:solidFill>
              <a:schemeClr val="accent2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D309E27-BD3F-D04F-88C4-EA6518A8E26E}"/>
              </a:ext>
            </a:extLst>
          </p:cNvPr>
          <p:cNvSpPr txBox="1"/>
          <p:nvPr/>
        </p:nvSpPr>
        <p:spPr>
          <a:xfrm>
            <a:off x="320209" y="4184303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AU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6EE686-5422-8647-8E8F-92E022AC8822}"/>
              </a:ext>
            </a:extLst>
          </p:cNvPr>
          <p:cNvSpPr txBox="1"/>
          <p:nvPr/>
        </p:nvSpPr>
        <p:spPr>
          <a:xfrm>
            <a:off x="3923418" y="474491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chemeClr val="accent4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03104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FDD36-3C3A-A64F-A36B-AEEFD24E8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Distances by Parallax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31D09-7309-FB4E-84AD-8EA696CA7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An arcsecond is a </a:t>
            </a:r>
            <a:r>
              <a:rPr lang="en-US" dirty="0">
                <a:solidFill>
                  <a:schemeClr val="accent2"/>
                </a:solidFill>
              </a:rPr>
              <a:t>very small angle</a:t>
            </a:r>
          </a:p>
          <a:p>
            <a:pPr>
              <a:buClr>
                <a:schemeClr val="tx2"/>
              </a:buClr>
            </a:pPr>
            <a:r>
              <a:rPr lang="en-US" dirty="0"/>
              <a:t>A parsec is a </a:t>
            </a:r>
            <a:r>
              <a:rPr lang="en-US" dirty="0">
                <a:solidFill>
                  <a:schemeClr val="accent2"/>
                </a:solidFill>
              </a:rPr>
              <a:t>very long distance</a:t>
            </a:r>
          </a:p>
          <a:p>
            <a:pPr lvl="1">
              <a:buClr>
                <a:schemeClr val="tx2"/>
              </a:buClr>
            </a:pPr>
            <a:r>
              <a:rPr lang="en-US" dirty="0"/>
              <a:t>1 parsec = </a:t>
            </a:r>
            <a:r>
              <a:rPr lang="en-US" dirty="0">
                <a:solidFill>
                  <a:schemeClr val="tx1"/>
                </a:solidFill>
              </a:rPr>
              <a:t>3.26 </a:t>
            </a:r>
            <a:r>
              <a:rPr lang="en-US" dirty="0" err="1">
                <a:solidFill>
                  <a:schemeClr val="tx1"/>
                </a:solidFill>
              </a:rPr>
              <a:t>light·years</a:t>
            </a:r>
            <a:endParaRPr lang="en-US" dirty="0">
              <a:solidFill>
                <a:schemeClr val="tx1"/>
              </a:solidFill>
            </a:endParaRPr>
          </a:p>
          <a:p>
            <a:pPr>
              <a:buClr>
                <a:schemeClr val="tx2"/>
              </a:buClr>
            </a:pPr>
            <a:r>
              <a:rPr lang="en-US" dirty="0">
                <a:solidFill>
                  <a:schemeClr val="accent2"/>
                </a:solidFill>
              </a:rPr>
              <a:t>No stars </a:t>
            </a:r>
            <a:r>
              <a:rPr lang="en-US" dirty="0"/>
              <a:t>are within 1 parsec of the Sun</a:t>
            </a:r>
          </a:p>
          <a:p>
            <a:pPr lvl="1">
              <a:buClr>
                <a:schemeClr val="tx2"/>
              </a:buClr>
            </a:pPr>
            <a:r>
              <a:rPr lang="en-US" dirty="0"/>
              <a:t>closest is 1.3 pc</a:t>
            </a:r>
          </a:p>
          <a:p>
            <a:pPr>
              <a:buClr>
                <a:schemeClr val="tx2"/>
              </a:buClr>
            </a:pPr>
            <a:r>
              <a:rPr lang="en-US" dirty="0"/>
              <a:t>Very best measurements go out to 10 kpc</a:t>
            </a:r>
          </a:p>
        </p:txBody>
      </p:sp>
    </p:spTree>
    <p:extLst>
      <p:ext uri="{BB962C8B-B14F-4D97-AF65-F5344CB8AC3E}">
        <p14:creationId xmlns:p14="http://schemas.microsoft.com/office/powerpoint/2010/main" val="272995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3612</TotalTime>
  <Words>839</Words>
  <Application>Microsoft Office PowerPoint</Application>
  <PresentationFormat>On-screen Show (4:3)</PresentationFormat>
  <Paragraphs>165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ＭＳ Ｐゴシック</vt:lpstr>
      <vt:lpstr>Arial</vt:lpstr>
      <vt:lpstr>Calibri</vt:lpstr>
      <vt:lpstr>Cambria Math</vt:lpstr>
      <vt:lpstr>Symbol</vt:lpstr>
      <vt:lpstr>Default Design</vt:lpstr>
      <vt:lpstr>The Stars</vt:lpstr>
      <vt:lpstr>Brightness</vt:lpstr>
      <vt:lpstr>Quantify Brightness</vt:lpstr>
      <vt:lpstr>Motivation</vt:lpstr>
      <vt:lpstr>Black body formula</vt:lpstr>
      <vt:lpstr>Distance</vt:lpstr>
      <vt:lpstr>Parallax</vt:lpstr>
      <vt:lpstr>Annual Parallax</vt:lpstr>
      <vt:lpstr>Distances by Parallax</vt:lpstr>
      <vt:lpstr>Brightness</vt:lpstr>
      <vt:lpstr>Qualitative scale</vt:lpstr>
      <vt:lpstr>Quantitative scale</vt:lpstr>
      <vt:lpstr>Logarithmic scales</vt:lpstr>
      <vt:lpstr>Apparent Magnitudes</vt:lpstr>
      <vt:lpstr>Absolute magnitude</vt:lpstr>
      <vt:lpstr>Absolute Magnitudes</vt:lpstr>
      <vt:lpstr>Types of Stars</vt:lpstr>
      <vt:lpstr>Learning about Stars</vt:lpstr>
      <vt:lpstr>Temperature</vt:lpstr>
      <vt:lpstr>Color Temperature</vt:lpstr>
      <vt:lpstr>Spectral Class</vt:lpstr>
      <vt:lpstr>Spectral Class</vt:lpstr>
      <vt:lpstr>Spectral Classes</vt:lpstr>
      <vt:lpstr>Subclasses</vt:lpstr>
      <vt:lpstr>Temperature and Luminosity</vt:lpstr>
      <vt:lpstr>Hertzsprung-Russell Diagram</vt:lpstr>
      <vt:lpstr>Stars within 10 pc</vt:lpstr>
      <vt:lpstr>Visible Stars within 50 pc</vt:lpstr>
      <vt:lpstr>H-R Groupings</vt:lpstr>
      <vt:lpstr>More stars</vt:lpstr>
      <vt:lpstr>Luminosity Classes</vt:lpstr>
      <vt:lpstr>Coded by Luminosity Class</vt:lpstr>
      <vt:lpstr>Luminosity Classes</vt:lpstr>
      <vt:lpstr>Distance from Spectrum</vt:lpstr>
    </vt:vector>
  </TitlesOfParts>
  <Company>John Carroll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 Jr</cp:lastModifiedBy>
  <cp:revision>234</cp:revision>
  <cp:lastPrinted>2024-10-23T19:49:25Z</cp:lastPrinted>
  <dcterms:created xsi:type="dcterms:W3CDTF">2003-08-04T19:23:16Z</dcterms:created>
  <dcterms:modified xsi:type="dcterms:W3CDTF">2026-08-31T00:31:21Z</dcterms:modified>
</cp:coreProperties>
</file>