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6" r:id="rId9"/>
    <p:sldId id="264" r:id="rId10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063"/>
    <p:restoredTop sz="93913" autoAdjust="0"/>
  </p:normalViewPr>
  <p:slideViewPr>
    <p:cSldViewPr>
      <p:cViewPr varScale="1">
        <p:scale>
          <a:sx n="56" d="100"/>
          <a:sy n="56" d="100"/>
        </p:scale>
        <p:origin x="72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L20 Solar interior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546313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L20 Solar interior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10/23/2024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12458"/>
            <a:ext cx="4002404" cy="351629"/>
          </a:xfrm>
        </p:spPr>
        <p:txBody>
          <a:bodyPr/>
          <a:lstStyle/>
          <a:p>
            <a:pPr>
              <a:defRPr/>
            </a:pPr>
            <a:r>
              <a:rPr lang="en-US"/>
              <a:t>A1050 L20 Solar interior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C823E-652C-BB4C-958D-D5E42335A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56391E-6FF9-0840-9B7D-BFA1EAC48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5865-103A-1743-A364-F91C4C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ACD44F-A22B-B141-A718-8EBA46414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4AE73-39B9-E840-BA5F-1D8261596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221EF0-7819-9345-BE24-395200119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428FEC-714D-CA4F-A928-89AD5CF89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1CBA0B-4567-F84B-B475-8ADDB60C0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E17832-5374-5A43-99C2-1688BEBA8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17704E-0A8D-114C-BE4C-9B49D4C66A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image-article/anatomy-of-su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tock.adobe.com/images/a-dramatic-portrayal-of-nuclear-fusion-with-concentrated-beams-of-radioactivity-emanating-from-the-core-symbolizing-raw-power/951789809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Inside the Sun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6858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The source of it all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FDE26D-51E1-0D4D-AB45-995D93297CB8}"/>
              </a:ext>
            </a:extLst>
          </p:cNvPr>
          <p:cNvSpPr txBox="1"/>
          <p:nvPr/>
        </p:nvSpPr>
        <p:spPr>
          <a:xfrm>
            <a:off x="1295400" y="5486400"/>
            <a:ext cx="1966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§11.8–11.11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42007C-D3B9-D643-82C8-A1CEC68C3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564" y="0"/>
            <a:ext cx="703287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233F4E-8248-CA44-BE53-E111D2AEFF43}"/>
              </a:ext>
            </a:extLst>
          </p:cNvPr>
          <p:cNvSpPr txBox="1"/>
          <p:nvPr/>
        </p:nvSpPr>
        <p:spPr>
          <a:xfrm>
            <a:off x="1447800" y="6400800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hlinkClick r:id="rId3"/>
              </a:rPr>
              <a:t>Image</a:t>
            </a:r>
            <a:r>
              <a:rPr lang="en-US" dirty="0">
                <a:solidFill>
                  <a:schemeClr val="accent4"/>
                </a:solidFill>
              </a:rPr>
              <a:t>:  NASA/Jenny </a:t>
            </a:r>
            <a:r>
              <a:rPr lang="en-US" dirty="0" err="1">
                <a:solidFill>
                  <a:schemeClr val="accent4"/>
                </a:solidFill>
              </a:rPr>
              <a:t>Mottar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83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BFB89-97D0-4045-8964-2BEA538AC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the Sun shine?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8499D-C389-7546-8A33-F826690C1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Gravitational collapse causes temperature increase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Collapse converts gravitational </a:t>
            </a:r>
            <a:r>
              <a:rPr lang="en-US" dirty="0">
                <a:solidFill>
                  <a:schemeClr val="accent2"/>
                </a:solidFill>
              </a:rPr>
              <a:t>potential</a:t>
            </a:r>
            <a:r>
              <a:rPr lang="en-US" dirty="0"/>
              <a:t> energy to </a:t>
            </a:r>
            <a:r>
              <a:rPr lang="en-US" dirty="0">
                <a:solidFill>
                  <a:schemeClr val="accent2"/>
                </a:solidFill>
              </a:rPr>
              <a:t>kinetic</a:t>
            </a:r>
            <a:r>
              <a:rPr lang="en-US" dirty="0"/>
              <a:t> energy</a:t>
            </a:r>
          </a:p>
          <a:p>
            <a:pPr lvl="1"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Temperature</a:t>
            </a:r>
            <a:r>
              <a:rPr lang="en-US" dirty="0"/>
              <a:t> is proportional to average molecular </a:t>
            </a:r>
            <a:r>
              <a:rPr lang="en-US" dirty="0">
                <a:solidFill>
                  <a:schemeClr val="accent2"/>
                </a:solidFill>
              </a:rPr>
              <a:t>kinetic</a:t>
            </a:r>
            <a:r>
              <a:rPr lang="en-US" dirty="0"/>
              <a:t> energy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Hot things </a:t>
            </a:r>
            <a:r>
              <a:rPr lang="en-US" dirty="0">
                <a:solidFill>
                  <a:schemeClr val="accent2"/>
                </a:solidFill>
              </a:rPr>
              <a:t>glow</a:t>
            </a:r>
          </a:p>
        </p:txBody>
      </p:sp>
    </p:spTree>
    <p:extLst>
      <p:ext uri="{BB962C8B-B14F-4D97-AF65-F5344CB8AC3E}">
        <p14:creationId xmlns:p14="http://schemas.microsoft.com/office/powerpoint/2010/main" val="11430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ED321-DC37-F646-A160-79B0212CE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 equilibrium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DB1C2-97E1-1446-8D09-4EC4FFC05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352800" cy="4525963"/>
          </a:xfrm>
        </p:spPr>
        <p:txBody>
          <a:bodyPr/>
          <a:lstStyle/>
          <a:p>
            <a:r>
              <a:rPr lang="en-US" dirty="0"/>
              <a:t>Pressure = </a:t>
            </a:r>
            <a:r>
              <a:rPr lang="en-US" dirty="0">
                <a:solidFill>
                  <a:schemeClr val="accent2"/>
                </a:solidFill>
              </a:rPr>
              <a:t>weight</a:t>
            </a:r>
            <a:r>
              <a:rPr lang="en-US" dirty="0"/>
              <a:t> per </a:t>
            </a:r>
            <a:r>
              <a:rPr lang="en-US" dirty="0">
                <a:solidFill>
                  <a:schemeClr val="accent2"/>
                </a:solidFill>
              </a:rPr>
              <a:t>area</a:t>
            </a:r>
          </a:p>
          <a:p>
            <a:r>
              <a:rPr lang="en-US" dirty="0"/>
              <a:t>Pressure increases with </a:t>
            </a:r>
            <a:r>
              <a:rPr lang="en-US" dirty="0">
                <a:solidFill>
                  <a:schemeClr val="accent2"/>
                </a:solidFill>
              </a:rPr>
              <a:t>density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temperature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8F4E05-6862-0543-A138-18DB49A99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565030"/>
            <a:ext cx="4114800" cy="4386703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FB51AE-FDE4-CD46-8C67-D2CE0E9E4DDC}"/>
              </a:ext>
            </a:extLst>
          </p:cNvPr>
          <p:cNvSpPr txBox="1"/>
          <p:nvPr/>
        </p:nvSpPr>
        <p:spPr>
          <a:xfrm>
            <a:off x="4343400" y="6126163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Comins</a:t>
            </a:r>
            <a:r>
              <a:rPr lang="en-US" sz="2400" dirty="0"/>
              <a:t>, Fig. 11.22</a:t>
            </a:r>
          </a:p>
        </p:txBody>
      </p:sp>
    </p:spTree>
    <p:extLst>
      <p:ext uri="{BB962C8B-B14F-4D97-AF65-F5344CB8AC3E}">
        <p14:creationId xmlns:p14="http://schemas.microsoft.com/office/powerpoint/2010/main" val="409978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FCC6E-14A7-1C45-9118-3F107DA6B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it last?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2EEE8-EE0B-DB4F-BF4D-0A822851E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Release of radiant energy lowers temperature</a:t>
            </a:r>
          </a:p>
          <a:p>
            <a:r>
              <a:rPr lang="en-US" dirty="0"/>
              <a:t>Further collapse raises pressure and temperature</a:t>
            </a:r>
          </a:p>
          <a:p>
            <a:r>
              <a:rPr lang="en-US" dirty="0"/>
              <a:t>Eventually shrinks and snuffs out</a:t>
            </a:r>
          </a:p>
        </p:txBody>
      </p:sp>
    </p:spTree>
    <p:extLst>
      <p:ext uri="{BB962C8B-B14F-4D97-AF65-F5344CB8AC3E}">
        <p14:creationId xmlns:p14="http://schemas.microsoft.com/office/powerpoint/2010/main" val="418095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FCC6E-14A7-1C45-9118-3F107DA6B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it still shine?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2EEE8-EE0B-DB4F-BF4D-0A822851E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energy source maintains its size and luminosity</a:t>
            </a:r>
          </a:p>
        </p:txBody>
      </p:sp>
    </p:spTree>
    <p:extLst>
      <p:ext uri="{BB962C8B-B14F-4D97-AF65-F5344CB8AC3E}">
        <p14:creationId xmlns:p14="http://schemas.microsoft.com/office/powerpoint/2010/main" val="381507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3F94EC-4964-0E41-A1E9-3BAFAAC9B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0"/>
            <a:ext cx="122464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A7D84E-92D4-664A-8882-CB25CC21A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Nuclear Fusion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33A840-EDFC-314B-B123-2C099F8A284B}"/>
              </a:ext>
            </a:extLst>
          </p:cNvPr>
          <p:cNvSpPr txBox="1"/>
          <p:nvPr/>
        </p:nvSpPr>
        <p:spPr>
          <a:xfrm>
            <a:off x="1066800" y="6172200"/>
            <a:ext cx="4211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  <a:hlinkClick r:id="rId3"/>
              </a:rPr>
              <a:t>Image</a:t>
            </a:r>
            <a:r>
              <a:rPr lang="en-US" dirty="0">
                <a:solidFill>
                  <a:schemeClr val="accent5"/>
                </a:solidFill>
              </a:rPr>
              <a:t>: Adobe Stock/ Generated with AI</a:t>
            </a:r>
          </a:p>
        </p:txBody>
      </p:sp>
    </p:spTree>
    <p:extLst>
      <p:ext uri="{BB962C8B-B14F-4D97-AF65-F5344CB8AC3E}">
        <p14:creationId xmlns:p14="http://schemas.microsoft.com/office/powerpoint/2010/main" val="3248741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15A52-62F0-E442-8011-ADD14ADFD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 Fusion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E52D4-61F3-D543-84ED-4097E35B9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1417638"/>
            <a:ext cx="6629400" cy="4787900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A517BF-FCB1-2146-972A-737B79AB33DB}"/>
              </a:ext>
            </a:extLst>
          </p:cNvPr>
          <p:cNvSpPr txBox="1"/>
          <p:nvPr/>
        </p:nvSpPr>
        <p:spPr>
          <a:xfrm>
            <a:off x="1280746" y="6205538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Comins</a:t>
            </a:r>
            <a:r>
              <a:rPr lang="en-US" sz="2400" dirty="0"/>
              <a:t>, p. 383</a:t>
            </a:r>
          </a:p>
        </p:txBody>
      </p:sp>
    </p:spTree>
    <p:extLst>
      <p:ext uri="{BB962C8B-B14F-4D97-AF65-F5344CB8AC3E}">
        <p14:creationId xmlns:p14="http://schemas.microsoft.com/office/powerpoint/2010/main" val="1038441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385FE-BACA-8445-9B2D-10101AD1D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E9813-224E-7046-B702-AD73ADE3C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81200"/>
          </a:xfrm>
        </p:spPr>
        <p:txBody>
          <a:bodyPr/>
          <a:lstStyle/>
          <a:p>
            <a:r>
              <a:rPr lang="en-US" sz="2800" dirty="0"/>
              <a:t>Computational model of energy flow within the Sun</a:t>
            </a:r>
          </a:p>
          <a:p>
            <a:r>
              <a:rPr lang="en-US" sz="2800" dirty="0"/>
              <a:t>Accounts for nuclear reactions, fluid dynamics, radiation, thermal physics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20C7A1-429F-5047-9426-4E392B8BF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754" y="3740518"/>
            <a:ext cx="7338491" cy="2640745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40CB63-1182-2341-9DA3-C69D6347FF64}"/>
              </a:ext>
            </a:extLst>
          </p:cNvPr>
          <p:cNvSpPr txBox="1"/>
          <p:nvPr/>
        </p:nvSpPr>
        <p:spPr>
          <a:xfrm>
            <a:off x="1219200" y="6381263"/>
            <a:ext cx="2232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Comins</a:t>
            </a:r>
            <a:r>
              <a:rPr lang="en-US" dirty="0"/>
              <a:t>, Fig. 11.23b</a:t>
            </a:r>
          </a:p>
        </p:txBody>
      </p:sp>
    </p:spTree>
    <p:extLst>
      <p:ext uri="{BB962C8B-B14F-4D97-AF65-F5344CB8AC3E}">
        <p14:creationId xmlns:p14="http://schemas.microsoft.com/office/powerpoint/2010/main" val="145626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3388</TotalTime>
  <Words>148</Words>
  <Application>Microsoft Office PowerPoint</Application>
  <PresentationFormat>On-screen Show (4:3)</PresentationFormat>
  <Paragraphs>29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ＭＳ Ｐゴシック</vt:lpstr>
      <vt:lpstr>Arial</vt:lpstr>
      <vt:lpstr>Calibri</vt:lpstr>
      <vt:lpstr>Default Design</vt:lpstr>
      <vt:lpstr>Inside the Sun</vt:lpstr>
      <vt:lpstr>PowerPoint Presentation</vt:lpstr>
      <vt:lpstr>Why does the Sun shine?</vt:lpstr>
      <vt:lpstr>Hydrostatic equilibrium</vt:lpstr>
      <vt:lpstr>Can it last?</vt:lpstr>
      <vt:lpstr>Why does it still shine?</vt:lpstr>
      <vt:lpstr>Nuclear Fusion</vt:lpstr>
      <vt:lpstr>Solar Fusion</vt:lpstr>
      <vt:lpstr>Solar Model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226</cp:revision>
  <cp:lastPrinted>2024-10-23T19:50:11Z</cp:lastPrinted>
  <dcterms:created xsi:type="dcterms:W3CDTF">2003-08-04T19:23:16Z</dcterms:created>
  <dcterms:modified xsi:type="dcterms:W3CDTF">2024-10-23T19:50:15Z</dcterms:modified>
</cp:coreProperties>
</file>