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9236075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7" userDrawn="1">
          <p15:clr>
            <a:srgbClr val="A4A3A4"/>
          </p15:clr>
        </p15:guide>
        <p15:guide id="2" pos="29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246"/>
    <p:restoredTop sz="93913" autoAdjust="0"/>
  </p:normalViewPr>
  <p:slideViewPr>
    <p:cSldViewPr>
      <p:cViewPr varScale="1">
        <p:scale>
          <a:sx n="52" d="100"/>
          <a:sy n="52" d="100"/>
        </p:scale>
        <p:origin x="12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2754"/>
    </p:cViewPr>
  </p:sorterViewPr>
  <p:notesViewPr>
    <p:cSldViewPr>
      <p:cViewPr varScale="1">
        <p:scale>
          <a:sx n="97" d="100"/>
          <a:sy n="97" d="100"/>
        </p:scale>
        <p:origin x="2312" y="200"/>
      </p:cViewPr>
      <p:guideLst>
        <p:guide orient="horz" pos="2207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BA6A1A80-3C88-F94D-B758-F0F7058AF0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12032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 1000 L21 Exoplanets</a:t>
            </a:r>
            <a:endParaRPr lang="en-US" dirty="0"/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DAF7FD79-07EF-904F-82E1-5213733CC5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2097" y="0"/>
            <a:ext cx="4002404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algn="r"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2" name="Rectangle 4">
            <a:extLst>
              <a:ext uri="{FF2B5EF4-FFF2-40B4-BE49-F238E27FC236}">
                <a16:creationId xmlns:a16="http://schemas.microsoft.com/office/drawing/2014/main" id="{92CAED58-3117-FC4C-AD7C-0DB9B8225DF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188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146EB007-85F2-5B46-A71C-6AA8A5E3861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2098" y="6546313"/>
            <a:ext cx="3844952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algn="r" defTabSz="923394" eaLnBrk="1" hangingPunct="1">
              <a:defRPr sz="1200"/>
            </a:lvl1pPr>
          </a:lstStyle>
          <a:p>
            <a:pPr>
              <a:defRPr/>
            </a:pPr>
            <a:fld id="{99E198E8-1274-AE4E-83C7-C0FE8EEEC5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495963-331D-D744-B2D3-EA8AE071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88486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 1000 L21 Exoplanets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DF97D-D50F-FA41-B4C7-64519922F4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232097" y="0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A47F029-E024-AE4D-B9C1-272849DADF5B}" type="datetimeFigureOut">
              <a:rPr lang="en-US" altLang="en-US"/>
              <a:pPr>
                <a:defRPr/>
              </a:pPr>
              <a:t>3/23/2025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F1795D-4FE4-0C40-9273-9D3840C392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9" tIns="45910" rIns="91819" bIns="4591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479BC8C-F26A-2547-B4A5-5B62490A7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4238" y="3329386"/>
            <a:ext cx="7387600" cy="3155155"/>
          </a:xfrm>
          <a:prstGeom prst="rect">
            <a:avLst/>
          </a:prstGeom>
        </p:spPr>
        <p:txBody>
          <a:bodyPr vert="horz" lIns="91819" tIns="45910" rIns="91819" bIns="4591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4E016-16E8-424F-B0BB-B25FB2B24CE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6657188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896DB-3EBE-8848-8D76-002CB33C4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232097" y="6657188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CD55FC-F6E9-AD46-90CF-9254EF4A6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1B1B1B"/>
                </a:solidFill>
                <a:effectLst/>
                <a:latin typeface="Public Sans Web"/>
              </a:rPr>
              <a:t>2M1207 b is a Jupiter-like planet, 5 times more massive than Jupiter. It orbits the brown dwarf at a distance of 55 AU.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1" y="112458"/>
            <a:ext cx="4002404" cy="351629"/>
          </a:xfrm>
        </p:spPr>
        <p:txBody>
          <a:bodyPr/>
          <a:lstStyle/>
          <a:p>
            <a:pPr>
              <a:defRPr/>
            </a:pPr>
            <a:r>
              <a:rPr lang="en-US"/>
              <a:t>A 1000 L21 Exoplanets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CD55FC-F6E9-AD46-90CF-9254EF4A6FCC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6436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9BD79B-892D-F549-B370-3228401955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0C823E-652C-BB4C-958D-D5E42335AA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48DE56-8F57-0F4C-B2B6-8E31AD6F0D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1562-5D18-534B-9DE0-3F30B66592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64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A49F05-F266-584D-AF42-76DEC7083F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56391E-6FF9-0840-9B7D-BFA1EAC483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1E94B0-3CA9-904D-B520-29DD6974E9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4CC83-E323-A14E-B144-841E08185A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586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74CD5D-0D93-0F44-B6C8-FBF5A1D081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0A5865-103A-1743-A364-F91C4CB5D8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C3489A-A6A7-EE4C-AD6E-F8DB95DEB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5CAF-801F-F741-98C0-716767C038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474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1E7734-EB3F-804B-94FD-15C66877E1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ACD44F-A22B-B141-A718-8EBA46414E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216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41574E-C3F4-564F-97E5-09A5971D47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4ED3A8-16F2-F84E-A5F3-767A9D6D65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C67A15-A463-024F-AB35-883CD588A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C8A60-5EC2-4E4A-BBEE-B1906DA46A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2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8F782A-C152-4549-A26F-DC820ABC66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E4AE73-39B9-E840-BA5F-1D8261596A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C06635-5146-DA43-A891-D6BA5BD2A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8C345-A619-9E4E-B57A-7B2B03A28A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99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DA39DC2-7935-D646-9F83-4156AEEB22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C221EF0-7819-9345-BE24-395200119A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A989A0C-CA98-734F-9D66-8AE47018A9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E3EB1-E203-4841-A1E9-20CF8562B7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7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D642338-7D0D-584E-863C-982894F2BF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7428FEC-714D-CA4F-A928-89AD5CF89B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6E07901-93A1-614C-AD13-0AE9A0A7C7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621FA-0C91-E34C-9770-B6C2CF06EC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26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9106D55-7245-6045-B599-B3CA02E49C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31CBA0B-4567-F84B-B475-8ADDB60C0E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AD8ADB-D263-D847-B7FF-D6102BCC4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A2F27-70BA-034A-A44F-4BAF54DB97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504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7E018E-0BA2-A04F-8EDD-7A7399709B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3227D6-7DF1-274C-859B-CE98FE8AE2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B716EB-7CDB-A84B-98A4-A71716C8BB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ECF39-C873-1144-B949-57502DF857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575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DAC38A-8216-654F-865F-514AFD202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E17832-5374-5A43-99C2-1688BEBA84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06AF87-8C5E-E044-A0A1-D51C7FBC7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FF320-41B9-4045-834F-112F72C931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012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CCC0711-F14E-D549-BEA5-3A2800E9F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D1EFC7-E228-AE44-B989-431DF01C1F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8178663-978B-B843-8DB3-80843A8CD6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817704E-0A8D-114C-BE4C-9B49D4C66A7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FAF019B-DA59-9942-B87B-CDA02FC322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0594FB9-0124-314D-8216-C86DC39543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science.nasa.gov/resource/2m1207-b-first-image-of-an-exoplanet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youtu.be/mpViVEO-ymc?feature=shared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youtu.be/3yij1rJOefM?feature=share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cience.nasa.gov/mission/kepler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B96BE24-C2E6-6F18-8C41-F19D870DFA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0E63F56-230D-BF09-B987-C67CDA89E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7315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1" name="Title 1">
            <a:extLst>
              <a:ext uri="{FF2B5EF4-FFF2-40B4-BE49-F238E27FC236}">
                <a16:creationId xmlns:a16="http://schemas.microsoft.com/office/drawing/2014/main" id="{82483371-E724-B849-92D7-46B364CDD97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838200"/>
            <a:ext cx="7772400" cy="838201"/>
          </a:xfrm>
        </p:spPr>
        <p:txBody>
          <a:bodyPr/>
          <a:lstStyle/>
          <a:p>
            <a:r>
              <a:rPr lang="en-US" altLang="en-US" dirty="0">
                <a:solidFill>
                  <a:srgbClr val="FFFF00"/>
                </a:solidFill>
                <a:ea typeface="ＭＳ Ｐゴシック" panose="020B0600070205080204" pitchFamily="34" charset="-128"/>
              </a:rPr>
              <a:t>Exoplanets</a:t>
            </a:r>
          </a:p>
        </p:txBody>
      </p:sp>
      <p:sp>
        <p:nvSpPr>
          <p:cNvPr id="15362" name="Subtitle 2">
            <a:extLst>
              <a:ext uri="{FF2B5EF4-FFF2-40B4-BE49-F238E27FC236}">
                <a16:creationId xmlns:a16="http://schemas.microsoft.com/office/drawing/2014/main" id="{ED7BC2D4-7A49-7E4A-AC7F-6409855C30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057400" y="5334000"/>
            <a:ext cx="5029200" cy="838200"/>
          </a:xfrm>
        </p:spPr>
        <p:txBody>
          <a:bodyPr/>
          <a:lstStyle/>
          <a:p>
            <a:r>
              <a:rPr lang="en-US" altLang="en-US" dirty="0">
                <a:solidFill>
                  <a:srgbClr val="FFFF00"/>
                </a:solidFill>
                <a:ea typeface="ＭＳ Ｐゴシック" panose="020B0600070205080204" pitchFamily="34" charset="-128"/>
              </a:rPr>
              <a:t>Worlds beyond the Sun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E4DBA4-1960-3AFE-28F1-A47E0CE43FAC}"/>
              </a:ext>
            </a:extLst>
          </p:cNvPr>
          <p:cNvSpPr txBox="1"/>
          <p:nvPr/>
        </p:nvSpPr>
        <p:spPr>
          <a:xfrm>
            <a:off x="304800" y="6172200"/>
            <a:ext cx="1859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hlinkClick r:id="rId4"/>
              </a:rPr>
              <a:t>Image</a:t>
            </a:r>
            <a:r>
              <a:rPr lang="en-US" sz="2400" dirty="0">
                <a:solidFill>
                  <a:srgbClr val="FFC000"/>
                </a:solidFill>
              </a:rPr>
              <a:t>: ESO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D14A16-934A-33E8-98F2-B6817F81B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D1562-5D18-534B-9DE0-3F30B6659233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731CD9-EEED-9F11-60DF-BDF8747E8A8C}"/>
              </a:ext>
            </a:extLst>
          </p:cNvPr>
          <p:cNvSpPr txBox="1"/>
          <p:nvPr/>
        </p:nvSpPr>
        <p:spPr>
          <a:xfrm>
            <a:off x="7202912" y="6172200"/>
            <a:ext cx="1455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i="0" dirty="0">
                <a:solidFill>
                  <a:srgbClr val="FFC000"/>
                </a:solidFill>
                <a:effectLst/>
                <a:latin typeface="Public Sans Web"/>
              </a:rPr>
              <a:t>2M1207 b</a:t>
            </a:r>
            <a:endParaRPr lang="en-US" sz="24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7D16C-657B-3C81-6194-A49AEA877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TESS</a:t>
            </a:r>
            <a:r>
              <a:rPr lang="en-US" dirty="0"/>
              <a:t> 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6E2CF-1372-C20E-4437-D04DFC7A4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0674"/>
            <a:ext cx="8229600" cy="1295400"/>
          </a:xfrm>
        </p:spPr>
        <p:txBody>
          <a:bodyPr/>
          <a:lstStyle/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T</a:t>
            </a:r>
            <a:r>
              <a:rPr lang="en-US" dirty="0"/>
              <a:t>ransiting </a:t>
            </a:r>
            <a:r>
              <a:rPr lang="en-US" dirty="0">
                <a:solidFill>
                  <a:schemeClr val="accent2"/>
                </a:solidFill>
              </a:rPr>
              <a:t>E</a:t>
            </a:r>
            <a:r>
              <a:rPr lang="en-US" dirty="0"/>
              <a:t>xoplanet </a:t>
            </a:r>
            <a:r>
              <a:rPr lang="en-US" dirty="0">
                <a:solidFill>
                  <a:schemeClr val="accent2"/>
                </a:solidFill>
              </a:rPr>
              <a:t>S</a:t>
            </a:r>
            <a:r>
              <a:rPr lang="en-US" dirty="0"/>
              <a:t>urvey </a:t>
            </a:r>
            <a:r>
              <a:rPr lang="en-US" dirty="0">
                <a:solidFill>
                  <a:schemeClr val="accent2"/>
                </a:solidFill>
              </a:rPr>
              <a:t>S</a:t>
            </a:r>
            <a:r>
              <a:rPr lang="en-US" dirty="0"/>
              <a:t>atellite</a:t>
            </a:r>
          </a:p>
          <a:p>
            <a:pPr>
              <a:buClr>
                <a:schemeClr val="tx2"/>
              </a:buClr>
            </a:pPr>
            <a:r>
              <a:rPr lang="en-US" dirty="0"/>
              <a:t>Detects transitory phenomena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719C1ED-80E6-0438-AE3D-4AB88AE37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796075"/>
            <a:ext cx="5442919" cy="375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1659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D645D-CD91-631E-470A-4C2E09BF8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Measurable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51093-689B-551F-7871-2498C7792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Orbital period, distance, and shape</a:t>
            </a:r>
          </a:p>
          <a:p>
            <a:r>
              <a:rPr lang="en-US" dirty="0"/>
              <a:t>Planet mass, size, and density</a:t>
            </a:r>
          </a:p>
          <a:p>
            <a:r>
              <a:rPr lang="en-US" dirty="0"/>
              <a:t>Atmospheric properties</a:t>
            </a:r>
          </a:p>
        </p:txBody>
      </p:sp>
    </p:spTree>
    <p:extLst>
      <p:ext uri="{BB962C8B-B14F-4D97-AF65-F5344CB8AC3E}">
        <p14:creationId xmlns:p14="http://schemas.microsoft.com/office/powerpoint/2010/main" val="122021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3E792-B23E-B59B-4AD2-54EF53B0A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Trappist-1 System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014407-1910-DFDD-AF96-F66ADEC792DD}"/>
              </a:ext>
            </a:extLst>
          </p:cNvPr>
          <p:cNvSpPr txBox="1"/>
          <p:nvPr/>
        </p:nvSpPr>
        <p:spPr>
          <a:xfrm>
            <a:off x="990600" y="6101481"/>
            <a:ext cx="2528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Bennett, Fig 10.7</a:t>
            </a:r>
          </a:p>
        </p:txBody>
      </p:sp>
      <p:pic>
        <p:nvPicPr>
          <p:cNvPr id="7" name="Picture 6" descr="A close-up of several different colored graphs&#10;&#10;AI-generated content may be incorrect.">
            <a:extLst>
              <a:ext uri="{FF2B5EF4-FFF2-40B4-BE49-F238E27FC236}">
                <a16:creationId xmlns:a16="http://schemas.microsoft.com/office/drawing/2014/main" id="{12C2BA4D-80EE-6FFE-BBD1-5556416ED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417638"/>
            <a:ext cx="7239000" cy="4581253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07431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68EC7-EACF-24F2-25E0-6E66F4ED9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Atmospheric Data</a:t>
            </a:r>
          </a:p>
        </p:txBody>
      </p:sp>
      <p:pic>
        <p:nvPicPr>
          <p:cNvPr id="5" name="Picture 4" descr="A diagram of the solar system&#10;&#10;AI-generated content may be incorrect.">
            <a:extLst>
              <a:ext uri="{FF2B5EF4-FFF2-40B4-BE49-F238E27FC236}">
                <a16:creationId xmlns:a16="http://schemas.microsoft.com/office/drawing/2014/main" id="{FE5EF1D0-4279-1FEF-5B91-3003CBD97A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59" y="1314125"/>
            <a:ext cx="7657081" cy="502085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F8A08-4C5F-0A74-33E5-B946F84C32A2}"/>
              </a:ext>
            </a:extLst>
          </p:cNvPr>
          <p:cNvSpPr txBox="1"/>
          <p:nvPr/>
        </p:nvSpPr>
        <p:spPr>
          <a:xfrm>
            <a:off x="743459" y="6322541"/>
            <a:ext cx="2528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Bennett, Fig 10.9</a:t>
            </a:r>
          </a:p>
        </p:txBody>
      </p:sp>
    </p:spTree>
    <p:extLst>
      <p:ext uri="{BB962C8B-B14F-4D97-AF65-F5344CB8AC3E}">
        <p14:creationId xmlns:p14="http://schemas.microsoft.com/office/powerpoint/2010/main" val="2355658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0D13C-26CB-18C3-588E-5CB99297A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we’ve found</a:t>
            </a:r>
          </a:p>
        </p:txBody>
      </p:sp>
      <p:pic>
        <p:nvPicPr>
          <p:cNvPr id="5" name="Picture 4" descr="A diagram of a number of red dots&#10;&#10;AI-generated content may be incorrect.">
            <a:extLst>
              <a:ext uri="{FF2B5EF4-FFF2-40B4-BE49-F238E27FC236}">
                <a16:creationId xmlns:a16="http://schemas.microsoft.com/office/drawing/2014/main" id="{094F40ED-3104-A842-1928-F0F01F600A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216" y="1319880"/>
            <a:ext cx="6449568" cy="5023104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094686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18EFA-7A9E-24F6-ABBD-657E13DD2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Forming Exoplanetary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0435D-D130-E29C-37B5-88D86D029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“Hot </a:t>
            </a:r>
            <a:r>
              <a:rPr lang="en-US" dirty="0" err="1"/>
              <a:t>Jupiters</a:t>
            </a:r>
            <a:r>
              <a:rPr lang="en-US" dirty="0"/>
              <a:t>” get close to their stars?</a:t>
            </a:r>
          </a:p>
          <a:p>
            <a:r>
              <a:rPr lang="en-US" dirty="0"/>
              <a:t>Nebular theory expects Jupiter-size planets to form beyond the frost line</a:t>
            </a:r>
          </a:p>
          <a:p>
            <a:r>
              <a:rPr lang="en-US" dirty="0"/>
              <a:t>A young planet may be pulled inward by waves in a closer dust disk</a:t>
            </a:r>
          </a:p>
        </p:txBody>
      </p:sp>
    </p:spTree>
    <p:extLst>
      <p:ext uri="{BB962C8B-B14F-4D97-AF65-F5344CB8AC3E}">
        <p14:creationId xmlns:p14="http://schemas.microsoft.com/office/powerpoint/2010/main" val="331869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E552B-AF47-4172-A4BE-3ADA9F6D2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3F6DA-5ABF-8226-5967-4E7489C10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happens in a gravitational encounter that allows a planet's orbit to move inward?</a:t>
            </a:r>
          </a:p>
          <a:p>
            <a:pPr marL="514350" indent="-514350">
              <a:buClr>
                <a:schemeClr val="accent2"/>
              </a:buClr>
              <a:buFont typeface="+mj-lt"/>
              <a:buAutoNum type="alphaUcPeriod"/>
            </a:pPr>
            <a:r>
              <a:rPr lang="en-US" dirty="0"/>
              <a:t>The planet transfers energy and angular momentum to another object.</a:t>
            </a:r>
          </a:p>
          <a:p>
            <a:pPr marL="514350" indent="-514350">
              <a:buClr>
                <a:schemeClr val="accent2"/>
              </a:buClr>
              <a:buFont typeface="+mj-lt"/>
              <a:buAutoNum type="alphaUcPeriod"/>
            </a:pPr>
            <a:r>
              <a:rPr lang="en-US" dirty="0"/>
              <a:t>The other object moves inward as well.</a:t>
            </a:r>
          </a:p>
          <a:p>
            <a:pPr marL="514350" indent="-514350">
              <a:buClr>
                <a:schemeClr val="accent2"/>
              </a:buClr>
              <a:buFont typeface="+mj-lt"/>
              <a:buAutoNum type="alphaUcPeriod"/>
            </a:pPr>
            <a:r>
              <a:rPr lang="en-US" dirty="0"/>
              <a:t>It speeds up the star’s rotation.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557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AF3A2-6CC5-35B9-5141-987A1C26C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We Normal?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AF68F-FE8B-C314-6D10-D10D8D2A5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Systems like our Solar system are difficult to detect and verify</a:t>
            </a:r>
          </a:p>
          <a:p>
            <a:r>
              <a:rPr lang="en-US" dirty="0"/>
              <a:t>Transiting systems depend on chance alignment</a:t>
            </a:r>
          </a:p>
        </p:txBody>
      </p:sp>
    </p:spTree>
    <p:extLst>
      <p:ext uri="{BB962C8B-B14F-4D97-AF65-F5344CB8AC3E}">
        <p14:creationId xmlns:p14="http://schemas.microsoft.com/office/powerpoint/2010/main" val="40498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D10C-7752-CF2E-F4D4-814F355F8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008E50-B6A9-B418-C6C7-D58D40DA6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Sun-like star is about a billion times brighter than the light reflected from its planets.</a:t>
            </a:r>
          </a:p>
          <a:p>
            <a:r>
              <a:rPr lang="en-US" dirty="0"/>
              <a:t>Planets are close to their stars, relative to the distance from us to the star.</a:t>
            </a:r>
          </a:p>
          <a:p>
            <a:pPr lvl="1"/>
            <a:r>
              <a:rPr lang="en-US" dirty="0"/>
              <a:t>This is like being in San Francisco and trying to see a pinhead 15 meters from a grapefruit in Washington, D.C</a:t>
            </a:r>
          </a:p>
        </p:txBody>
      </p:sp>
    </p:spTree>
    <p:extLst>
      <p:ext uri="{BB962C8B-B14F-4D97-AF65-F5344CB8AC3E}">
        <p14:creationId xmlns:p14="http://schemas.microsoft.com/office/powerpoint/2010/main" val="1736975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14B79-BF81-A922-079F-7225E4720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Detecting planets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B9B91-CF79-F9A2-9520-7DC199B0B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Direct</a:t>
            </a:r>
            <a:r>
              <a:rPr lang="en-US" dirty="0"/>
              <a:t>: pictures or spectra of the planets themselves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Indirect</a:t>
            </a:r>
            <a:r>
              <a:rPr lang="en-US" dirty="0"/>
              <a:t>: measurements of stellar properties revealing the effects of orbiting planets</a:t>
            </a:r>
          </a:p>
        </p:txBody>
      </p:sp>
    </p:spTree>
    <p:extLst>
      <p:ext uri="{BB962C8B-B14F-4D97-AF65-F5344CB8AC3E}">
        <p14:creationId xmlns:p14="http://schemas.microsoft.com/office/powerpoint/2010/main" val="328435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882EE-22E1-7A3D-F195-79D194071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Astrometric Technique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722FA-F95E-A899-DFDF-44BDBFA62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5800" y="1600200"/>
            <a:ext cx="4343400" cy="4525963"/>
          </a:xfrm>
        </p:spPr>
        <p:txBody>
          <a:bodyPr/>
          <a:lstStyle/>
          <a:p>
            <a:r>
              <a:rPr lang="en-US" dirty="0"/>
              <a:t>We can detect planets by measuring the change in a star's position on the sky.</a:t>
            </a:r>
          </a:p>
          <a:p>
            <a:r>
              <a:rPr lang="en-US" dirty="0"/>
              <a:t>These tiny motions are very difficult to measure (~0.001")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1260F7-2ADE-03B0-9E0C-301E5A04B76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>
              <a:defRPr/>
            </a:pPr>
            <a:endParaRPr lang="en-US" altLang="en-US" dirty="0"/>
          </a:p>
        </p:txBody>
      </p:sp>
      <p:pic>
        <p:nvPicPr>
          <p:cNvPr id="5" name="Content Placeholder 5" descr="A continuous, curving line makes a complex pattern of loops around an X, labeled, center of mass. For long description in Notes pane, press F6.">
            <a:extLst>
              <a:ext uri="{FF2B5EF4-FFF2-40B4-BE49-F238E27FC236}">
                <a16:creationId xmlns:a16="http://schemas.microsoft.com/office/drawing/2014/main" id="{14FD9DDB-C26A-F39E-AC8F-D33A62CCC2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75"/>
          <a:stretch/>
        </p:blipFill>
        <p:spPr>
          <a:xfrm>
            <a:off x="457200" y="1552575"/>
            <a:ext cx="3992563" cy="3463925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39603E-A248-29B2-EDC3-BFCA1C4FA444}"/>
              </a:ext>
            </a:extLst>
          </p:cNvPr>
          <p:cNvSpPr txBox="1"/>
          <p:nvPr/>
        </p:nvSpPr>
        <p:spPr>
          <a:xfrm>
            <a:off x="441649" y="5151437"/>
            <a:ext cx="2528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Bennett, Fig 10.2</a:t>
            </a:r>
          </a:p>
        </p:txBody>
      </p:sp>
    </p:spTree>
    <p:extLst>
      <p:ext uri="{BB962C8B-B14F-4D97-AF65-F5344CB8AC3E}">
        <p14:creationId xmlns:p14="http://schemas.microsoft.com/office/powerpoint/2010/main" val="171143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A4606-D95D-E50E-1EC3-80B6FBE32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Doppler Technique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64B5E-D31C-5473-5118-F85591541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600200"/>
            <a:ext cx="4114800" cy="4525963"/>
          </a:xfrm>
        </p:spPr>
        <p:txBody>
          <a:bodyPr/>
          <a:lstStyle/>
          <a:p>
            <a:r>
              <a:rPr lang="en-US" dirty="0"/>
              <a:t>Measuring a star's Doppler shift can tell us its motion toward and away from us.</a:t>
            </a:r>
          </a:p>
          <a:p>
            <a:r>
              <a:rPr lang="en-US" dirty="0"/>
              <a:t>Current techniques can measure motions as small as 1 m/s (walking speed!).</a:t>
            </a:r>
          </a:p>
        </p:txBody>
      </p:sp>
      <p:pic>
        <p:nvPicPr>
          <p:cNvPr id="5" name="Content Placeholder 5" descr="From the outside in, the diagram has the following features and labels. Long description is available in notes, press F6">
            <a:extLst>
              <a:ext uri="{FF2B5EF4-FFF2-40B4-BE49-F238E27FC236}">
                <a16:creationId xmlns:a16="http://schemas.microsoft.com/office/drawing/2014/main" id="{AA8B1251-5608-084F-84CC-718B293BA0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43"/>
          <a:stretch/>
        </p:blipFill>
        <p:spPr>
          <a:xfrm>
            <a:off x="457200" y="1552575"/>
            <a:ext cx="3992563" cy="40227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E571B0-ABB5-2E27-D69F-F3098060F448}"/>
              </a:ext>
            </a:extLst>
          </p:cNvPr>
          <p:cNvSpPr txBox="1"/>
          <p:nvPr/>
        </p:nvSpPr>
        <p:spPr>
          <a:xfrm>
            <a:off x="457200" y="5667187"/>
            <a:ext cx="2528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Bennett, Fig 10.3</a:t>
            </a:r>
          </a:p>
        </p:txBody>
      </p:sp>
    </p:spTree>
    <p:extLst>
      <p:ext uri="{BB962C8B-B14F-4D97-AF65-F5344CB8AC3E}">
        <p14:creationId xmlns:p14="http://schemas.microsoft.com/office/powerpoint/2010/main" val="801695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39C1D-ED83-1085-3B36-808917A9A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Detection (1995)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552A9-4A79-609C-0D03-0A69858FC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856" y="1564481"/>
            <a:ext cx="3217025" cy="3921919"/>
          </a:xfrm>
        </p:spPr>
        <p:txBody>
          <a:bodyPr/>
          <a:lstStyle/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51 Pegasi b</a:t>
            </a:r>
          </a:p>
          <a:p>
            <a:pPr>
              <a:buClr>
                <a:schemeClr val="tx2"/>
              </a:buClr>
            </a:pPr>
            <a:r>
              <a:rPr lang="en-US" dirty="0"/>
              <a:t>“Hot Jupiter”</a:t>
            </a:r>
          </a:p>
          <a:p>
            <a:pPr lvl="1"/>
            <a:r>
              <a:rPr lang="en-US" dirty="0"/>
              <a:t>Mass 0.46 M</a:t>
            </a:r>
            <a:r>
              <a:rPr lang="en-US" baseline="-25000" dirty="0"/>
              <a:t>J</a:t>
            </a:r>
          </a:p>
          <a:p>
            <a:pPr lvl="1"/>
            <a:r>
              <a:rPr lang="en-US" dirty="0"/>
              <a:t>Orbital period 4.2 days</a:t>
            </a:r>
          </a:p>
          <a:p>
            <a:pPr lvl="1"/>
            <a:r>
              <a:rPr lang="en-US" dirty="0"/>
              <a:t>0.05227 AU</a:t>
            </a:r>
          </a:p>
        </p:txBody>
      </p:sp>
      <p:pic>
        <p:nvPicPr>
          <p:cNvPr id="4" name="Content Placeholder 5" descr="The graph has the following features. Axes. Long description is available in notes, press F6">
            <a:extLst>
              <a:ext uri="{FF2B5EF4-FFF2-40B4-BE49-F238E27FC236}">
                <a16:creationId xmlns:a16="http://schemas.microsoft.com/office/drawing/2014/main" id="{4CB3A76F-129C-9B0F-06F8-EB3E637FFE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91"/>
          <a:stretch/>
        </p:blipFill>
        <p:spPr>
          <a:xfrm>
            <a:off x="3720878" y="1564481"/>
            <a:ext cx="5265629" cy="4074319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99FB62-FC20-5026-B2CD-1B43BE1CFCAA}"/>
              </a:ext>
            </a:extLst>
          </p:cNvPr>
          <p:cNvSpPr txBox="1"/>
          <p:nvPr/>
        </p:nvSpPr>
        <p:spPr>
          <a:xfrm>
            <a:off x="3706882" y="5785643"/>
            <a:ext cx="2528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Bennett, Fig 10.4</a:t>
            </a:r>
          </a:p>
        </p:txBody>
      </p:sp>
    </p:spTree>
    <p:extLst>
      <p:ext uri="{BB962C8B-B14F-4D97-AF65-F5344CB8AC3E}">
        <p14:creationId xmlns:p14="http://schemas.microsoft.com/office/powerpoint/2010/main" val="130843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70985-B091-4558-7DFE-FDDCB4792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Transits and Eclipses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2BE12-28CE-0107-3D31-D6C1B63BD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192" y="4846221"/>
            <a:ext cx="8229600" cy="1331479"/>
          </a:xfrm>
        </p:spPr>
        <p:txBody>
          <a:bodyPr/>
          <a:lstStyle/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Transit</a:t>
            </a:r>
            <a:r>
              <a:rPr lang="en-US" dirty="0"/>
              <a:t>: Planet in front of star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Eclipse</a:t>
            </a:r>
            <a:r>
              <a:rPr lang="en-US" dirty="0"/>
              <a:t>: planet behind star</a:t>
            </a:r>
          </a:p>
        </p:txBody>
      </p:sp>
      <p:pic>
        <p:nvPicPr>
          <p:cNvPr id="4" name="Content Placeholder 5" descr="A loop goes around the star. A brown dot on the loop is labeled, planet. Long description is available in notes, press F6">
            <a:extLst>
              <a:ext uri="{FF2B5EF4-FFF2-40B4-BE49-F238E27FC236}">
                <a16:creationId xmlns:a16="http://schemas.microsoft.com/office/drawing/2014/main" id="{B1F0C65F-4096-5715-9816-8FFB4478CE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17"/>
          <a:stretch/>
        </p:blipFill>
        <p:spPr>
          <a:xfrm>
            <a:off x="460509" y="1346039"/>
            <a:ext cx="8216960" cy="299138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E44A85-239B-FDE9-67AF-D617885F94A5}"/>
              </a:ext>
            </a:extLst>
          </p:cNvPr>
          <p:cNvSpPr txBox="1"/>
          <p:nvPr/>
        </p:nvSpPr>
        <p:spPr>
          <a:xfrm>
            <a:off x="485192" y="4337420"/>
            <a:ext cx="2528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Bennett, Fig 10.5</a:t>
            </a:r>
          </a:p>
        </p:txBody>
      </p:sp>
    </p:spTree>
    <p:extLst>
      <p:ext uri="{BB962C8B-B14F-4D97-AF65-F5344CB8AC3E}">
        <p14:creationId xmlns:p14="http://schemas.microsoft.com/office/powerpoint/2010/main" val="257570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4F64D-2F54-E51E-260D-0B572603B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Kepler</a:t>
            </a:r>
            <a:r>
              <a:rPr lang="en-US" dirty="0"/>
              <a:t> 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D193B-A923-308D-E7AB-8F9FD7B01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9800" y="1600200"/>
            <a:ext cx="2667000" cy="4525963"/>
          </a:xfrm>
        </p:spPr>
        <p:txBody>
          <a:bodyPr/>
          <a:lstStyle/>
          <a:p>
            <a:r>
              <a:rPr lang="en-US" dirty="0"/>
              <a:t>NASA</a:t>
            </a:r>
          </a:p>
          <a:p>
            <a:r>
              <a:rPr lang="en-US" dirty="0"/>
              <a:t>Searched for transits 2009–2013.</a:t>
            </a:r>
          </a:p>
          <a:p>
            <a:r>
              <a:rPr lang="en-US" dirty="0"/>
              <a:t>Surveyed 500,000 stars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F6BA3C0-38B1-35D6-BFE6-E35C47BE6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73" y="1629746"/>
            <a:ext cx="5657455" cy="4525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740CC7-ECEB-9DC3-BEDF-7506B9F96CFA}"/>
              </a:ext>
            </a:extLst>
          </p:cNvPr>
          <p:cNvSpPr txBox="1"/>
          <p:nvPr/>
        </p:nvSpPr>
        <p:spPr>
          <a:xfrm>
            <a:off x="295473" y="6265963"/>
            <a:ext cx="17379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hlinkClick r:id="rId4"/>
              </a:rPr>
              <a:t>Image</a:t>
            </a:r>
            <a:r>
              <a:rPr lang="en-US" sz="2000" dirty="0"/>
              <a:t>: NASA</a:t>
            </a:r>
          </a:p>
        </p:txBody>
      </p:sp>
    </p:spTree>
    <p:extLst>
      <p:ext uri="{BB962C8B-B14F-4D97-AF65-F5344CB8AC3E}">
        <p14:creationId xmlns:p14="http://schemas.microsoft.com/office/powerpoint/2010/main" val="1810369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90B8A-4593-A372-7C2A-096318CF1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Kepler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A13C5-4989-3CAB-F2AE-89F6DF986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stars have planets</a:t>
            </a:r>
          </a:p>
          <a:p>
            <a:r>
              <a:rPr lang="en-US" dirty="0"/>
              <a:t>Planets most frequently detected are “small Neptunes”</a:t>
            </a:r>
          </a:p>
        </p:txBody>
      </p:sp>
    </p:spTree>
    <p:extLst>
      <p:ext uri="{BB962C8B-B14F-4D97-AF65-F5344CB8AC3E}">
        <p14:creationId xmlns:p14="http://schemas.microsoft.com/office/powerpoint/2010/main" val="215824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Custom 25">
      <a:dk1>
        <a:srgbClr val="000066"/>
      </a:dk1>
      <a:lt1>
        <a:srgbClr val="FFFFFF"/>
      </a:lt1>
      <a:dk2>
        <a:srgbClr val="003366"/>
      </a:dk2>
      <a:lt2>
        <a:srgbClr val="808080"/>
      </a:lt2>
      <a:accent1>
        <a:srgbClr val="BBE0E3"/>
      </a:accent1>
      <a:accent2>
        <a:srgbClr val="0000FF"/>
      </a:accent2>
      <a:accent3>
        <a:srgbClr val="FF0000"/>
      </a:accent3>
      <a:accent4>
        <a:srgbClr val="006600"/>
      </a:accent4>
      <a:accent5>
        <a:srgbClr val="00CC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3366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FF"/>
        </a:accent2>
        <a:accent3>
          <a:srgbClr val="FFFFFF"/>
        </a:accent3>
        <a:accent4>
          <a:srgbClr val="002A56"/>
        </a:accent4>
        <a:accent5>
          <a:srgbClr val="DAEDEF"/>
        </a:accent5>
        <a:accent6>
          <a:srgbClr val="2D2DE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3614</TotalTime>
  <Words>414</Words>
  <Application>Microsoft Office PowerPoint</Application>
  <PresentationFormat>On-screen Show (4:3)</PresentationFormat>
  <Paragraphs>66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ＭＳ Ｐゴシック</vt:lpstr>
      <vt:lpstr>Arial</vt:lpstr>
      <vt:lpstr>Calibri</vt:lpstr>
      <vt:lpstr>Public Sans Web</vt:lpstr>
      <vt:lpstr>Default Design</vt:lpstr>
      <vt:lpstr>Exoplanets</vt:lpstr>
      <vt:lpstr>Challenge</vt:lpstr>
      <vt:lpstr>Detecting planets</vt:lpstr>
      <vt:lpstr>Astrometric Technique</vt:lpstr>
      <vt:lpstr>Doppler Technique</vt:lpstr>
      <vt:lpstr>First Detection (1995)</vt:lpstr>
      <vt:lpstr>Transits and Eclipses</vt:lpstr>
      <vt:lpstr>Kepler Mission</vt:lpstr>
      <vt:lpstr>Kepler findings</vt:lpstr>
      <vt:lpstr>TESS Mission</vt:lpstr>
      <vt:lpstr>Measurable Properties</vt:lpstr>
      <vt:lpstr>The Trappist-1 System</vt:lpstr>
      <vt:lpstr>Atmospheric Data</vt:lpstr>
      <vt:lpstr>What we’ve found</vt:lpstr>
      <vt:lpstr>Forming Exoplanetary Systems</vt:lpstr>
      <vt:lpstr>Question</vt:lpstr>
      <vt:lpstr>Are We Normal?</vt:lpstr>
    </vt:vector>
  </TitlesOfParts>
  <Company>John Carroll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Balloon Animals</dc:title>
  <dc:creator>joe</dc:creator>
  <cp:lastModifiedBy>Richard Barrans</cp:lastModifiedBy>
  <cp:revision>238</cp:revision>
  <cp:lastPrinted>2024-09-25T19:51:38Z</cp:lastPrinted>
  <dcterms:created xsi:type="dcterms:W3CDTF">2003-08-04T19:23:16Z</dcterms:created>
  <dcterms:modified xsi:type="dcterms:W3CDTF">2025-03-23T13:30:11Z</dcterms:modified>
</cp:coreProperties>
</file>