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350" r:id="rId2"/>
    <p:sldId id="324" r:id="rId3"/>
    <p:sldId id="338" r:id="rId4"/>
    <p:sldId id="347" r:id="rId5"/>
    <p:sldId id="349" r:id="rId6"/>
    <p:sldId id="323" r:id="rId7"/>
    <p:sldId id="348" r:id="rId8"/>
    <p:sldId id="328" r:id="rId9"/>
    <p:sldId id="325" r:id="rId10"/>
    <p:sldId id="326" r:id="rId11"/>
    <p:sldId id="327" r:id="rId12"/>
    <p:sldId id="333" r:id="rId13"/>
    <p:sldId id="329" r:id="rId14"/>
    <p:sldId id="334" r:id="rId15"/>
    <p:sldId id="335" r:id="rId16"/>
    <p:sldId id="340" r:id="rId17"/>
    <p:sldId id="336" r:id="rId18"/>
    <p:sldId id="339" r:id="rId19"/>
    <p:sldId id="337" r:id="rId20"/>
    <p:sldId id="341" r:id="rId21"/>
    <p:sldId id="342" r:id="rId22"/>
    <p:sldId id="343" r:id="rId23"/>
    <p:sldId id="344" r:id="rId24"/>
    <p:sldId id="345" r:id="rId25"/>
    <p:sldId id="346" r:id="rId26"/>
    <p:sldId id="321" r:id="rId27"/>
  </p:sldIdLst>
  <p:sldSz cx="9144000" cy="6858000" type="screen4x3"/>
  <p:notesSz cx="9312275" cy="7026275"/>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212">
          <p15:clr>
            <a:srgbClr val="A4A3A4"/>
          </p15:clr>
        </p15:guide>
        <p15:guide id="2" pos="2933">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5922"/>
    <p:restoredTop sz="93919" autoAdjust="0"/>
  </p:normalViewPr>
  <p:slideViewPr>
    <p:cSldViewPr>
      <p:cViewPr varScale="1">
        <p:scale>
          <a:sx n="59" d="100"/>
          <a:sy n="59" d="100"/>
        </p:scale>
        <p:origin x="372"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notesViewPr>
    <p:cSldViewPr>
      <p:cViewPr varScale="1">
        <p:scale>
          <a:sx n="97" d="100"/>
          <a:sy n="97" d="100"/>
        </p:scale>
        <p:origin x="2312" y="200"/>
      </p:cViewPr>
      <p:guideLst>
        <p:guide orient="horz" pos="2212"/>
        <p:guide pos="2933"/>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BA6A1A80-3C88-F94D-B758-F0F7058AF00E}"/>
              </a:ext>
            </a:extLst>
          </p:cNvPr>
          <p:cNvSpPr>
            <a:spLocks noGrp="1" noChangeArrowheads="1"/>
          </p:cNvSpPr>
          <p:nvPr>
            <p:ph type="hdr" sz="quarter"/>
          </p:nvPr>
        </p:nvSpPr>
        <p:spPr bwMode="auto">
          <a:xfrm>
            <a:off x="0" y="312738"/>
            <a:ext cx="4033838" cy="352425"/>
          </a:xfrm>
          <a:prstGeom prst="rect">
            <a:avLst/>
          </a:prstGeom>
          <a:noFill/>
          <a:ln w="9525">
            <a:noFill/>
            <a:miter lim="800000"/>
            <a:headEnd/>
            <a:tailEnd/>
          </a:ln>
          <a:effectLst/>
        </p:spPr>
        <p:txBody>
          <a:bodyPr vert="horz" wrap="square" lIns="93038" tIns="46519" rIns="93038" bIns="46519" numCol="1" anchor="t" anchorCtr="0" compatLnSpc="1">
            <a:prstTxWarp prst="textNoShape">
              <a:avLst/>
            </a:prstTxWarp>
          </a:bodyPr>
          <a:lstStyle>
            <a:lvl1pPr defTabSz="929865" eaLnBrk="1" hangingPunct="1">
              <a:defRPr sz="1200">
                <a:latin typeface="Arial" charset="0"/>
                <a:ea typeface="+mn-ea"/>
              </a:defRPr>
            </a:lvl1pPr>
          </a:lstStyle>
          <a:p>
            <a:pPr>
              <a:defRPr/>
            </a:pPr>
            <a:endParaRPr lang="en-US" dirty="0"/>
          </a:p>
        </p:txBody>
      </p:sp>
      <p:sp>
        <p:nvSpPr>
          <p:cNvPr id="109571" name="Rectangle 3">
            <a:extLst>
              <a:ext uri="{FF2B5EF4-FFF2-40B4-BE49-F238E27FC236}">
                <a16:creationId xmlns:a16="http://schemas.microsoft.com/office/drawing/2014/main" id="{DAF7FD79-07EF-904F-82E1-5213733CC51C}"/>
              </a:ext>
            </a:extLst>
          </p:cNvPr>
          <p:cNvSpPr>
            <a:spLocks noGrp="1" noChangeArrowheads="1"/>
          </p:cNvSpPr>
          <p:nvPr>
            <p:ph type="dt" sz="quarter" idx="1"/>
          </p:nvPr>
        </p:nvSpPr>
        <p:spPr bwMode="auto">
          <a:xfrm>
            <a:off x="5275263" y="0"/>
            <a:ext cx="4035425" cy="352425"/>
          </a:xfrm>
          <a:prstGeom prst="rect">
            <a:avLst/>
          </a:prstGeom>
          <a:noFill/>
          <a:ln w="9525">
            <a:noFill/>
            <a:miter lim="800000"/>
            <a:headEnd/>
            <a:tailEnd/>
          </a:ln>
          <a:effectLst/>
        </p:spPr>
        <p:txBody>
          <a:bodyPr vert="horz" wrap="square" lIns="93038" tIns="46519" rIns="93038" bIns="46519" numCol="1" anchor="t" anchorCtr="0" compatLnSpc="1">
            <a:prstTxWarp prst="textNoShape">
              <a:avLst/>
            </a:prstTxWarp>
          </a:bodyPr>
          <a:lstStyle>
            <a:lvl1pPr algn="r" defTabSz="929865" eaLnBrk="1" hangingPunct="1">
              <a:defRPr sz="1200">
                <a:latin typeface="Arial" charset="0"/>
                <a:ea typeface="+mn-ea"/>
              </a:defRPr>
            </a:lvl1pPr>
          </a:lstStyle>
          <a:p>
            <a:pPr>
              <a:defRPr/>
            </a:pPr>
            <a:endParaRPr lang="en-US"/>
          </a:p>
        </p:txBody>
      </p:sp>
      <p:sp>
        <p:nvSpPr>
          <p:cNvPr id="109572" name="Rectangle 4">
            <a:extLst>
              <a:ext uri="{FF2B5EF4-FFF2-40B4-BE49-F238E27FC236}">
                <a16:creationId xmlns:a16="http://schemas.microsoft.com/office/drawing/2014/main" id="{92CAED58-3117-FC4C-AD7C-0DB9B8225DFB}"/>
              </a:ext>
            </a:extLst>
          </p:cNvPr>
          <p:cNvSpPr>
            <a:spLocks noGrp="1" noChangeArrowheads="1"/>
          </p:cNvSpPr>
          <p:nvPr>
            <p:ph type="ftr" sz="quarter" idx="2"/>
          </p:nvPr>
        </p:nvSpPr>
        <p:spPr bwMode="auto">
          <a:xfrm>
            <a:off x="0" y="6672263"/>
            <a:ext cx="4033838" cy="352425"/>
          </a:xfrm>
          <a:prstGeom prst="rect">
            <a:avLst/>
          </a:prstGeom>
          <a:noFill/>
          <a:ln w="9525">
            <a:noFill/>
            <a:miter lim="800000"/>
            <a:headEnd/>
            <a:tailEnd/>
          </a:ln>
          <a:effectLst/>
        </p:spPr>
        <p:txBody>
          <a:bodyPr vert="horz" wrap="square" lIns="93038" tIns="46519" rIns="93038" bIns="46519" numCol="1" anchor="b" anchorCtr="0" compatLnSpc="1">
            <a:prstTxWarp prst="textNoShape">
              <a:avLst/>
            </a:prstTxWarp>
          </a:bodyPr>
          <a:lstStyle>
            <a:lvl1pPr defTabSz="929865" eaLnBrk="1" hangingPunct="1">
              <a:defRPr sz="1200">
                <a:latin typeface="Arial" charset="0"/>
                <a:ea typeface="+mn-ea"/>
              </a:defRPr>
            </a:lvl1pPr>
          </a:lstStyle>
          <a:p>
            <a:pPr>
              <a:defRPr/>
            </a:pPr>
            <a:endParaRPr lang="en-US"/>
          </a:p>
        </p:txBody>
      </p:sp>
      <p:sp>
        <p:nvSpPr>
          <p:cNvPr id="109573" name="Rectangle 5">
            <a:extLst>
              <a:ext uri="{FF2B5EF4-FFF2-40B4-BE49-F238E27FC236}">
                <a16:creationId xmlns:a16="http://schemas.microsoft.com/office/drawing/2014/main" id="{146EB007-85F2-5B46-A71C-6AA8A5E38614}"/>
              </a:ext>
            </a:extLst>
          </p:cNvPr>
          <p:cNvSpPr>
            <a:spLocks noGrp="1" noChangeArrowheads="1"/>
          </p:cNvSpPr>
          <p:nvPr>
            <p:ph type="sldNum" sz="quarter" idx="3"/>
          </p:nvPr>
        </p:nvSpPr>
        <p:spPr bwMode="auto">
          <a:xfrm>
            <a:off x="5275264" y="6561137"/>
            <a:ext cx="3876674" cy="352425"/>
          </a:xfrm>
          <a:prstGeom prst="rect">
            <a:avLst/>
          </a:prstGeom>
          <a:noFill/>
          <a:ln w="9525">
            <a:noFill/>
            <a:miter lim="800000"/>
            <a:headEnd/>
            <a:tailEnd/>
          </a:ln>
          <a:effectLst/>
        </p:spPr>
        <p:txBody>
          <a:bodyPr vert="horz" wrap="square" lIns="93038" tIns="46519" rIns="93038" bIns="46519" numCol="1" anchor="b" anchorCtr="0" compatLnSpc="1">
            <a:prstTxWarp prst="textNoShape">
              <a:avLst/>
            </a:prstTxWarp>
          </a:bodyPr>
          <a:lstStyle>
            <a:lvl1pPr algn="r" defTabSz="928688" eaLnBrk="1" hangingPunct="1">
              <a:defRPr sz="1200"/>
            </a:lvl1pPr>
          </a:lstStyle>
          <a:p>
            <a:pPr>
              <a:defRPr/>
            </a:pPr>
            <a:fld id="{99E198E8-1274-AE4E-83C7-C0FE8EEEC5CC}"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8495963-331D-D744-B2D3-EA8AE071E65D}"/>
              </a:ext>
            </a:extLst>
          </p:cNvPr>
          <p:cNvSpPr>
            <a:spLocks noGrp="1"/>
          </p:cNvSpPr>
          <p:nvPr>
            <p:ph type="hdr" sz="quarter"/>
          </p:nvPr>
        </p:nvSpPr>
        <p:spPr>
          <a:xfrm>
            <a:off x="0" y="188912"/>
            <a:ext cx="4035425" cy="352425"/>
          </a:xfrm>
          <a:prstGeom prst="rect">
            <a:avLst/>
          </a:prstGeom>
        </p:spPr>
        <p:txBody>
          <a:bodyPr vert="horz" lIns="92345" tIns="46173" rIns="92345" bIns="46173" rtlCol="0"/>
          <a:lstStyle>
            <a:lvl1pPr algn="l" eaLnBrk="1" hangingPunct="1">
              <a:defRPr sz="1200">
                <a:latin typeface="Arial" charset="0"/>
                <a:ea typeface="+mn-ea"/>
              </a:defRPr>
            </a:lvl1pPr>
          </a:lstStyle>
          <a:p>
            <a:pPr>
              <a:defRPr/>
            </a:pPr>
            <a:r>
              <a:rPr lang="en-US" dirty="0"/>
              <a:t>Legend</a:t>
            </a:r>
          </a:p>
        </p:txBody>
      </p:sp>
      <p:sp>
        <p:nvSpPr>
          <p:cNvPr id="3" name="Date Placeholder 2">
            <a:extLst>
              <a:ext uri="{FF2B5EF4-FFF2-40B4-BE49-F238E27FC236}">
                <a16:creationId xmlns:a16="http://schemas.microsoft.com/office/drawing/2014/main" id="{173DF97D-D50F-FA41-B4C7-64519922F4B3}"/>
              </a:ext>
            </a:extLst>
          </p:cNvPr>
          <p:cNvSpPr>
            <a:spLocks noGrp="1"/>
          </p:cNvSpPr>
          <p:nvPr>
            <p:ph type="dt" idx="1"/>
          </p:nvPr>
        </p:nvSpPr>
        <p:spPr>
          <a:xfrm>
            <a:off x="5275263" y="0"/>
            <a:ext cx="4035425" cy="352425"/>
          </a:xfrm>
          <a:prstGeom prst="rect">
            <a:avLst/>
          </a:prstGeom>
        </p:spPr>
        <p:txBody>
          <a:bodyPr vert="horz" wrap="square" lIns="92345" tIns="46173" rIns="92345" bIns="46173" numCol="1" anchor="t" anchorCtr="0" compatLnSpc="1">
            <a:prstTxWarp prst="textNoShape">
              <a:avLst/>
            </a:prstTxWarp>
          </a:bodyPr>
          <a:lstStyle>
            <a:lvl1pPr algn="r" eaLnBrk="1" hangingPunct="1">
              <a:defRPr sz="1200">
                <a:latin typeface="Arial" pitchFamily="34" charset="0"/>
              </a:defRPr>
            </a:lvl1pPr>
          </a:lstStyle>
          <a:p>
            <a:pPr>
              <a:defRPr/>
            </a:pPr>
            <a:fld id="{EA47F029-E024-AE4D-B9C1-272849DADF5B}" type="datetimeFigureOut">
              <a:rPr lang="en-US" altLang="en-US"/>
              <a:pPr>
                <a:defRPr/>
              </a:pPr>
              <a:t>8/30/2026</a:t>
            </a:fld>
            <a:endParaRPr lang="en-US" altLang="en-US"/>
          </a:p>
        </p:txBody>
      </p:sp>
      <p:sp>
        <p:nvSpPr>
          <p:cNvPr id="4" name="Slide Image Placeholder 3">
            <a:extLst>
              <a:ext uri="{FF2B5EF4-FFF2-40B4-BE49-F238E27FC236}">
                <a16:creationId xmlns:a16="http://schemas.microsoft.com/office/drawing/2014/main" id="{98F1795D-4FE4-0C40-9273-9D3840C3921D}"/>
              </a:ext>
            </a:extLst>
          </p:cNvPr>
          <p:cNvSpPr>
            <a:spLocks noGrp="1" noRot="1" noChangeAspect="1"/>
          </p:cNvSpPr>
          <p:nvPr>
            <p:ph type="sldImg" idx="2"/>
          </p:nvPr>
        </p:nvSpPr>
        <p:spPr>
          <a:xfrm>
            <a:off x="2900363" y="527050"/>
            <a:ext cx="3511550" cy="2635250"/>
          </a:xfrm>
          <a:prstGeom prst="rect">
            <a:avLst/>
          </a:prstGeom>
          <a:noFill/>
          <a:ln w="12700">
            <a:solidFill>
              <a:prstClr val="black"/>
            </a:solidFill>
          </a:ln>
        </p:spPr>
        <p:txBody>
          <a:bodyPr vert="horz" lIns="92345" tIns="46173" rIns="92345" bIns="46173" rtlCol="0" anchor="ctr"/>
          <a:lstStyle/>
          <a:p>
            <a:pPr lvl="0"/>
            <a:endParaRPr lang="en-US" noProof="0"/>
          </a:p>
        </p:txBody>
      </p:sp>
      <p:sp>
        <p:nvSpPr>
          <p:cNvPr id="5" name="Notes Placeholder 4">
            <a:extLst>
              <a:ext uri="{FF2B5EF4-FFF2-40B4-BE49-F238E27FC236}">
                <a16:creationId xmlns:a16="http://schemas.microsoft.com/office/drawing/2014/main" id="{2479BC8C-F26A-2547-B4A5-5B62490A7803}"/>
              </a:ext>
            </a:extLst>
          </p:cNvPr>
          <p:cNvSpPr>
            <a:spLocks noGrp="1"/>
          </p:cNvSpPr>
          <p:nvPr>
            <p:ph type="body" sz="quarter" idx="3"/>
          </p:nvPr>
        </p:nvSpPr>
        <p:spPr>
          <a:xfrm>
            <a:off x="931863" y="3336925"/>
            <a:ext cx="7448550" cy="3162300"/>
          </a:xfrm>
          <a:prstGeom prst="rect">
            <a:avLst/>
          </a:prstGeom>
        </p:spPr>
        <p:txBody>
          <a:bodyPr vert="horz" lIns="92345" tIns="46173" rIns="92345" bIns="46173"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90C4E016-16E8-424F-B0BB-B25FB2B24CED}"/>
              </a:ext>
            </a:extLst>
          </p:cNvPr>
          <p:cNvSpPr>
            <a:spLocks noGrp="1"/>
          </p:cNvSpPr>
          <p:nvPr>
            <p:ph type="ftr" sz="quarter" idx="4"/>
          </p:nvPr>
        </p:nvSpPr>
        <p:spPr>
          <a:xfrm>
            <a:off x="0" y="6672263"/>
            <a:ext cx="4035425" cy="352425"/>
          </a:xfrm>
          <a:prstGeom prst="rect">
            <a:avLst/>
          </a:prstGeom>
        </p:spPr>
        <p:txBody>
          <a:bodyPr vert="horz" lIns="92345" tIns="46173" rIns="92345" bIns="46173" rtlCol="0" anchor="b"/>
          <a:lstStyle>
            <a:lvl1pPr algn="l" eaLnBrk="1" hangingPunct="1">
              <a:defRPr sz="1200">
                <a:latin typeface="Arial" charset="0"/>
                <a:ea typeface="+mn-ea"/>
              </a:defRPr>
            </a:lvl1pPr>
          </a:lstStyle>
          <a:p>
            <a:pPr>
              <a:defRPr/>
            </a:pPr>
            <a:endParaRPr lang="en-US"/>
          </a:p>
        </p:txBody>
      </p:sp>
      <p:sp>
        <p:nvSpPr>
          <p:cNvPr id="7" name="Slide Number Placeholder 6">
            <a:extLst>
              <a:ext uri="{FF2B5EF4-FFF2-40B4-BE49-F238E27FC236}">
                <a16:creationId xmlns:a16="http://schemas.microsoft.com/office/drawing/2014/main" id="{B93896DB-3EBE-8848-8D76-002CB33C43A4}"/>
              </a:ext>
            </a:extLst>
          </p:cNvPr>
          <p:cNvSpPr>
            <a:spLocks noGrp="1"/>
          </p:cNvSpPr>
          <p:nvPr>
            <p:ph type="sldNum" sz="quarter" idx="5"/>
          </p:nvPr>
        </p:nvSpPr>
        <p:spPr>
          <a:xfrm>
            <a:off x="5275263" y="6672263"/>
            <a:ext cx="4035425" cy="352425"/>
          </a:xfrm>
          <a:prstGeom prst="rect">
            <a:avLst/>
          </a:prstGeom>
        </p:spPr>
        <p:txBody>
          <a:bodyPr vert="horz" wrap="square" lIns="92345" tIns="46173" rIns="92345" bIns="46173" numCol="1" anchor="b" anchorCtr="0" compatLnSpc="1">
            <a:prstTxWarp prst="textNoShape">
              <a:avLst/>
            </a:prstTxWarp>
          </a:bodyPr>
          <a:lstStyle>
            <a:lvl1pPr algn="r" eaLnBrk="1" hangingPunct="1">
              <a:defRPr sz="1200"/>
            </a:lvl1pPr>
          </a:lstStyle>
          <a:p>
            <a:pPr>
              <a:defRPr/>
            </a:pPr>
            <a:fld id="{41CD55FC-F6E9-AD46-90CF-9254EF4A6FCC}"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mn-lt"/>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129BD79B-892D-F549-B370-32284019558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80C823E-652C-BB4C-958D-D5E42335AA3F}"/>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C748DE56-8F57-0F4C-B2B6-8E31AD6F0D11}"/>
              </a:ext>
            </a:extLst>
          </p:cNvPr>
          <p:cNvSpPr>
            <a:spLocks noGrp="1" noChangeArrowheads="1"/>
          </p:cNvSpPr>
          <p:nvPr>
            <p:ph type="sldNum" sz="quarter" idx="12"/>
          </p:nvPr>
        </p:nvSpPr>
        <p:spPr>
          <a:ln/>
        </p:spPr>
        <p:txBody>
          <a:bodyPr/>
          <a:lstStyle>
            <a:lvl1pPr>
              <a:defRPr/>
            </a:lvl1pPr>
          </a:lstStyle>
          <a:p>
            <a:pPr>
              <a:defRPr/>
            </a:pPr>
            <a:fld id="{D76D1562-5D18-534B-9DE0-3F30B6659233}" type="slidenum">
              <a:rPr lang="en-US" altLang="en-US"/>
              <a:pPr>
                <a:defRPr/>
              </a:pPr>
              <a:t>‹#›</a:t>
            </a:fld>
            <a:endParaRPr lang="en-US" altLang="en-US"/>
          </a:p>
        </p:txBody>
      </p:sp>
    </p:spTree>
    <p:extLst>
      <p:ext uri="{BB962C8B-B14F-4D97-AF65-F5344CB8AC3E}">
        <p14:creationId xmlns:p14="http://schemas.microsoft.com/office/powerpoint/2010/main" val="38276458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3A49F05-F266-584D-AF42-76DEC7083F8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756391E-6FF9-0840-9B7D-BFA1EAC483B9}"/>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4C1E94B0-3CA9-904D-B520-29DD6974E974}"/>
              </a:ext>
            </a:extLst>
          </p:cNvPr>
          <p:cNvSpPr>
            <a:spLocks noGrp="1" noChangeArrowheads="1"/>
          </p:cNvSpPr>
          <p:nvPr>
            <p:ph type="sldNum" sz="quarter" idx="12"/>
          </p:nvPr>
        </p:nvSpPr>
        <p:spPr>
          <a:ln/>
        </p:spPr>
        <p:txBody>
          <a:bodyPr/>
          <a:lstStyle>
            <a:lvl1pPr>
              <a:defRPr/>
            </a:lvl1pPr>
          </a:lstStyle>
          <a:p>
            <a:pPr>
              <a:defRPr/>
            </a:pPr>
            <a:fld id="{D1A4CC83-E323-A14E-B144-841E08185A3E}" type="slidenum">
              <a:rPr lang="en-US" altLang="en-US"/>
              <a:pPr>
                <a:defRPr/>
              </a:pPr>
              <a:t>‹#›</a:t>
            </a:fld>
            <a:endParaRPr lang="en-US" altLang="en-US"/>
          </a:p>
        </p:txBody>
      </p:sp>
    </p:spTree>
    <p:extLst>
      <p:ext uri="{BB962C8B-B14F-4D97-AF65-F5344CB8AC3E}">
        <p14:creationId xmlns:p14="http://schemas.microsoft.com/office/powerpoint/2010/main" val="3290586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B74CD5D-0D93-0F44-B6C8-FBF5A1D0813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30A5865-103A-1743-A364-F91C4CB5D886}"/>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B2C3489A-A6A7-EE4C-AD6E-F8DB95DEBA85}"/>
              </a:ext>
            </a:extLst>
          </p:cNvPr>
          <p:cNvSpPr>
            <a:spLocks noGrp="1" noChangeArrowheads="1"/>
          </p:cNvSpPr>
          <p:nvPr>
            <p:ph type="sldNum" sz="quarter" idx="12"/>
          </p:nvPr>
        </p:nvSpPr>
        <p:spPr>
          <a:ln/>
        </p:spPr>
        <p:txBody>
          <a:bodyPr/>
          <a:lstStyle>
            <a:lvl1pPr>
              <a:defRPr/>
            </a:lvl1pPr>
          </a:lstStyle>
          <a:p>
            <a:pPr>
              <a:defRPr/>
            </a:pPr>
            <a:fld id="{22ED5CAF-801F-F741-98C0-716767C03827}" type="slidenum">
              <a:rPr lang="en-US" altLang="en-US"/>
              <a:pPr>
                <a:defRPr/>
              </a:pPr>
              <a:t>‹#›</a:t>
            </a:fld>
            <a:endParaRPr lang="en-US" altLang="en-US"/>
          </a:p>
        </p:txBody>
      </p:sp>
    </p:spTree>
    <p:extLst>
      <p:ext uri="{BB962C8B-B14F-4D97-AF65-F5344CB8AC3E}">
        <p14:creationId xmlns:p14="http://schemas.microsoft.com/office/powerpoint/2010/main" val="3104748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B1E7734-EB3F-804B-94FD-15C66877E1B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0ACD44F-A22B-B141-A718-8EBA46414E28}"/>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2AB52C3A-1738-6144-876D-53495290F7DD}"/>
              </a:ext>
            </a:extLst>
          </p:cNvPr>
          <p:cNvSpPr>
            <a:spLocks noGrp="1" noChangeArrowheads="1"/>
          </p:cNvSpPr>
          <p:nvPr>
            <p:ph type="sldNum" sz="quarter" idx="12"/>
          </p:nvPr>
        </p:nvSpPr>
        <p:spPr>
          <a:ln/>
        </p:spPr>
        <p:txBody>
          <a:bodyPr/>
          <a:lstStyle>
            <a:lvl1pPr>
              <a:defRPr/>
            </a:lvl1pPr>
          </a:lstStyle>
          <a:p>
            <a:pPr>
              <a:defRPr/>
            </a:pPr>
            <a:fld id="{C46B82C4-3119-4142-8EB1-0D4CE7B51E98}" type="slidenum">
              <a:rPr lang="en-US" altLang="en-US"/>
              <a:pPr>
                <a:defRPr/>
              </a:pPr>
              <a:t>‹#›</a:t>
            </a:fld>
            <a:endParaRPr lang="en-US" altLang="en-US"/>
          </a:p>
        </p:txBody>
      </p:sp>
    </p:spTree>
    <p:extLst>
      <p:ext uri="{BB962C8B-B14F-4D97-AF65-F5344CB8AC3E}">
        <p14:creationId xmlns:p14="http://schemas.microsoft.com/office/powerpoint/2010/main" val="1274216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2541574E-C3F4-564F-97E5-09A5971D470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84ED3A8-16F2-F84E-A5F3-767A9D6D65B6}"/>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32C67A15-A463-024F-AB35-883CD588A81A}"/>
              </a:ext>
            </a:extLst>
          </p:cNvPr>
          <p:cNvSpPr>
            <a:spLocks noGrp="1" noChangeArrowheads="1"/>
          </p:cNvSpPr>
          <p:nvPr>
            <p:ph type="sldNum" sz="quarter" idx="12"/>
          </p:nvPr>
        </p:nvSpPr>
        <p:spPr>
          <a:ln/>
        </p:spPr>
        <p:txBody>
          <a:bodyPr/>
          <a:lstStyle>
            <a:lvl1pPr>
              <a:defRPr/>
            </a:lvl1pPr>
          </a:lstStyle>
          <a:p>
            <a:pPr>
              <a:defRPr/>
            </a:pPr>
            <a:fld id="{2A8C8A60-5EC2-4E4A-BBEE-B1906DA46A49}" type="slidenum">
              <a:rPr lang="en-US" altLang="en-US"/>
              <a:pPr>
                <a:defRPr/>
              </a:pPr>
              <a:t>‹#›</a:t>
            </a:fld>
            <a:endParaRPr lang="en-US" altLang="en-US"/>
          </a:p>
        </p:txBody>
      </p:sp>
    </p:spTree>
    <p:extLst>
      <p:ext uri="{BB962C8B-B14F-4D97-AF65-F5344CB8AC3E}">
        <p14:creationId xmlns:p14="http://schemas.microsoft.com/office/powerpoint/2010/main" val="107124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68F782A-C152-4549-A26F-DC820ABC669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ABE4AE73-39B9-E840-BA5F-1D8261596ACF}"/>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7" name="Rectangle 6">
            <a:extLst>
              <a:ext uri="{FF2B5EF4-FFF2-40B4-BE49-F238E27FC236}">
                <a16:creationId xmlns:a16="http://schemas.microsoft.com/office/drawing/2014/main" id="{DCC06635-5146-DA43-A891-D6BA5BD2A255}"/>
              </a:ext>
            </a:extLst>
          </p:cNvPr>
          <p:cNvSpPr>
            <a:spLocks noGrp="1" noChangeArrowheads="1"/>
          </p:cNvSpPr>
          <p:nvPr>
            <p:ph type="sldNum" sz="quarter" idx="12"/>
          </p:nvPr>
        </p:nvSpPr>
        <p:spPr>
          <a:ln/>
        </p:spPr>
        <p:txBody>
          <a:bodyPr/>
          <a:lstStyle>
            <a:lvl1pPr>
              <a:defRPr/>
            </a:lvl1pPr>
          </a:lstStyle>
          <a:p>
            <a:pPr>
              <a:defRPr/>
            </a:pPr>
            <a:fld id="{6698C345-A619-9E4E-B57A-7B2B03A28AE4}" type="slidenum">
              <a:rPr lang="en-US" altLang="en-US"/>
              <a:pPr>
                <a:defRPr/>
              </a:pPr>
              <a:t>‹#›</a:t>
            </a:fld>
            <a:endParaRPr lang="en-US" altLang="en-US"/>
          </a:p>
        </p:txBody>
      </p:sp>
    </p:spTree>
    <p:extLst>
      <p:ext uri="{BB962C8B-B14F-4D97-AF65-F5344CB8AC3E}">
        <p14:creationId xmlns:p14="http://schemas.microsoft.com/office/powerpoint/2010/main" val="1346995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DDA39DC2-7935-D646-9F83-4156AEEB229B}"/>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1C221EF0-7819-9345-BE24-395200119AA6}"/>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9" name="Rectangle 6">
            <a:extLst>
              <a:ext uri="{FF2B5EF4-FFF2-40B4-BE49-F238E27FC236}">
                <a16:creationId xmlns:a16="http://schemas.microsoft.com/office/drawing/2014/main" id="{7A989A0C-CA98-734F-9D66-8AE47018A91F}"/>
              </a:ext>
            </a:extLst>
          </p:cNvPr>
          <p:cNvSpPr>
            <a:spLocks noGrp="1" noChangeArrowheads="1"/>
          </p:cNvSpPr>
          <p:nvPr>
            <p:ph type="sldNum" sz="quarter" idx="12"/>
          </p:nvPr>
        </p:nvSpPr>
        <p:spPr>
          <a:ln/>
        </p:spPr>
        <p:txBody>
          <a:bodyPr/>
          <a:lstStyle>
            <a:lvl1pPr>
              <a:defRPr/>
            </a:lvl1pPr>
          </a:lstStyle>
          <a:p>
            <a:pPr>
              <a:defRPr/>
            </a:pPr>
            <a:fld id="{538E3EB1-E203-4841-A1E9-20CF8562B79E}" type="slidenum">
              <a:rPr lang="en-US" altLang="en-US"/>
              <a:pPr>
                <a:defRPr/>
              </a:pPr>
              <a:t>‹#›</a:t>
            </a:fld>
            <a:endParaRPr lang="en-US" altLang="en-US"/>
          </a:p>
        </p:txBody>
      </p:sp>
    </p:spTree>
    <p:extLst>
      <p:ext uri="{BB962C8B-B14F-4D97-AF65-F5344CB8AC3E}">
        <p14:creationId xmlns:p14="http://schemas.microsoft.com/office/powerpoint/2010/main" val="120973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6D642338-7D0D-584E-863C-982894F2BFB2}"/>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07428FEC-714D-CA4F-A928-89AD5CF89B45}"/>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5" name="Rectangle 6">
            <a:extLst>
              <a:ext uri="{FF2B5EF4-FFF2-40B4-BE49-F238E27FC236}">
                <a16:creationId xmlns:a16="http://schemas.microsoft.com/office/drawing/2014/main" id="{46E07901-93A1-614C-AD13-0AE9A0A7C761}"/>
              </a:ext>
            </a:extLst>
          </p:cNvPr>
          <p:cNvSpPr>
            <a:spLocks noGrp="1" noChangeArrowheads="1"/>
          </p:cNvSpPr>
          <p:nvPr>
            <p:ph type="sldNum" sz="quarter" idx="12"/>
          </p:nvPr>
        </p:nvSpPr>
        <p:spPr>
          <a:ln/>
        </p:spPr>
        <p:txBody>
          <a:bodyPr/>
          <a:lstStyle>
            <a:lvl1pPr>
              <a:defRPr/>
            </a:lvl1pPr>
          </a:lstStyle>
          <a:p>
            <a:pPr>
              <a:defRPr/>
            </a:pPr>
            <a:fld id="{3B3621FA-0C91-E34C-9770-B6C2CF06EC39}" type="slidenum">
              <a:rPr lang="en-US" altLang="en-US"/>
              <a:pPr>
                <a:defRPr/>
              </a:pPr>
              <a:t>‹#›</a:t>
            </a:fld>
            <a:endParaRPr lang="en-US" altLang="en-US"/>
          </a:p>
        </p:txBody>
      </p:sp>
    </p:spTree>
    <p:extLst>
      <p:ext uri="{BB962C8B-B14F-4D97-AF65-F5344CB8AC3E}">
        <p14:creationId xmlns:p14="http://schemas.microsoft.com/office/powerpoint/2010/main" val="2036266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9106D55-7245-6045-B599-B3CA02E49CFA}"/>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831CBA0B-4567-F84B-B475-8ADDB60C0E43}"/>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4" name="Rectangle 6">
            <a:extLst>
              <a:ext uri="{FF2B5EF4-FFF2-40B4-BE49-F238E27FC236}">
                <a16:creationId xmlns:a16="http://schemas.microsoft.com/office/drawing/2014/main" id="{4BAD8ADB-D263-D847-B7FF-D6102BCC4D3D}"/>
              </a:ext>
            </a:extLst>
          </p:cNvPr>
          <p:cNvSpPr>
            <a:spLocks noGrp="1" noChangeArrowheads="1"/>
          </p:cNvSpPr>
          <p:nvPr>
            <p:ph type="sldNum" sz="quarter" idx="12"/>
          </p:nvPr>
        </p:nvSpPr>
        <p:spPr>
          <a:ln/>
        </p:spPr>
        <p:txBody>
          <a:bodyPr/>
          <a:lstStyle>
            <a:lvl1pPr>
              <a:defRPr/>
            </a:lvl1pPr>
          </a:lstStyle>
          <a:p>
            <a:pPr>
              <a:defRPr/>
            </a:pPr>
            <a:fld id="{D35A2F27-70BA-034A-A44F-4BAF54DB97DB}" type="slidenum">
              <a:rPr lang="en-US" altLang="en-US"/>
              <a:pPr>
                <a:defRPr/>
              </a:pPr>
              <a:t>‹#›</a:t>
            </a:fld>
            <a:endParaRPr lang="en-US" altLang="en-US"/>
          </a:p>
        </p:txBody>
      </p:sp>
    </p:spTree>
    <p:extLst>
      <p:ext uri="{BB962C8B-B14F-4D97-AF65-F5344CB8AC3E}">
        <p14:creationId xmlns:p14="http://schemas.microsoft.com/office/powerpoint/2010/main" val="3695047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707E018E-0BA2-A04F-8EDD-7A7399709B5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843227D6-7DF1-274C-859B-CE98FE8AE2CF}"/>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7" name="Rectangle 6">
            <a:extLst>
              <a:ext uri="{FF2B5EF4-FFF2-40B4-BE49-F238E27FC236}">
                <a16:creationId xmlns:a16="http://schemas.microsoft.com/office/drawing/2014/main" id="{86B716EB-7CDB-A84B-98A4-A71716C8BB84}"/>
              </a:ext>
            </a:extLst>
          </p:cNvPr>
          <p:cNvSpPr>
            <a:spLocks noGrp="1" noChangeArrowheads="1"/>
          </p:cNvSpPr>
          <p:nvPr>
            <p:ph type="sldNum" sz="quarter" idx="12"/>
          </p:nvPr>
        </p:nvSpPr>
        <p:spPr>
          <a:ln/>
        </p:spPr>
        <p:txBody>
          <a:bodyPr/>
          <a:lstStyle>
            <a:lvl1pPr>
              <a:defRPr/>
            </a:lvl1pPr>
          </a:lstStyle>
          <a:p>
            <a:pPr>
              <a:defRPr/>
            </a:pPr>
            <a:fld id="{80CECF39-C873-1144-B949-57502DF85790}" type="slidenum">
              <a:rPr lang="en-US" altLang="en-US"/>
              <a:pPr>
                <a:defRPr/>
              </a:pPr>
              <a:t>‹#›</a:t>
            </a:fld>
            <a:endParaRPr lang="en-US" altLang="en-US"/>
          </a:p>
        </p:txBody>
      </p:sp>
    </p:spTree>
    <p:extLst>
      <p:ext uri="{BB962C8B-B14F-4D97-AF65-F5344CB8AC3E}">
        <p14:creationId xmlns:p14="http://schemas.microsoft.com/office/powerpoint/2010/main" val="645757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4DDAC38A-8216-654F-865F-514AFD202140}"/>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63E17832-5374-5A43-99C2-1688BEBA84ED}"/>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7" name="Rectangle 6">
            <a:extLst>
              <a:ext uri="{FF2B5EF4-FFF2-40B4-BE49-F238E27FC236}">
                <a16:creationId xmlns:a16="http://schemas.microsoft.com/office/drawing/2014/main" id="{2006AF87-8C5E-E044-A0A1-D51C7FBC7016}"/>
              </a:ext>
            </a:extLst>
          </p:cNvPr>
          <p:cNvSpPr>
            <a:spLocks noGrp="1" noChangeArrowheads="1"/>
          </p:cNvSpPr>
          <p:nvPr>
            <p:ph type="sldNum" sz="quarter" idx="12"/>
          </p:nvPr>
        </p:nvSpPr>
        <p:spPr>
          <a:ln/>
        </p:spPr>
        <p:txBody>
          <a:bodyPr/>
          <a:lstStyle>
            <a:lvl1pPr>
              <a:defRPr/>
            </a:lvl1pPr>
          </a:lstStyle>
          <a:p>
            <a:pPr>
              <a:defRPr/>
            </a:pPr>
            <a:fld id="{1CDFF320-41B9-4045-834F-112F72C931A5}" type="slidenum">
              <a:rPr lang="en-US" altLang="en-US"/>
              <a:pPr>
                <a:defRPr/>
              </a:pPr>
              <a:t>‹#›</a:t>
            </a:fld>
            <a:endParaRPr lang="en-US" altLang="en-US"/>
          </a:p>
        </p:txBody>
      </p:sp>
    </p:spTree>
    <p:extLst>
      <p:ext uri="{BB962C8B-B14F-4D97-AF65-F5344CB8AC3E}">
        <p14:creationId xmlns:p14="http://schemas.microsoft.com/office/powerpoint/2010/main" val="3260128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5CE3D"/>
            </a:gs>
            <a:gs pos="100000">
              <a:srgbClr val="E88018"/>
            </a:gs>
          </a:gsLst>
          <a:lin ang="2700000" scaled="1"/>
        </a:gra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CCC0711-F14E-D549-BEA5-3A2800E9F3B3}"/>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88D1EFC7-E228-AE44-B989-431DF01C1F0F}"/>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38178663-978B-B843-8DB3-80843A8CD645}"/>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ea typeface="+mn-ea"/>
              </a:defRPr>
            </a:lvl1pPr>
          </a:lstStyle>
          <a:p>
            <a:pPr>
              <a:defRPr/>
            </a:pPr>
            <a:endParaRPr lang="en-US"/>
          </a:p>
        </p:txBody>
      </p:sp>
      <p:sp>
        <p:nvSpPr>
          <p:cNvPr id="1029" name="Rectangle 5">
            <a:extLst>
              <a:ext uri="{FF2B5EF4-FFF2-40B4-BE49-F238E27FC236}">
                <a16:creationId xmlns:a16="http://schemas.microsoft.com/office/drawing/2014/main" id="{7817704E-0A8D-114C-BE4C-9B49D4C66A73}"/>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ea typeface="+mn-ea"/>
              </a:defRPr>
            </a:lvl1pPr>
          </a:lstStyle>
          <a:p>
            <a:pPr>
              <a:defRPr/>
            </a:pPr>
            <a:r>
              <a:rPr lang="en-US"/>
              <a:t>General Physics L14_capacitance</a:t>
            </a:r>
          </a:p>
        </p:txBody>
      </p:sp>
      <p:sp>
        <p:nvSpPr>
          <p:cNvPr id="1030" name="Rectangle 6">
            <a:extLst>
              <a:ext uri="{FF2B5EF4-FFF2-40B4-BE49-F238E27FC236}">
                <a16:creationId xmlns:a16="http://schemas.microsoft.com/office/drawing/2014/main" id="{1FAF019B-DA59-9942-B87B-CDA02FC32238}"/>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C0594FB9-0124-314D-8216-C86DC395433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rtl="0" eaLnBrk="0" fontAlgn="base" hangingPunct="0">
        <a:spcBef>
          <a:spcPct val="0"/>
        </a:spcBef>
        <a:spcAft>
          <a:spcPct val="0"/>
        </a:spcAft>
        <a:defRPr sz="4400">
          <a:solidFill>
            <a:srgbClr val="003366"/>
          </a:solidFill>
          <a:latin typeface="+mj-lt"/>
          <a:ea typeface="ＭＳ Ｐゴシック" charset="0"/>
          <a:cs typeface="+mj-cs"/>
        </a:defRPr>
      </a:lvl1pPr>
      <a:lvl2pPr algn="ctr" rtl="0" eaLnBrk="0" fontAlgn="base" hangingPunct="0">
        <a:spcBef>
          <a:spcPct val="0"/>
        </a:spcBef>
        <a:spcAft>
          <a:spcPct val="0"/>
        </a:spcAft>
        <a:defRPr sz="4400">
          <a:solidFill>
            <a:srgbClr val="003366"/>
          </a:solidFill>
          <a:latin typeface="Arial" charset="0"/>
          <a:ea typeface="ＭＳ Ｐゴシック" charset="0"/>
        </a:defRPr>
      </a:lvl2pPr>
      <a:lvl3pPr algn="ctr" rtl="0" eaLnBrk="0" fontAlgn="base" hangingPunct="0">
        <a:spcBef>
          <a:spcPct val="0"/>
        </a:spcBef>
        <a:spcAft>
          <a:spcPct val="0"/>
        </a:spcAft>
        <a:defRPr sz="4400">
          <a:solidFill>
            <a:srgbClr val="003366"/>
          </a:solidFill>
          <a:latin typeface="Arial" charset="0"/>
          <a:ea typeface="ＭＳ Ｐゴシック" charset="0"/>
        </a:defRPr>
      </a:lvl3pPr>
      <a:lvl4pPr algn="ctr" rtl="0" eaLnBrk="0" fontAlgn="base" hangingPunct="0">
        <a:spcBef>
          <a:spcPct val="0"/>
        </a:spcBef>
        <a:spcAft>
          <a:spcPct val="0"/>
        </a:spcAft>
        <a:defRPr sz="4400">
          <a:solidFill>
            <a:srgbClr val="003366"/>
          </a:solidFill>
          <a:latin typeface="Arial" charset="0"/>
          <a:ea typeface="ＭＳ Ｐゴシック" charset="0"/>
        </a:defRPr>
      </a:lvl4pPr>
      <a:lvl5pPr algn="ctr" rtl="0" eaLnBrk="0" fontAlgn="base" hangingPunct="0">
        <a:spcBef>
          <a:spcPct val="0"/>
        </a:spcBef>
        <a:spcAft>
          <a:spcPct val="0"/>
        </a:spcAft>
        <a:defRPr sz="4400">
          <a:solidFill>
            <a:srgbClr val="003366"/>
          </a:solidFill>
          <a:latin typeface="Arial" charset="0"/>
          <a:ea typeface="ＭＳ Ｐゴシック" charset="0"/>
        </a:defRPr>
      </a:lvl5pPr>
      <a:lvl6pPr marL="457200" algn="ctr" rtl="0" fontAlgn="base">
        <a:spcBef>
          <a:spcPct val="0"/>
        </a:spcBef>
        <a:spcAft>
          <a:spcPct val="0"/>
        </a:spcAft>
        <a:defRPr sz="4400">
          <a:solidFill>
            <a:srgbClr val="003366"/>
          </a:solidFill>
          <a:latin typeface="Arial" charset="0"/>
        </a:defRPr>
      </a:lvl6pPr>
      <a:lvl7pPr marL="914400" algn="ctr" rtl="0" fontAlgn="base">
        <a:spcBef>
          <a:spcPct val="0"/>
        </a:spcBef>
        <a:spcAft>
          <a:spcPct val="0"/>
        </a:spcAft>
        <a:defRPr sz="4400">
          <a:solidFill>
            <a:srgbClr val="003366"/>
          </a:solidFill>
          <a:latin typeface="Arial" charset="0"/>
        </a:defRPr>
      </a:lvl7pPr>
      <a:lvl8pPr marL="1371600" algn="ctr" rtl="0" fontAlgn="base">
        <a:spcBef>
          <a:spcPct val="0"/>
        </a:spcBef>
        <a:spcAft>
          <a:spcPct val="0"/>
        </a:spcAft>
        <a:defRPr sz="4400">
          <a:solidFill>
            <a:srgbClr val="003366"/>
          </a:solidFill>
          <a:latin typeface="Arial" charset="0"/>
        </a:defRPr>
      </a:lvl8pPr>
      <a:lvl9pPr marL="1828800" algn="ctr" rtl="0" fontAlgn="base">
        <a:spcBef>
          <a:spcPct val="0"/>
        </a:spcBef>
        <a:spcAft>
          <a:spcPct val="0"/>
        </a:spcAft>
        <a:defRPr sz="4400">
          <a:solidFill>
            <a:srgbClr val="003366"/>
          </a:solidFill>
          <a:latin typeface="Arial" charset="0"/>
        </a:defRPr>
      </a:lvl9pPr>
    </p:titleStyle>
    <p:bodyStyle>
      <a:lvl1pPr marL="342900" indent="-342900" algn="l" rtl="0" eaLnBrk="0" fontAlgn="base" hangingPunct="0">
        <a:spcBef>
          <a:spcPct val="20000"/>
        </a:spcBef>
        <a:spcAft>
          <a:spcPct val="0"/>
        </a:spcAft>
        <a:buChar char="•"/>
        <a:defRPr sz="3200">
          <a:solidFill>
            <a:srgbClr val="003366"/>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rgbClr val="003366"/>
          </a:solidFill>
          <a:latin typeface="+mn-lt"/>
          <a:ea typeface="ＭＳ Ｐゴシック" charset="0"/>
        </a:defRPr>
      </a:lvl2pPr>
      <a:lvl3pPr marL="1143000" indent="-228600" algn="l" rtl="0" eaLnBrk="0" fontAlgn="base" hangingPunct="0">
        <a:spcBef>
          <a:spcPct val="20000"/>
        </a:spcBef>
        <a:spcAft>
          <a:spcPct val="0"/>
        </a:spcAft>
        <a:buChar char="•"/>
        <a:defRPr sz="2400">
          <a:solidFill>
            <a:srgbClr val="003366"/>
          </a:solidFill>
          <a:latin typeface="+mn-lt"/>
          <a:ea typeface="ＭＳ Ｐゴシック" charset="0"/>
        </a:defRPr>
      </a:lvl3pPr>
      <a:lvl4pPr marL="1600200" indent="-228600" algn="l" rtl="0" eaLnBrk="0" fontAlgn="base" hangingPunct="0">
        <a:spcBef>
          <a:spcPct val="20000"/>
        </a:spcBef>
        <a:spcAft>
          <a:spcPct val="0"/>
        </a:spcAft>
        <a:buChar char="–"/>
        <a:defRPr sz="2000">
          <a:solidFill>
            <a:srgbClr val="003366"/>
          </a:solidFill>
          <a:latin typeface="+mn-lt"/>
          <a:ea typeface="ＭＳ Ｐゴシック" charset="0"/>
        </a:defRPr>
      </a:lvl4pPr>
      <a:lvl5pPr marL="2057400" indent="-228600" algn="l" rtl="0" eaLnBrk="0" fontAlgn="base" hangingPunct="0">
        <a:spcBef>
          <a:spcPct val="20000"/>
        </a:spcBef>
        <a:spcAft>
          <a:spcPct val="0"/>
        </a:spcAft>
        <a:buChar char="»"/>
        <a:defRPr sz="2000">
          <a:solidFill>
            <a:srgbClr val="003366"/>
          </a:solidFill>
          <a:latin typeface="+mn-lt"/>
          <a:ea typeface="ＭＳ Ｐゴシック" charset="0"/>
        </a:defRPr>
      </a:lvl5pPr>
      <a:lvl6pPr marL="2514600" indent="-228600" algn="l" rtl="0" fontAlgn="base">
        <a:spcBef>
          <a:spcPct val="20000"/>
        </a:spcBef>
        <a:spcAft>
          <a:spcPct val="0"/>
        </a:spcAft>
        <a:buChar char="»"/>
        <a:defRPr sz="2000">
          <a:solidFill>
            <a:srgbClr val="003366"/>
          </a:solidFill>
          <a:latin typeface="+mn-lt"/>
        </a:defRPr>
      </a:lvl6pPr>
      <a:lvl7pPr marL="2971800" indent="-228600" algn="l" rtl="0" fontAlgn="base">
        <a:spcBef>
          <a:spcPct val="20000"/>
        </a:spcBef>
        <a:spcAft>
          <a:spcPct val="0"/>
        </a:spcAft>
        <a:buChar char="»"/>
        <a:defRPr sz="2000">
          <a:solidFill>
            <a:srgbClr val="003366"/>
          </a:solidFill>
          <a:latin typeface="+mn-lt"/>
        </a:defRPr>
      </a:lvl7pPr>
      <a:lvl8pPr marL="3429000" indent="-228600" algn="l" rtl="0" fontAlgn="base">
        <a:spcBef>
          <a:spcPct val="20000"/>
        </a:spcBef>
        <a:spcAft>
          <a:spcPct val="0"/>
        </a:spcAft>
        <a:buChar char="»"/>
        <a:defRPr sz="2000">
          <a:solidFill>
            <a:srgbClr val="003366"/>
          </a:solidFill>
          <a:latin typeface="+mn-lt"/>
        </a:defRPr>
      </a:lvl8pPr>
      <a:lvl9pPr marL="3886200" indent="-228600" algn="l" rtl="0" fontAlgn="base">
        <a:spcBef>
          <a:spcPct val="20000"/>
        </a:spcBef>
        <a:spcAft>
          <a:spcPct val="0"/>
        </a:spcAft>
        <a:buChar char="»"/>
        <a:defRPr sz="2000">
          <a:solidFill>
            <a:srgbClr val="003366"/>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science.nasa.gov/image-detail/pia19968-charonmoon/"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hyperlink" Target="https://science.nasa.gov/image-detail/hubble-discoveries-highlights-pluto-moons/"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photojournal.jpl.nasa.gov/catalog/PIA22983" TargetMode="External"/><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science.nasa.gov/dwarf-planets/ceres/"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science.nasa.gov/image-detail/color-image-of-pluto-pia20291-2/"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F80E6-B09B-0A9F-A918-860CA58312D3}"/>
              </a:ext>
            </a:extLst>
          </p:cNvPr>
          <p:cNvSpPr>
            <a:spLocks noGrp="1"/>
          </p:cNvSpPr>
          <p:nvPr>
            <p:ph type="ctrTitle"/>
          </p:nvPr>
        </p:nvSpPr>
        <p:spPr/>
        <p:txBody>
          <a:bodyPr/>
          <a:lstStyle/>
          <a:p>
            <a:r>
              <a:rPr lang="en-US" dirty="0"/>
              <a:t>The Other Pieces</a:t>
            </a:r>
          </a:p>
        </p:txBody>
      </p:sp>
      <p:sp>
        <p:nvSpPr>
          <p:cNvPr id="3" name="Subtitle 2">
            <a:extLst>
              <a:ext uri="{FF2B5EF4-FFF2-40B4-BE49-F238E27FC236}">
                <a16:creationId xmlns:a16="http://schemas.microsoft.com/office/drawing/2014/main" id="{8D54AC01-694D-EA1A-03D2-435B964BD793}"/>
              </a:ext>
            </a:extLst>
          </p:cNvPr>
          <p:cNvSpPr>
            <a:spLocks noGrp="1"/>
          </p:cNvSpPr>
          <p:nvPr>
            <p:ph type="subTitle" idx="1"/>
          </p:nvPr>
        </p:nvSpPr>
        <p:spPr/>
        <p:txBody>
          <a:bodyPr/>
          <a:lstStyle/>
          <a:p>
            <a:r>
              <a:rPr lang="en-US" dirty="0"/>
              <a:t>That didn’t condense </a:t>
            </a:r>
            <a:r>
              <a:rPr lang="en-US"/>
              <a:t>into planets</a:t>
            </a:r>
            <a:endParaRPr lang="en-US" dirty="0"/>
          </a:p>
        </p:txBody>
      </p:sp>
    </p:spTree>
    <p:extLst>
      <p:ext uri="{BB962C8B-B14F-4D97-AF65-F5344CB8AC3E}">
        <p14:creationId xmlns:p14="http://schemas.microsoft.com/office/powerpoint/2010/main" val="16563148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CCAFC-1901-7848-B932-11508E99B955}"/>
              </a:ext>
            </a:extLst>
          </p:cNvPr>
          <p:cNvSpPr>
            <a:spLocks noGrp="1"/>
          </p:cNvSpPr>
          <p:nvPr>
            <p:ph type="title"/>
          </p:nvPr>
        </p:nvSpPr>
        <p:spPr/>
        <p:txBody>
          <a:bodyPr/>
          <a:lstStyle/>
          <a:p>
            <a:r>
              <a:rPr lang="en-US" dirty="0"/>
              <a:t>Pluto’s Orbit</a:t>
            </a:r>
          </a:p>
        </p:txBody>
      </p:sp>
      <p:sp>
        <p:nvSpPr>
          <p:cNvPr id="3" name="Content Placeholder 2">
            <a:extLst>
              <a:ext uri="{FF2B5EF4-FFF2-40B4-BE49-F238E27FC236}">
                <a16:creationId xmlns:a16="http://schemas.microsoft.com/office/drawing/2014/main" id="{068A8AE7-B503-AE4B-A4C1-362D45631599}"/>
              </a:ext>
            </a:extLst>
          </p:cNvPr>
          <p:cNvSpPr>
            <a:spLocks noGrp="1"/>
          </p:cNvSpPr>
          <p:nvPr>
            <p:ph idx="1"/>
          </p:nvPr>
        </p:nvSpPr>
        <p:spPr>
          <a:xfrm>
            <a:off x="457200" y="1600200"/>
            <a:ext cx="8229600" cy="4525963"/>
          </a:xfrm>
        </p:spPr>
        <p:txBody>
          <a:bodyPr/>
          <a:lstStyle/>
          <a:p>
            <a:r>
              <a:rPr lang="en-US" dirty="0"/>
              <a:t>Semimajor axis 39.24 AU</a:t>
            </a:r>
          </a:p>
          <a:p>
            <a:r>
              <a:rPr lang="en-US" dirty="0"/>
              <a:t>Orbital eccentricity 0.244</a:t>
            </a:r>
          </a:p>
          <a:p>
            <a:r>
              <a:rPr lang="en-US" dirty="0"/>
              <a:t>Orbital inclination to ecliptic 17.16°</a:t>
            </a:r>
          </a:p>
          <a:p>
            <a:r>
              <a:rPr lang="en-US" dirty="0"/>
              <a:t>Orbital period 298 y</a:t>
            </a:r>
          </a:p>
          <a:p>
            <a:r>
              <a:rPr lang="en-US" dirty="0"/>
              <a:t>Axial obliquity </a:t>
            </a:r>
            <a:r>
              <a:rPr lang="en-US" dirty="0">
                <a:solidFill>
                  <a:schemeClr val="accent2"/>
                </a:solidFill>
              </a:rPr>
              <a:t>119°</a:t>
            </a:r>
            <a:endParaRPr lang="en-US" dirty="0"/>
          </a:p>
        </p:txBody>
      </p:sp>
    </p:spTree>
    <p:extLst>
      <p:ext uri="{BB962C8B-B14F-4D97-AF65-F5344CB8AC3E}">
        <p14:creationId xmlns:p14="http://schemas.microsoft.com/office/powerpoint/2010/main" val="470165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ED2BBA-7638-A643-BB0A-F5E1A0EC576C}"/>
              </a:ext>
            </a:extLst>
          </p:cNvPr>
          <p:cNvSpPr>
            <a:spLocks noGrp="1"/>
          </p:cNvSpPr>
          <p:nvPr>
            <p:ph type="title"/>
          </p:nvPr>
        </p:nvSpPr>
        <p:spPr/>
        <p:txBody>
          <a:bodyPr/>
          <a:lstStyle/>
          <a:p>
            <a:r>
              <a:rPr lang="en-US" dirty="0"/>
              <a:t>Charon</a:t>
            </a:r>
          </a:p>
        </p:txBody>
      </p:sp>
      <p:sp>
        <p:nvSpPr>
          <p:cNvPr id="3" name="Content Placeholder 2">
            <a:extLst>
              <a:ext uri="{FF2B5EF4-FFF2-40B4-BE49-F238E27FC236}">
                <a16:creationId xmlns:a16="http://schemas.microsoft.com/office/drawing/2014/main" id="{B073B430-7AD1-664E-8949-D481CB0D076C}"/>
              </a:ext>
            </a:extLst>
          </p:cNvPr>
          <p:cNvSpPr>
            <a:spLocks noGrp="1"/>
          </p:cNvSpPr>
          <p:nvPr>
            <p:ph idx="1"/>
          </p:nvPr>
        </p:nvSpPr>
        <p:spPr>
          <a:xfrm>
            <a:off x="457200" y="1600200"/>
            <a:ext cx="3246438" cy="4525963"/>
          </a:xfrm>
        </p:spPr>
        <p:txBody>
          <a:bodyPr/>
          <a:lstStyle/>
          <a:p>
            <a:r>
              <a:rPr lang="en-US" dirty="0"/>
              <a:t>Pluto’s largest satellite</a:t>
            </a:r>
          </a:p>
        </p:txBody>
      </p:sp>
      <p:pic>
        <p:nvPicPr>
          <p:cNvPr id="4" name="Picture 3">
            <a:extLst>
              <a:ext uri="{FF2B5EF4-FFF2-40B4-BE49-F238E27FC236}">
                <a16:creationId xmlns:a16="http://schemas.microsoft.com/office/drawing/2014/main" id="{B70DB3FA-622F-0640-A7AB-92E6EA8C88FE}"/>
              </a:ext>
            </a:extLst>
          </p:cNvPr>
          <p:cNvPicPr>
            <a:picLocks noChangeAspect="1"/>
          </p:cNvPicPr>
          <p:nvPr/>
        </p:nvPicPr>
        <p:blipFill>
          <a:blip r:embed="rId2"/>
          <a:stretch>
            <a:fillRect/>
          </a:stretch>
        </p:blipFill>
        <p:spPr>
          <a:xfrm>
            <a:off x="3703638" y="1417638"/>
            <a:ext cx="5440362" cy="5440362"/>
          </a:xfrm>
          <a:prstGeom prst="rect">
            <a:avLst/>
          </a:prstGeom>
          <a:ln w="28575">
            <a:solidFill>
              <a:schemeClr val="tx2"/>
            </a:solidFill>
          </a:ln>
        </p:spPr>
      </p:pic>
      <p:sp>
        <p:nvSpPr>
          <p:cNvPr id="5" name="TextBox 4">
            <a:extLst>
              <a:ext uri="{FF2B5EF4-FFF2-40B4-BE49-F238E27FC236}">
                <a16:creationId xmlns:a16="http://schemas.microsoft.com/office/drawing/2014/main" id="{D5E0DB6B-1EE2-8840-8B0E-B4C9DDC6A5CB}"/>
              </a:ext>
            </a:extLst>
          </p:cNvPr>
          <p:cNvSpPr txBox="1"/>
          <p:nvPr/>
        </p:nvSpPr>
        <p:spPr>
          <a:xfrm>
            <a:off x="94958" y="6307415"/>
            <a:ext cx="3608680" cy="369332"/>
          </a:xfrm>
          <a:prstGeom prst="rect">
            <a:avLst/>
          </a:prstGeom>
          <a:noFill/>
        </p:spPr>
        <p:txBody>
          <a:bodyPr wrap="none" rtlCol="0">
            <a:spAutoFit/>
          </a:bodyPr>
          <a:lstStyle/>
          <a:p>
            <a:r>
              <a:rPr lang="en-US" dirty="0">
                <a:hlinkClick r:id="rId3"/>
              </a:rPr>
              <a:t>Image</a:t>
            </a:r>
            <a:r>
              <a:rPr lang="en-US" dirty="0"/>
              <a:t>: NASA/JPL, New Horizons</a:t>
            </a:r>
          </a:p>
        </p:txBody>
      </p:sp>
    </p:spTree>
    <p:extLst>
      <p:ext uri="{BB962C8B-B14F-4D97-AF65-F5344CB8AC3E}">
        <p14:creationId xmlns:p14="http://schemas.microsoft.com/office/powerpoint/2010/main" val="932692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DFC7A8-606B-904F-A5A3-AFD6CE867628}"/>
              </a:ext>
            </a:extLst>
          </p:cNvPr>
          <p:cNvSpPr>
            <a:spLocks noGrp="1"/>
          </p:cNvSpPr>
          <p:nvPr>
            <p:ph type="title"/>
          </p:nvPr>
        </p:nvSpPr>
        <p:spPr/>
        <p:txBody>
          <a:bodyPr/>
          <a:lstStyle/>
          <a:p>
            <a:r>
              <a:rPr lang="en-US" dirty="0"/>
              <a:t>Pluto and Charon</a:t>
            </a:r>
          </a:p>
        </p:txBody>
      </p:sp>
      <p:pic>
        <p:nvPicPr>
          <p:cNvPr id="3" name="Picture 2">
            <a:extLst>
              <a:ext uri="{FF2B5EF4-FFF2-40B4-BE49-F238E27FC236}">
                <a16:creationId xmlns:a16="http://schemas.microsoft.com/office/drawing/2014/main" id="{611BEE5E-7E1F-0F48-8AD1-908E3CA8D510}"/>
              </a:ext>
            </a:extLst>
          </p:cNvPr>
          <p:cNvPicPr>
            <a:picLocks noChangeAspect="1"/>
          </p:cNvPicPr>
          <p:nvPr/>
        </p:nvPicPr>
        <p:blipFill>
          <a:blip r:embed="rId2"/>
          <a:stretch>
            <a:fillRect/>
          </a:stretch>
        </p:blipFill>
        <p:spPr>
          <a:xfrm>
            <a:off x="1581150" y="1600200"/>
            <a:ext cx="5981700" cy="4182327"/>
          </a:xfrm>
          <a:prstGeom prst="rect">
            <a:avLst/>
          </a:prstGeom>
          <a:ln w="28575">
            <a:solidFill>
              <a:schemeClr val="tx2"/>
            </a:solidFill>
          </a:ln>
        </p:spPr>
      </p:pic>
      <p:sp>
        <p:nvSpPr>
          <p:cNvPr id="4" name="TextBox 3">
            <a:extLst>
              <a:ext uri="{FF2B5EF4-FFF2-40B4-BE49-F238E27FC236}">
                <a16:creationId xmlns:a16="http://schemas.microsoft.com/office/drawing/2014/main" id="{024D794F-46EB-2C41-8E4A-8567B07FCC58}"/>
              </a:ext>
            </a:extLst>
          </p:cNvPr>
          <p:cNvSpPr txBox="1"/>
          <p:nvPr/>
        </p:nvSpPr>
        <p:spPr>
          <a:xfrm>
            <a:off x="1676400" y="6019800"/>
            <a:ext cx="6362639" cy="461665"/>
          </a:xfrm>
          <a:prstGeom prst="rect">
            <a:avLst/>
          </a:prstGeom>
          <a:noFill/>
        </p:spPr>
        <p:txBody>
          <a:bodyPr wrap="none" rtlCol="0">
            <a:spAutoFit/>
          </a:bodyPr>
          <a:lstStyle/>
          <a:p>
            <a:r>
              <a:rPr lang="en-US" sz="2400" dirty="0">
                <a:solidFill>
                  <a:srgbClr val="000000"/>
                </a:solidFill>
              </a:rPr>
              <a:t>Image: NASA/JHUAPL, </a:t>
            </a:r>
            <a:r>
              <a:rPr lang="en-US" sz="2400" dirty="0" err="1">
                <a:solidFill>
                  <a:srgbClr val="000000"/>
                </a:solidFill>
              </a:rPr>
              <a:t>Comins</a:t>
            </a:r>
            <a:r>
              <a:rPr lang="en-US" sz="2400" dirty="0">
                <a:solidFill>
                  <a:srgbClr val="000000"/>
                </a:solidFill>
              </a:rPr>
              <a:t> Figure 10-4b</a:t>
            </a:r>
          </a:p>
        </p:txBody>
      </p:sp>
    </p:spTree>
    <p:extLst>
      <p:ext uri="{BB962C8B-B14F-4D97-AF65-F5344CB8AC3E}">
        <p14:creationId xmlns:p14="http://schemas.microsoft.com/office/powerpoint/2010/main" val="36445415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9FD72-725A-6E46-B191-839AA2619949}"/>
              </a:ext>
            </a:extLst>
          </p:cNvPr>
          <p:cNvSpPr>
            <a:spLocks noGrp="1"/>
          </p:cNvSpPr>
          <p:nvPr>
            <p:ph type="title"/>
          </p:nvPr>
        </p:nvSpPr>
        <p:spPr/>
        <p:txBody>
          <a:bodyPr/>
          <a:lstStyle/>
          <a:p>
            <a:r>
              <a:rPr lang="en-US" dirty="0"/>
              <a:t>Pluto’s system</a:t>
            </a:r>
          </a:p>
        </p:txBody>
      </p:sp>
      <p:sp>
        <p:nvSpPr>
          <p:cNvPr id="3" name="Content Placeholder 2">
            <a:extLst>
              <a:ext uri="{FF2B5EF4-FFF2-40B4-BE49-F238E27FC236}">
                <a16:creationId xmlns:a16="http://schemas.microsoft.com/office/drawing/2014/main" id="{822E5939-B714-0940-9CD4-9FEADD530B0B}"/>
              </a:ext>
            </a:extLst>
          </p:cNvPr>
          <p:cNvSpPr>
            <a:spLocks noGrp="1"/>
          </p:cNvSpPr>
          <p:nvPr>
            <p:ph idx="1"/>
          </p:nvPr>
        </p:nvSpPr>
        <p:spPr/>
        <p:txBody>
          <a:bodyPr/>
          <a:lstStyle/>
          <a:p>
            <a:r>
              <a:rPr lang="en-US" dirty="0"/>
              <a:t>Double system with </a:t>
            </a:r>
            <a:r>
              <a:rPr lang="en-US" dirty="0">
                <a:solidFill>
                  <a:schemeClr val="accent2"/>
                </a:solidFill>
              </a:rPr>
              <a:t>Charon</a:t>
            </a:r>
          </a:p>
          <a:p>
            <a:r>
              <a:rPr lang="en-US" dirty="0"/>
              <a:t>Further orbited by </a:t>
            </a:r>
            <a:r>
              <a:rPr lang="en-US" dirty="0">
                <a:solidFill>
                  <a:schemeClr val="accent2"/>
                </a:solidFill>
              </a:rPr>
              <a:t>Styx</a:t>
            </a:r>
            <a:r>
              <a:rPr lang="en-US" dirty="0"/>
              <a:t>, </a:t>
            </a:r>
            <a:r>
              <a:rPr lang="en-US" dirty="0">
                <a:solidFill>
                  <a:schemeClr val="accent2"/>
                </a:solidFill>
              </a:rPr>
              <a:t>Kerberos</a:t>
            </a:r>
            <a:r>
              <a:rPr lang="en-US" dirty="0"/>
              <a:t>, </a:t>
            </a:r>
            <a:r>
              <a:rPr lang="en-US" dirty="0">
                <a:solidFill>
                  <a:schemeClr val="accent2"/>
                </a:solidFill>
              </a:rPr>
              <a:t>Nix</a:t>
            </a:r>
            <a:r>
              <a:rPr lang="en-US" dirty="0"/>
              <a:t>, and </a:t>
            </a:r>
            <a:r>
              <a:rPr lang="en-US" dirty="0">
                <a:solidFill>
                  <a:schemeClr val="accent2"/>
                </a:solidFill>
              </a:rPr>
              <a:t>Hydra</a:t>
            </a:r>
          </a:p>
        </p:txBody>
      </p:sp>
      <p:pic>
        <p:nvPicPr>
          <p:cNvPr id="4" name="Picture 3">
            <a:extLst>
              <a:ext uri="{FF2B5EF4-FFF2-40B4-BE49-F238E27FC236}">
                <a16:creationId xmlns:a16="http://schemas.microsoft.com/office/drawing/2014/main" id="{41FAC679-E0D5-0D47-8818-0B46BEE71665}"/>
              </a:ext>
            </a:extLst>
          </p:cNvPr>
          <p:cNvPicPr>
            <a:picLocks noChangeAspect="1"/>
          </p:cNvPicPr>
          <p:nvPr/>
        </p:nvPicPr>
        <p:blipFill>
          <a:blip r:embed="rId2"/>
          <a:stretch>
            <a:fillRect/>
          </a:stretch>
        </p:blipFill>
        <p:spPr>
          <a:xfrm>
            <a:off x="2133600" y="2943564"/>
            <a:ext cx="7010400" cy="3914436"/>
          </a:xfrm>
          <a:prstGeom prst="rect">
            <a:avLst/>
          </a:prstGeom>
        </p:spPr>
      </p:pic>
      <p:sp>
        <p:nvSpPr>
          <p:cNvPr id="5" name="TextBox 4">
            <a:extLst>
              <a:ext uri="{FF2B5EF4-FFF2-40B4-BE49-F238E27FC236}">
                <a16:creationId xmlns:a16="http://schemas.microsoft.com/office/drawing/2014/main" id="{7CB4AB71-7901-0044-B95A-18BE89ED37F2}"/>
              </a:ext>
            </a:extLst>
          </p:cNvPr>
          <p:cNvSpPr txBox="1"/>
          <p:nvPr/>
        </p:nvSpPr>
        <p:spPr>
          <a:xfrm>
            <a:off x="5431118" y="6488668"/>
            <a:ext cx="3608680" cy="369332"/>
          </a:xfrm>
          <a:prstGeom prst="rect">
            <a:avLst/>
          </a:prstGeom>
          <a:noFill/>
        </p:spPr>
        <p:txBody>
          <a:bodyPr wrap="none" rtlCol="0">
            <a:spAutoFit/>
          </a:bodyPr>
          <a:lstStyle/>
          <a:p>
            <a:r>
              <a:rPr lang="en-US" dirty="0">
                <a:solidFill>
                  <a:schemeClr val="accent5"/>
                </a:solidFill>
                <a:hlinkClick r:id="rId3"/>
              </a:rPr>
              <a:t>Image</a:t>
            </a:r>
            <a:r>
              <a:rPr lang="en-US" dirty="0">
                <a:solidFill>
                  <a:schemeClr val="accent5"/>
                </a:solidFill>
              </a:rPr>
              <a:t>: NASA/JPL, New Horizons</a:t>
            </a:r>
          </a:p>
        </p:txBody>
      </p:sp>
    </p:spTree>
    <p:extLst>
      <p:ext uri="{BB962C8B-B14F-4D97-AF65-F5344CB8AC3E}">
        <p14:creationId xmlns:p14="http://schemas.microsoft.com/office/powerpoint/2010/main" val="9905277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87ADC0-FD65-4548-971E-07DEA6E3B681}"/>
              </a:ext>
            </a:extLst>
          </p:cNvPr>
          <p:cNvSpPr>
            <a:spLocks noGrp="1"/>
          </p:cNvSpPr>
          <p:nvPr>
            <p:ph type="title"/>
          </p:nvPr>
        </p:nvSpPr>
        <p:spPr/>
        <p:txBody>
          <a:bodyPr/>
          <a:lstStyle/>
          <a:p>
            <a:r>
              <a:rPr lang="en-US" dirty="0"/>
              <a:t>Other Dwarf Planets</a:t>
            </a:r>
          </a:p>
        </p:txBody>
      </p:sp>
      <p:sp>
        <p:nvSpPr>
          <p:cNvPr id="3" name="Content Placeholder 2">
            <a:extLst>
              <a:ext uri="{FF2B5EF4-FFF2-40B4-BE49-F238E27FC236}">
                <a16:creationId xmlns:a16="http://schemas.microsoft.com/office/drawing/2014/main" id="{5A1D32AD-6B5D-0041-A500-440404BB011F}"/>
              </a:ext>
            </a:extLst>
          </p:cNvPr>
          <p:cNvSpPr>
            <a:spLocks noGrp="1"/>
          </p:cNvSpPr>
          <p:nvPr>
            <p:ph idx="1"/>
          </p:nvPr>
        </p:nvSpPr>
        <p:spPr/>
        <p:txBody>
          <a:bodyPr/>
          <a:lstStyle/>
          <a:p>
            <a:r>
              <a:rPr lang="en-US" dirty="0"/>
              <a:t>All TNOs</a:t>
            </a:r>
          </a:p>
          <a:p>
            <a:pPr lvl="1"/>
            <a:r>
              <a:rPr lang="en-US" dirty="0"/>
              <a:t>Eris</a:t>
            </a:r>
          </a:p>
          <a:p>
            <a:pPr lvl="1"/>
            <a:r>
              <a:rPr lang="en-US" dirty="0"/>
              <a:t>Haumea</a:t>
            </a:r>
          </a:p>
          <a:p>
            <a:pPr lvl="1"/>
            <a:r>
              <a:rPr lang="en-US" dirty="0" err="1"/>
              <a:t>Makemake</a:t>
            </a:r>
            <a:endParaRPr lang="en-US" dirty="0"/>
          </a:p>
        </p:txBody>
      </p:sp>
    </p:spTree>
    <p:extLst>
      <p:ext uri="{BB962C8B-B14F-4D97-AF65-F5344CB8AC3E}">
        <p14:creationId xmlns:p14="http://schemas.microsoft.com/office/powerpoint/2010/main" val="5182838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9EF4E-B416-EE42-A1CC-F439CE071645}"/>
              </a:ext>
            </a:extLst>
          </p:cNvPr>
          <p:cNvSpPr>
            <a:spLocks noGrp="1"/>
          </p:cNvSpPr>
          <p:nvPr>
            <p:ph type="title"/>
          </p:nvPr>
        </p:nvSpPr>
        <p:spPr/>
        <p:txBody>
          <a:bodyPr/>
          <a:lstStyle/>
          <a:p>
            <a:r>
              <a:rPr lang="en-US" dirty="0"/>
              <a:t>Comets</a:t>
            </a:r>
          </a:p>
        </p:txBody>
      </p:sp>
      <p:sp>
        <p:nvSpPr>
          <p:cNvPr id="3" name="Content Placeholder 2">
            <a:extLst>
              <a:ext uri="{FF2B5EF4-FFF2-40B4-BE49-F238E27FC236}">
                <a16:creationId xmlns:a16="http://schemas.microsoft.com/office/drawing/2014/main" id="{4D6FEFD9-74A6-224B-B0A3-9261B6608657}"/>
              </a:ext>
            </a:extLst>
          </p:cNvPr>
          <p:cNvSpPr>
            <a:spLocks noGrp="1"/>
          </p:cNvSpPr>
          <p:nvPr>
            <p:ph idx="1"/>
          </p:nvPr>
        </p:nvSpPr>
        <p:spPr/>
        <p:txBody>
          <a:bodyPr/>
          <a:lstStyle/>
          <a:p>
            <a:r>
              <a:rPr lang="en-US" dirty="0"/>
              <a:t>TNOs, at least initially</a:t>
            </a:r>
          </a:p>
          <a:p>
            <a:r>
              <a:rPr lang="en-US" dirty="0"/>
              <a:t>Kuiper Belt Objects</a:t>
            </a:r>
          </a:p>
          <a:p>
            <a:pPr lvl="1"/>
            <a:r>
              <a:rPr lang="en-US" dirty="0"/>
              <a:t>Classical KBOs circular orbits 30–50 AU</a:t>
            </a:r>
          </a:p>
          <a:p>
            <a:pPr lvl="1"/>
            <a:r>
              <a:rPr lang="en-US" dirty="0"/>
              <a:t>Scattered KBOs eccentric orbits 35–200 AU</a:t>
            </a:r>
          </a:p>
          <a:p>
            <a:r>
              <a:rPr lang="en-US" dirty="0"/>
              <a:t>Oort Cloud Objects</a:t>
            </a:r>
          </a:p>
          <a:p>
            <a:pPr lvl="1"/>
            <a:r>
              <a:rPr lang="en-US" dirty="0"/>
              <a:t>5–100 </a:t>
            </a:r>
            <a:r>
              <a:rPr lang="en-US" dirty="0" err="1"/>
              <a:t>kAU</a:t>
            </a:r>
            <a:endParaRPr lang="en-US" dirty="0"/>
          </a:p>
          <a:p>
            <a:pPr lvl="1"/>
            <a:r>
              <a:rPr lang="en-US" dirty="0"/>
              <a:t>Not in ecliptic plane</a:t>
            </a:r>
          </a:p>
        </p:txBody>
      </p:sp>
    </p:spTree>
    <p:extLst>
      <p:ext uri="{BB962C8B-B14F-4D97-AF65-F5344CB8AC3E}">
        <p14:creationId xmlns:p14="http://schemas.microsoft.com/office/powerpoint/2010/main" val="2187414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D83CA-D503-4042-926F-4A2FE2C20DBF}"/>
              </a:ext>
            </a:extLst>
          </p:cNvPr>
          <p:cNvSpPr>
            <a:spLocks noGrp="1"/>
          </p:cNvSpPr>
          <p:nvPr>
            <p:ph type="title"/>
          </p:nvPr>
        </p:nvSpPr>
        <p:spPr/>
        <p:txBody>
          <a:bodyPr/>
          <a:lstStyle/>
          <a:p>
            <a:r>
              <a:rPr lang="en-US" dirty="0"/>
              <a:t>Hale-Bopp</a:t>
            </a:r>
          </a:p>
        </p:txBody>
      </p:sp>
      <p:pic>
        <p:nvPicPr>
          <p:cNvPr id="4" name="Picture 3">
            <a:extLst>
              <a:ext uri="{FF2B5EF4-FFF2-40B4-BE49-F238E27FC236}">
                <a16:creationId xmlns:a16="http://schemas.microsoft.com/office/drawing/2014/main" id="{A30D7356-E656-9246-91BD-A02D7A45A80F}"/>
              </a:ext>
            </a:extLst>
          </p:cNvPr>
          <p:cNvPicPr>
            <a:picLocks noChangeAspect="1"/>
          </p:cNvPicPr>
          <p:nvPr/>
        </p:nvPicPr>
        <p:blipFill>
          <a:blip r:embed="rId2"/>
          <a:stretch>
            <a:fillRect/>
          </a:stretch>
        </p:blipFill>
        <p:spPr>
          <a:xfrm>
            <a:off x="2025650" y="1193800"/>
            <a:ext cx="5092700" cy="5664200"/>
          </a:xfrm>
          <a:prstGeom prst="rect">
            <a:avLst/>
          </a:prstGeom>
        </p:spPr>
      </p:pic>
      <p:sp>
        <p:nvSpPr>
          <p:cNvPr id="5" name="TextBox 4">
            <a:extLst>
              <a:ext uri="{FF2B5EF4-FFF2-40B4-BE49-F238E27FC236}">
                <a16:creationId xmlns:a16="http://schemas.microsoft.com/office/drawing/2014/main" id="{7CB9AC9A-91F0-894E-B5C4-DEC1B0A6D3A8}"/>
              </a:ext>
            </a:extLst>
          </p:cNvPr>
          <p:cNvSpPr txBox="1"/>
          <p:nvPr/>
        </p:nvSpPr>
        <p:spPr>
          <a:xfrm>
            <a:off x="2025650" y="6172200"/>
            <a:ext cx="2279791" cy="400110"/>
          </a:xfrm>
          <a:prstGeom prst="rect">
            <a:avLst/>
          </a:prstGeom>
          <a:noFill/>
        </p:spPr>
        <p:txBody>
          <a:bodyPr wrap="none" rtlCol="0">
            <a:spAutoFit/>
          </a:bodyPr>
          <a:lstStyle/>
          <a:p>
            <a:r>
              <a:rPr lang="en-US" sz="2000" dirty="0" err="1">
                <a:solidFill>
                  <a:srgbClr val="000000"/>
                </a:solidFill>
              </a:rPr>
              <a:t>Comins</a:t>
            </a:r>
            <a:r>
              <a:rPr lang="en-US" sz="2000" dirty="0">
                <a:solidFill>
                  <a:srgbClr val="000000"/>
                </a:solidFill>
              </a:rPr>
              <a:t>, Fig 10-32</a:t>
            </a:r>
          </a:p>
        </p:txBody>
      </p:sp>
    </p:spTree>
    <p:extLst>
      <p:ext uri="{BB962C8B-B14F-4D97-AF65-F5344CB8AC3E}">
        <p14:creationId xmlns:p14="http://schemas.microsoft.com/office/powerpoint/2010/main" val="5305268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92CB1-6B0A-6542-AAEF-7BE63C3131A0}"/>
              </a:ext>
            </a:extLst>
          </p:cNvPr>
          <p:cNvSpPr>
            <a:spLocks noGrp="1"/>
          </p:cNvSpPr>
          <p:nvPr>
            <p:ph type="title"/>
          </p:nvPr>
        </p:nvSpPr>
        <p:spPr/>
        <p:txBody>
          <a:bodyPr/>
          <a:lstStyle/>
          <a:p>
            <a:r>
              <a:rPr lang="en-US" dirty="0"/>
              <a:t>Comet Composition</a:t>
            </a:r>
          </a:p>
        </p:txBody>
      </p:sp>
      <p:sp>
        <p:nvSpPr>
          <p:cNvPr id="3" name="Content Placeholder 2">
            <a:extLst>
              <a:ext uri="{FF2B5EF4-FFF2-40B4-BE49-F238E27FC236}">
                <a16:creationId xmlns:a16="http://schemas.microsoft.com/office/drawing/2014/main" id="{9967AFA5-7657-254F-A5BF-9AD81FF851A9}"/>
              </a:ext>
            </a:extLst>
          </p:cNvPr>
          <p:cNvSpPr>
            <a:spLocks noGrp="1"/>
          </p:cNvSpPr>
          <p:nvPr>
            <p:ph idx="1"/>
          </p:nvPr>
        </p:nvSpPr>
        <p:spPr/>
        <p:txBody>
          <a:bodyPr/>
          <a:lstStyle/>
          <a:p>
            <a:pPr>
              <a:buClr>
                <a:schemeClr val="tx2"/>
              </a:buClr>
            </a:pPr>
            <a:r>
              <a:rPr lang="en-US" dirty="0"/>
              <a:t>Dirty snowballs or icy rocks?</a:t>
            </a:r>
          </a:p>
          <a:p>
            <a:pPr>
              <a:buClr>
                <a:schemeClr val="tx2"/>
              </a:buClr>
            </a:pPr>
            <a:r>
              <a:rPr lang="en-US" dirty="0">
                <a:solidFill>
                  <a:schemeClr val="accent2"/>
                </a:solidFill>
              </a:rPr>
              <a:t>Nucleus</a:t>
            </a:r>
            <a:r>
              <a:rPr lang="en-US" dirty="0"/>
              <a:t>: rocky core</a:t>
            </a:r>
          </a:p>
          <a:p>
            <a:pPr>
              <a:buClr>
                <a:schemeClr val="tx2"/>
              </a:buClr>
            </a:pPr>
            <a:r>
              <a:rPr lang="en-US" dirty="0">
                <a:solidFill>
                  <a:schemeClr val="accent2"/>
                </a:solidFill>
              </a:rPr>
              <a:t>Coma</a:t>
            </a:r>
            <a:r>
              <a:rPr lang="en-US" dirty="0"/>
              <a:t>: atmosphere</a:t>
            </a:r>
          </a:p>
          <a:p>
            <a:pPr>
              <a:buClr>
                <a:schemeClr val="tx2"/>
              </a:buClr>
            </a:pPr>
            <a:r>
              <a:rPr lang="en-US" dirty="0"/>
              <a:t>Tails</a:t>
            </a:r>
          </a:p>
          <a:p>
            <a:pPr lvl="1">
              <a:buClr>
                <a:schemeClr val="tx2"/>
              </a:buClr>
            </a:pPr>
            <a:r>
              <a:rPr lang="en-US" dirty="0">
                <a:solidFill>
                  <a:schemeClr val="accent2"/>
                </a:solidFill>
              </a:rPr>
              <a:t>Dust</a:t>
            </a:r>
            <a:r>
              <a:rPr lang="en-US" dirty="0"/>
              <a:t> tail</a:t>
            </a:r>
          </a:p>
          <a:p>
            <a:pPr lvl="1">
              <a:buClr>
                <a:schemeClr val="tx2"/>
              </a:buClr>
            </a:pPr>
            <a:r>
              <a:rPr lang="en-US" dirty="0">
                <a:solidFill>
                  <a:schemeClr val="accent2"/>
                </a:solidFill>
              </a:rPr>
              <a:t>Gas</a:t>
            </a:r>
            <a:r>
              <a:rPr lang="en-US" dirty="0"/>
              <a:t> tail</a:t>
            </a:r>
          </a:p>
          <a:p>
            <a:pPr lvl="1">
              <a:buClr>
                <a:schemeClr val="tx2"/>
              </a:buClr>
            </a:pPr>
            <a:r>
              <a:rPr lang="en-US" dirty="0"/>
              <a:t>Both stream away from the Sun</a:t>
            </a:r>
          </a:p>
        </p:txBody>
      </p:sp>
    </p:spTree>
    <p:extLst>
      <p:ext uri="{BB962C8B-B14F-4D97-AF65-F5344CB8AC3E}">
        <p14:creationId xmlns:p14="http://schemas.microsoft.com/office/powerpoint/2010/main" val="1295344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0913C-8661-E448-B84F-F6794D218125}"/>
              </a:ext>
            </a:extLst>
          </p:cNvPr>
          <p:cNvSpPr>
            <a:spLocks noGrp="1"/>
          </p:cNvSpPr>
          <p:nvPr>
            <p:ph type="title"/>
          </p:nvPr>
        </p:nvSpPr>
        <p:spPr/>
        <p:txBody>
          <a:bodyPr/>
          <a:lstStyle/>
          <a:p>
            <a:r>
              <a:rPr lang="en-US" dirty="0"/>
              <a:t>Comet Halley nucleus</a:t>
            </a:r>
          </a:p>
        </p:txBody>
      </p:sp>
      <p:pic>
        <p:nvPicPr>
          <p:cNvPr id="4" name="Picture 3">
            <a:extLst>
              <a:ext uri="{FF2B5EF4-FFF2-40B4-BE49-F238E27FC236}">
                <a16:creationId xmlns:a16="http://schemas.microsoft.com/office/drawing/2014/main" id="{6D2A37AB-2950-5148-8297-4DC8AB823E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9800" y="1473199"/>
            <a:ext cx="4730750" cy="4840767"/>
          </a:xfrm>
          <a:prstGeom prst="rect">
            <a:avLst/>
          </a:prstGeom>
          <a:ln w="28575">
            <a:solidFill>
              <a:schemeClr val="tx2"/>
            </a:solidFill>
          </a:ln>
        </p:spPr>
      </p:pic>
    </p:spTree>
    <p:extLst>
      <p:ext uri="{BB962C8B-B14F-4D97-AF65-F5344CB8AC3E}">
        <p14:creationId xmlns:p14="http://schemas.microsoft.com/office/powerpoint/2010/main" val="36232702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1D01D-9E5D-8346-B2EA-D46588420F6C}"/>
              </a:ext>
            </a:extLst>
          </p:cNvPr>
          <p:cNvSpPr>
            <a:spLocks noGrp="1"/>
          </p:cNvSpPr>
          <p:nvPr>
            <p:ph type="title"/>
          </p:nvPr>
        </p:nvSpPr>
        <p:spPr/>
        <p:txBody>
          <a:bodyPr/>
          <a:lstStyle/>
          <a:p>
            <a:r>
              <a:rPr lang="en-US" dirty="0"/>
              <a:t>Comet Origins</a:t>
            </a:r>
          </a:p>
        </p:txBody>
      </p:sp>
      <p:sp>
        <p:nvSpPr>
          <p:cNvPr id="3" name="Content Placeholder 2">
            <a:extLst>
              <a:ext uri="{FF2B5EF4-FFF2-40B4-BE49-F238E27FC236}">
                <a16:creationId xmlns:a16="http://schemas.microsoft.com/office/drawing/2014/main" id="{ADCF5684-B530-F74D-98AE-020667F4F919}"/>
              </a:ext>
            </a:extLst>
          </p:cNvPr>
          <p:cNvSpPr>
            <a:spLocks noGrp="1"/>
          </p:cNvSpPr>
          <p:nvPr>
            <p:ph idx="1"/>
          </p:nvPr>
        </p:nvSpPr>
        <p:spPr/>
        <p:txBody>
          <a:bodyPr/>
          <a:lstStyle/>
          <a:p>
            <a:r>
              <a:rPr lang="en-US" dirty="0"/>
              <a:t>Thought to form in solar nebula 10–20 AU</a:t>
            </a:r>
          </a:p>
          <a:p>
            <a:r>
              <a:rPr lang="en-US" dirty="0"/>
              <a:t>Flung outward by gas planets</a:t>
            </a:r>
          </a:p>
        </p:txBody>
      </p:sp>
    </p:spTree>
    <p:extLst>
      <p:ext uri="{BB962C8B-B14F-4D97-AF65-F5344CB8AC3E}">
        <p14:creationId xmlns:p14="http://schemas.microsoft.com/office/powerpoint/2010/main" val="3307400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E865C-E061-9842-9E07-D5F02CC26F78}"/>
              </a:ext>
            </a:extLst>
          </p:cNvPr>
          <p:cNvSpPr>
            <a:spLocks noGrp="1"/>
          </p:cNvSpPr>
          <p:nvPr>
            <p:ph type="title"/>
          </p:nvPr>
        </p:nvSpPr>
        <p:spPr/>
        <p:txBody>
          <a:bodyPr/>
          <a:lstStyle/>
          <a:p>
            <a:r>
              <a:rPr lang="en-US" dirty="0"/>
              <a:t>Asteroids</a:t>
            </a:r>
          </a:p>
        </p:txBody>
      </p:sp>
      <p:sp>
        <p:nvSpPr>
          <p:cNvPr id="3" name="Content Placeholder 2">
            <a:extLst>
              <a:ext uri="{FF2B5EF4-FFF2-40B4-BE49-F238E27FC236}">
                <a16:creationId xmlns:a16="http://schemas.microsoft.com/office/drawing/2014/main" id="{E4AAF62B-A7B9-F247-9E6F-842655C50509}"/>
              </a:ext>
            </a:extLst>
          </p:cNvPr>
          <p:cNvSpPr>
            <a:spLocks noGrp="1"/>
          </p:cNvSpPr>
          <p:nvPr>
            <p:ph idx="1"/>
          </p:nvPr>
        </p:nvSpPr>
        <p:spPr/>
        <p:txBody>
          <a:bodyPr/>
          <a:lstStyle/>
          <a:p>
            <a:r>
              <a:rPr lang="en-US" dirty="0"/>
              <a:t>Main Belt between Mars and Jupiter</a:t>
            </a:r>
          </a:p>
          <a:p>
            <a:r>
              <a:rPr lang="en-US" dirty="0"/>
              <a:t>Sparse</a:t>
            </a:r>
          </a:p>
          <a:p>
            <a:r>
              <a:rPr lang="en-US" dirty="0"/>
              <a:t>Less total mass than Moon</a:t>
            </a:r>
          </a:p>
          <a:p>
            <a:r>
              <a:rPr lang="en-US" dirty="0"/>
              <a:t>Differentiated bodies</a:t>
            </a:r>
          </a:p>
          <a:p>
            <a:r>
              <a:rPr lang="en-US" dirty="0"/>
              <a:t>Source of most meteorites</a:t>
            </a:r>
          </a:p>
          <a:p>
            <a:r>
              <a:rPr lang="en-US" dirty="0"/>
              <a:t>“Kirkwood” gaps in orbital distances</a:t>
            </a:r>
          </a:p>
          <a:p>
            <a:endParaRPr lang="en-US" dirty="0"/>
          </a:p>
        </p:txBody>
      </p:sp>
    </p:spTree>
    <p:extLst>
      <p:ext uri="{BB962C8B-B14F-4D97-AF65-F5344CB8AC3E}">
        <p14:creationId xmlns:p14="http://schemas.microsoft.com/office/powerpoint/2010/main" val="2487188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E40A1-E80B-BA4F-A125-F5BC011305B8}"/>
              </a:ext>
            </a:extLst>
          </p:cNvPr>
          <p:cNvSpPr>
            <a:spLocks noGrp="1"/>
          </p:cNvSpPr>
          <p:nvPr>
            <p:ph type="title"/>
          </p:nvPr>
        </p:nvSpPr>
        <p:spPr/>
        <p:txBody>
          <a:bodyPr/>
          <a:lstStyle/>
          <a:p>
            <a:r>
              <a:rPr lang="en-US" dirty="0"/>
              <a:t>Meteorites</a:t>
            </a:r>
          </a:p>
        </p:txBody>
      </p:sp>
      <p:sp>
        <p:nvSpPr>
          <p:cNvPr id="3" name="Content Placeholder 2">
            <a:extLst>
              <a:ext uri="{FF2B5EF4-FFF2-40B4-BE49-F238E27FC236}">
                <a16:creationId xmlns:a16="http://schemas.microsoft.com/office/drawing/2014/main" id="{BD9A3D0F-5717-9D40-BCA4-842206977CD9}"/>
              </a:ext>
            </a:extLst>
          </p:cNvPr>
          <p:cNvSpPr>
            <a:spLocks noGrp="1"/>
          </p:cNvSpPr>
          <p:nvPr>
            <p:ph idx="1"/>
          </p:nvPr>
        </p:nvSpPr>
        <p:spPr/>
        <p:txBody>
          <a:bodyPr/>
          <a:lstStyle/>
          <a:p>
            <a:pPr marL="0" indent="0">
              <a:buNone/>
            </a:pPr>
            <a:r>
              <a:rPr lang="en-US" dirty="0"/>
              <a:t>Three main classes</a:t>
            </a:r>
          </a:p>
          <a:p>
            <a:r>
              <a:rPr lang="en-US" dirty="0"/>
              <a:t>Chondrites</a:t>
            </a:r>
          </a:p>
          <a:p>
            <a:r>
              <a:rPr lang="en-US" dirty="0"/>
              <a:t>Stony</a:t>
            </a:r>
          </a:p>
          <a:p>
            <a:r>
              <a:rPr lang="en-US" dirty="0"/>
              <a:t>Iron</a:t>
            </a:r>
          </a:p>
        </p:txBody>
      </p:sp>
    </p:spTree>
    <p:extLst>
      <p:ext uri="{BB962C8B-B14F-4D97-AF65-F5344CB8AC3E}">
        <p14:creationId xmlns:p14="http://schemas.microsoft.com/office/powerpoint/2010/main" val="23565197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848CD-0124-7341-9043-37D6B9F6E629}"/>
              </a:ext>
            </a:extLst>
          </p:cNvPr>
          <p:cNvSpPr>
            <a:spLocks noGrp="1"/>
          </p:cNvSpPr>
          <p:nvPr>
            <p:ph type="title"/>
          </p:nvPr>
        </p:nvSpPr>
        <p:spPr/>
        <p:txBody>
          <a:bodyPr/>
          <a:lstStyle/>
          <a:p>
            <a:r>
              <a:rPr lang="en-US" dirty="0"/>
              <a:t>Chondrites</a:t>
            </a:r>
          </a:p>
        </p:txBody>
      </p:sp>
      <p:sp>
        <p:nvSpPr>
          <p:cNvPr id="3" name="Content Placeholder 2">
            <a:extLst>
              <a:ext uri="{FF2B5EF4-FFF2-40B4-BE49-F238E27FC236}">
                <a16:creationId xmlns:a16="http://schemas.microsoft.com/office/drawing/2014/main" id="{5EDAA8BD-7854-BD49-8BE9-F876D084E656}"/>
              </a:ext>
            </a:extLst>
          </p:cNvPr>
          <p:cNvSpPr>
            <a:spLocks noGrp="1"/>
          </p:cNvSpPr>
          <p:nvPr>
            <p:ph idx="1"/>
          </p:nvPr>
        </p:nvSpPr>
        <p:spPr>
          <a:xfrm>
            <a:off x="457200" y="1600200"/>
            <a:ext cx="4902200" cy="4525963"/>
          </a:xfrm>
        </p:spPr>
        <p:txBody>
          <a:bodyPr/>
          <a:lstStyle/>
          <a:p>
            <a:r>
              <a:rPr lang="en-US" dirty="0"/>
              <a:t>Contain glassy spherical “chondrules”</a:t>
            </a:r>
          </a:p>
          <a:p>
            <a:r>
              <a:rPr lang="en-US" dirty="0"/>
              <a:t>Often contain organic matter</a:t>
            </a:r>
          </a:p>
          <a:p>
            <a:r>
              <a:rPr lang="en-US" dirty="0"/>
              <a:t>Thought to be undifferentiated solar nebula material</a:t>
            </a:r>
          </a:p>
        </p:txBody>
      </p:sp>
      <p:pic>
        <p:nvPicPr>
          <p:cNvPr id="4" name="Picture 3">
            <a:extLst>
              <a:ext uri="{FF2B5EF4-FFF2-40B4-BE49-F238E27FC236}">
                <a16:creationId xmlns:a16="http://schemas.microsoft.com/office/drawing/2014/main" id="{BF8DF0E5-FB3D-BA4B-9AEA-16686CAB44E0}"/>
              </a:ext>
            </a:extLst>
          </p:cNvPr>
          <p:cNvPicPr>
            <a:picLocks noChangeAspect="1"/>
          </p:cNvPicPr>
          <p:nvPr/>
        </p:nvPicPr>
        <p:blipFill>
          <a:blip r:embed="rId2"/>
          <a:stretch>
            <a:fillRect/>
          </a:stretch>
        </p:blipFill>
        <p:spPr>
          <a:xfrm>
            <a:off x="5181600" y="1417638"/>
            <a:ext cx="3784600" cy="4597400"/>
          </a:xfrm>
          <a:prstGeom prst="rect">
            <a:avLst/>
          </a:prstGeom>
        </p:spPr>
      </p:pic>
      <p:sp>
        <p:nvSpPr>
          <p:cNvPr id="5" name="TextBox 4">
            <a:extLst>
              <a:ext uri="{FF2B5EF4-FFF2-40B4-BE49-F238E27FC236}">
                <a16:creationId xmlns:a16="http://schemas.microsoft.com/office/drawing/2014/main" id="{9424593F-A18D-B54F-B0C3-55C893D107C6}"/>
              </a:ext>
            </a:extLst>
          </p:cNvPr>
          <p:cNvSpPr txBox="1"/>
          <p:nvPr/>
        </p:nvSpPr>
        <p:spPr>
          <a:xfrm>
            <a:off x="4534988" y="6126163"/>
            <a:ext cx="4629794" cy="400110"/>
          </a:xfrm>
          <a:prstGeom prst="rect">
            <a:avLst/>
          </a:prstGeom>
          <a:noFill/>
        </p:spPr>
        <p:txBody>
          <a:bodyPr wrap="none" rtlCol="0">
            <a:spAutoFit/>
          </a:bodyPr>
          <a:lstStyle/>
          <a:p>
            <a:r>
              <a:rPr lang="en-US" sz="2000" dirty="0">
                <a:solidFill>
                  <a:srgbClr val="000000"/>
                </a:solidFill>
              </a:rPr>
              <a:t>Allende meteorite, </a:t>
            </a:r>
            <a:r>
              <a:rPr lang="en-US" sz="2000" dirty="0" err="1">
                <a:solidFill>
                  <a:srgbClr val="000000"/>
                </a:solidFill>
              </a:rPr>
              <a:t>Comins</a:t>
            </a:r>
            <a:r>
              <a:rPr lang="en-US" sz="2000" dirty="0">
                <a:solidFill>
                  <a:srgbClr val="000000"/>
                </a:solidFill>
              </a:rPr>
              <a:t>, Fig. 10-54b</a:t>
            </a:r>
          </a:p>
        </p:txBody>
      </p:sp>
    </p:spTree>
    <p:extLst>
      <p:ext uri="{BB962C8B-B14F-4D97-AF65-F5344CB8AC3E}">
        <p14:creationId xmlns:p14="http://schemas.microsoft.com/office/powerpoint/2010/main" val="1462363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E83F8-DB73-A043-A9D9-B1694F05F618}"/>
              </a:ext>
            </a:extLst>
          </p:cNvPr>
          <p:cNvSpPr>
            <a:spLocks noGrp="1"/>
          </p:cNvSpPr>
          <p:nvPr>
            <p:ph type="title"/>
          </p:nvPr>
        </p:nvSpPr>
        <p:spPr/>
        <p:txBody>
          <a:bodyPr/>
          <a:lstStyle/>
          <a:p>
            <a:r>
              <a:rPr lang="en-US" dirty="0"/>
              <a:t>Stony</a:t>
            </a:r>
          </a:p>
        </p:txBody>
      </p:sp>
      <p:sp>
        <p:nvSpPr>
          <p:cNvPr id="3" name="Content Placeholder 2">
            <a:extLst>
              <a:ext uri="{FF2B5EF4-FFF2-40B4-BE49-F238E27FC236}">
                <a16:creationId xmlns:a16="http://schemas.microsoft.com/office/drawing/2014/main" id="{88D12495-1F70-E748-89C9-B258501B031A}"/>
              </a:ext>
            </a:extLst>
          </p:cNvPr>
          <p:cNvSpPr>
            <a:spLocks noGrp="1"/>
          </p:cNvSpPr>
          <p:nvPr>
            <p:ph idx="1"/>
          </p:nvPr>
        </p:nvSpPr>
        <p:spPr>
          <a:xfrm>
            <a:off x="457200" y="1600200"/>
            <a:ext cx="4191000" cy="4525963"/>
          </a:xfrm>
        </p:spPr>
        <p:txBody>
          <a:bodyPr/>
          <a:lstStyle/>
          <a:p>
            <a:r>
              <a:rPr lang="en-US" dirty="0"/>
              <a:t>Look like rocks</a:t>
            </a:r>
          </a:p>
          <a:p>
            <a:r>
              <a:rPr lang="en-US" dirty="0"/>
              <a:t>Fresh ones have a </a:t>
            </a:r>
            <a:r>
              <a:rPr lang="en-US" dirty="0">
                <a:solidFill>
                  <a:schemeClr val="accent2"/>
                </a:solidFill>
              </a:rPr>
              <a:t>fusion crust</a:t>
            </a:r>
          </a:p>
        </p:txBody>
      </p:sp>
      <p:pic>
        <p:nvPicPr>
          <p:cNvPr id="4" name="Picture 3">
            <a:extLst>
              <a:ext uri="{FF2B5EF4-FFF2-40B4-BE49-F238E27FC236}">
                <a16:creationId xmlns:a16="http://schemas.microsoft.com/office/drawing/2014/main" id="{F1C05D95-5E2B-8A4B-97BE-AB26A801B327}"/>
              </a:ext>
            </a:extLst>
          </p:cNvPr>
          <p:cNvPicPr>
            <a:picLocks noChangeAspect="1"/>
          </p:cNvPicPr>
          <p:nvPr/>
        </p:nvPicPr>
        <p:blipFill>
          <a:blip r:embed="rId2"/>
          <a:stretch>
            <a:fillRect/>
          </a:stretch>
        </p:blipFill>
        <p:spPr>
          <a:xfrm>
            <a:off x="4806373" y="1600200"/>
            <a:ext cx="3873500" cy="4978400"/>
          </a:xfrm>
          <a:prstGeom prst="rect">
            <a:avLst/>
          </a:prstGeom>
        </p:spPr>
      </p:pic>
      <p:sp>
        <p:nvSpPr>
          <p:cNvPr id="5" name="TextBox 4">
            <a:extLst>
              <a:ext uri="{FF2B5EF4-FFF2-40B4-BE49-F238E27FC236}">
                <a16:creationId xmlns:a16="http://schemas.microsoft.com/office/drawing/2014/main" id="{B73DC036-F401-1142-B14C-E2723D0713B1}"/>
              </a:ext>
            </a:extLst>
          </p:cNvPr>
          <p:cNvSpPr txBox="1"/>
          <p:nvPr/>
        </p:nvSpPr>
        <p:spPr>
          <a:xfrm>
            <a:off x="516725" y="6142471"/>
            <a:ext cx="4071949" cy="400110"/>
          </a:xfrm>
          <a:prstGeom prst="rect">
            <a:avLst/>
          </a:prstGeom>
          <a:noFill/>
        </p:spPr>
        <p:txBody>
          <a:bodyPr wrap="none" rtlCol="0">
            <a:spAutoFit/>
          </a:bodyPr>
          <a:lstStyle/>
          <a:p>
            <a:r>
              <a:rPr lang="en-US" sz="2000" dirty="0">
                <a:solidFill>
                  <a:srgbClr val="000000"/>
                </a:solidFill>
              </a:rPr>
              <a:t>Getty images, </a:t>
            </a:r>
            <a:r>
              <a:rPr lang="en-US" sz="2000" dirty="0" err="1">
                <a:solidFill>
                  <a:srgbClr val="000000"/>
                </a:solidFill>
              </a:rPr>
              <a:t>Comins</a:t>
            </a:r>
            <a:r>
              <a:rPr lang="en-US" sz="2000" dirty="0">
                <a:solidFill>
                  <a:srgbClr val="000000"/>
                </a:solidFill>
              </a:rPr>
              <a:t>, Fig 10-51a</a:t>
            </a:r>
          </a:p>
        </p:txBody>
      </p:sp>
    </p:spTree>
    <p:extLst>
      <p:ext uri="{BB962C8B-B14F-4D97-AF65-F5344CB8AC3E}">
        <p14:creationId xmlns:p14="http://schemas.microsoft.com/office/powerpoint/2010/main" val="28249610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380DC-27EA-0B46-83EA-525871C9E2FE}"/>
              </a:ext>
            </a:extLst>
          </p:cNvPr>
          <p:cNvSpPr>
            <a:spLocks noGrp="1"/>
          </p:cNvSpPr>
          <p:nvPr>
            <p:ph type="title"/>
          </p:nvPr>
        </p:nvSpPr>
        <p:spPr/>
        <p:txBody>
          <a:bodyPr/>
          <a:lstStyle/>
          <a:p>
            <a:r>
              <a:rPr lang="en-US" dirty="0"/>
              <a:t>Iron</a:t>
            </a:r>
          </a:p>
        </p:txBody>
      </p:sp>
      <p:sp>
        <p:nvSpPr>
          <p:cNvPr id="3" name="Content Placeholder 2">
            <a:extLst>
              <a:ext uri="{FF2B5EF4-FFF2-40B4-BE49-F238E27FC236}">
                <a16:creationId xmlns:a16="http://schemas.microsoft.com/office/drawing/2014/main" id="{83A5FCD2-F05D-D84E-BB99-1C89B80F6355}"/>
              </a:ext>
            </a:extLst>
          </p:cNvPr>
          <p:cNvSpPr>
            <a:spLocks noGrp="1"/>
          </p:cNvSpPr>
          <p:nvPr>
            <p:ph idx="1"/>
          </p:nvPr>
        </p:nvSpPr>
        <p:spPr>
          <a:xfrm>
            <a:off x="457200" y="1600201"/>
            <a:ext cx="8229600" cy="1219200"/>
          </a:xfrm>
        </p:spPr>
        <p:txBody>
          <a:bodyPr/>
          <a:lstStyle/>
          <a:p>
            <a:r>
              <a:rPr lang="en-US" dirty="0"/>
              <a:t>Also contain Ni and Pt group metals</a:t>
            </a:r>
          </a:p>
          <a:p>
            <a:r>
              <a:rPr lang="en-US" dirty="0"/>
              <a:t>Diagnostic </a:t>
            </a:r>
            <a:r>
              <a:rPr lang="en-US" dirty="0" err="1"/>
              <a:t>Widmanstätten</a:t>
            </a:r>
            <a:r>
              <a:rPr lang="en-US" dirty="0"/>
              <a:t> patterns</a:t>
            </a:r>
          </a:p>
        </p:txBody>
      </p:sp>
      <p:pic>
        <p:nvPicPr>
          <p:cNvPr id="4" name="Picture 2" descr="A set of two photos show two pieces of rock from meteorites that fall to Earth. The first photo shows the Holsinger Meteorite, the largest discovered fragment of the 150 foot or 45 meter meteor that created Meteor Crater. The rock piece is dull brown colored with an uneven surface. The second photo shows a surface with patterns of interlocking crystals.">
            <a:extLst>
              <a:ext uri="{FF2B5EF4-FFF2-40B4-BE49-F238E27FC236}">
                <a16:creationId xmlns:a16="http://schemas.microsoft.com/office/drawing/2014/main" id="{ABFA1599-5613-3340-8746-FBF800BE42B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74248" y="3001964"/>
            <a:ext cx="8112552" cy="3169658"/>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48972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36770-255A-814A-A001-715B5C46D3FE}"/>
              </a:ext>
            </a:extLst>
          </p:cNvPr>
          <p:cNvSpPr>
            <a:spLocks noGrp="1"/>
          </p:cNvSpPr>
          <p:nvPr>
            <p:ph type="title"/>
          </p:nvPr>
        </p:nvSpPr>
        <p:spPr/>
        <p:txBody>
          <a:bodyPr/>
          <a:lstStyle/>
          <a:p>
            <a:r>
              <a:rPr lang="en-US" dirty="0" err="1"/>
              <a:t>Pallasite</a:t>
            </a:r>
            <a:endParaRPr lang="en-US" dirty="0"/>
          </a:p>
        </p:txBody>
      </p:sp>
      <p:pic>
        <p:nvPicPr>
          <p:cNvPr id="3" name="Picture 2" descr="A photo shows an irregular shaped rock piece with brown and white patches on the surface.">
            <a:extLst>
              <a:ext uri="{FF2B5EF4-FFF2-40B4-BE49-F238E27FC236}">
                <a16:creationId xmlns:a16="http://schemas.microsoft.com/office/drawing/2014/main" id="{47D71D2D-B33E-1B43-A9C9-2CBBD48C4A0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15447" y="1828800"/>
            <a:ext cx="8113106" cy="4410580"/>
          </a:xfrm>
          <a:prstGeom prst="rect">
            <a:avLst/>
          </a:prstGeom>
          <a:noFill/>
          <a:ln w="28575">
            <a:solidFill>
              <a:schemeClr val="tx2"/>
            </a:solidFill>
          </a:ln>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1B1CEAC-DEDC-9149-BB1C-CE1BF650CE20}"/>
              </a:ext>
            </a:extLst>
          </p:cNvPr>
          <p:cNvSpPr txBox="1"/>
          <p:nvPr/>
        </p:nvSpPr>
        <p:spPr>
          <a:xfrm>
            <a:off x="1905000" y="6358815"/>
            <a:ext cx="2350323" cy="400110"/>
          </a:xfrm>
          <a:prstGeom prst="rect">
            <a:avLst/>
          </a:prstGeom>
          <a:noFill/>
        </p:spPr>
        <p:txBody>
          <a:bodyPr wrap="none" rtlCol="0">
            <a:spAutoFit/>
          </a:bodyPr>
          <a:lstStyle/>
          <a:p>
            <a:r>
              <a:rPr lang="en-US" sz="2000" dirty="0" err="1">
                <a:solidFill>
                  <a:srgbClr val="000000"/>
                </a:solidFill>
              </a:rPr>
              <a:t>Comins</a:t>
            </a:r>
            <a:r>
              <a:rPr lang="en-US" sz="2000" dirty="0">
                <a:solidFill>
                  <a:srgbClr val="000000"/>
                </a:solidFill>
              </a:rPr>
              <a:t>, Fig; 10-53</a:t>
            </a:r>
          </a:p>
        </p:txBody>
      </p:sp>
    </p:spTree>
    <p:extLst>
      <p:ext uri="{BB962C8B-B14F-4D97-AF65-F5344CB8AC3E}">
        <p14:creationId xmlns:p14="http://schemas.microsoft.com/office/powerpoint/2010/main" val="15773796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6F96B-CE43-9045-8E53-2FCEDC8999AA}"/>
              </a:ext>
            </a:extLst>
          </p:cNvPr>
          <p:cNvSpPr>
            <a:spLocks noGrp="1"/>
          </p:cNvSpPr>
          <p:nvPr>
            <p:ph type="title"/>
          </p:nvPr>
        </p:nvSpPr>
        <p:spPr/>
        <p:txBody>
          <a:bodyPr/>
          <a:lstStyle/>
          <a:p>
            <a:r>
              <a:rPr lang="en-US" dirty="0"/>
              <a:t>Meteor origins</a:t>
            </a:r>
          </a:p>
        </p:txBody>
      </p:sp>
      <p:sp>
        <p:nvSpPr>
          <p:cNvPr id="3" name="Content Placeholder 2">
            <a:extLst>
              <a:ext uri="{FF2B5EF4-FFF2-40B4-BE49-F238E27FC236}">
                <a16:creationId xmlns:a16="http://schemas.microsoft.com/office/drawing/2014/main" id="{D80F4114-5AFB-0041-917A-37077143BF62}"/>
              </a:ext>
            </a:extLst>
          </p:cNvPr>
          <p:cNvSpPr>
            <a:spLocks noGrp="1"/>
          </p:cNvSpPr>
          <p:nvPr>
            <p:ph idx="1"/>
          </p:nvPr>
        </p:nvSpPr>
        <p:spPr/>
        <p:txBody>
          <a:bodyPr/>
          <a:lstStyle/>
          <a:p>
            <a:r>
              <a:rPr lang="en-US" dirty="0"/>
              <a:t>Most meteors are pieces of comets</a:t>
            </a:r>
          </a:p>
          <a:p>
            <a:r>
              <a:rPr lang="en-US" dirty="0"/>
              <a:t>Most meteorites are pieces of asteroids</a:t>
            </a:r>
          </a:p>
          <a:p>
            <a:pPr lvl="1"/>
            <a:r>
              <a:rPr lang="en-US" dirty="0"/>
              <a:t>sometimes can trace to a specific asteroid</a:t>
            </a:r>
          </a:p>
          <a:p>
            <a:r>
              <a:rPr lang="en-US" dirty="0"/>
              <a:t>Some identified from Moon and Mars</a:t>
            </a:r>
          </a:p>
        </p:txBody>
      </p:sp>
    </p:spTree>
    <p:extLst>
      <p:ext uri="{BB962C8B-B14F-4D97-AF65-F5344CB8AC3E}">
        <p14:creationId xmlns:p14="http://schemas.microsoft.com/office/powerpoint/2010/main" val="1559764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1B1D8-12D1-334A-A7DB-AF25D380807F}"/>
              </a:ext>
            </a:extLst>
          </p:cNvPr>
          <p:cNvSpPr>
            <a:spLocks noGrp="1"/>
          </p:cNvSpPr>
          <p:nvPr>
            <p:ph type="title"/>
          </p:nvPr>
        </p:nvSpPr>
        <p:spPr/>
        <p:txBody>
          <a:bodyPr/>
          <a:lstStyle/>
          <a:p>
            <a:r>
              <a:rPr lang="en-US" dirty="0"/>
              <a:t>Meteorites</a:t>
            </a:r>
          </a:p>
        </p:txBody>
      </p:sp>
      <p:sp>
        <p:nvSpPr>
          <p:cNvPr id="3" name="Content Placeholder 2">
            <a:extLst>
              <a:ext uri="{FF2B5EF4-FFF2-40B4-BE49-F238E27FC236}">
                <a16:creationId xmlns:a16="http://schemas.microsoft.com/office/drawing/2014/main" id="{27DC6840-6D02-0F47-A157-B27D70C985B7}"/>
              </a:ext>
            </a:extLst>
          </p:cNvPr>
          <p:cNvSpPr>
            <a:spLocks noGrp="1"/>
          </p:cNvSpPr>
          <p:nvPr>
            <p:ph idx="1"/>
          </p:nvPr>
        </p:nvSpPr>
        <p:spPr>
          <a:xfrm>
            <a:off x="457200" y="1600200"/>
            <a:ext cx="3810000" cy="4525963"/>
          </a:xfrm>
        </p:spPr>
        <p:txBody>
          <a:bodyPr/>
          <a:lstStyle/>
          <a:p>
            <a:r>
              <a:rPr lang="en-US" dirty="0"/>
              <a:t>Moon and Mars</a:t>
            </a:r>
          </a:p>
          <a:p>
            <a:r>
              <a:rPr lang="en-US" dirty="0"/>
              <a:t>Maine Mineral and Gem Museum, Bethel, ME</a:t>
            </a:r>
          </a:p>
        </p:txBody>
      </p:sp>
      <p:pic>
        <p:nvPicPr>
          <p:cNvPr id="6" name="Picture 5">
            <a:extLst>
              <a:ext uri="{FF2B5EF4-FFF2-40B4-BE49-F238E27FC236}">
                <a16:creationId xmlns:a16="http://schemas.microsoft.com/office/drawing/2014/main" id="{7129FDBE-5827-544E-AFF9-66BB774A2154}"/>
              </a:ext>
            </a:extLst>
          </p:cNvPr>
          <p:cNvPicPr>
            <a:picLocks noChangeAspect="1"/>
          </p:cNvPicPr>
          <p:nvPr/>
        </p:nvPicPr>
        <p:blipFill>
          <a:blip r:embed="rId2"/>
          <a:stretch>
            <a:fillRect/>
          </a:stretch>
        </p:blipFill>
        <p:spPr>
          <a:xfrm>
            <a:off x="5232400" y="1193800"/>
            <a:ext cx="3911600" cy="5664200"/>
          </a:xfrm>
          <a:prstGeom prst="rect">
            <a:avLst/>
          </a:prstGeom>
        </p:spPr>
      </p:pic>
    </p:spTree>
    <p:extLst>
      <p:ext uri="{BB962C8B-B14F-4D97-AF65-F5344CB8AC3E}">
        <p14:creationId xmlns:p14="http://schemas.microsoft.com/office/powerpoint/2010/main" val="5718292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DD816-B7F4-C74D-A1AF-E2849AA1ACD3}"/>
              </a:ext>
            </a:extLst>
          </p:cNvPr>
          <p:cNvSpPr>
            <a:spLocks noGrp="1"/>
          </p:cNvSpPr>
          <p:nvPr>
            <p:ph type="title"/>
          </p:nvPr>
        </p:nvSpPr>
        <p:spPr/>
        <p:txBody>
          <a:bodyPr/>
          <a:lstStyle/>
          <a:p>
            <a:r>
              <a:rPr lang="en-US" dirty="0"/>
              <a:t>Kirkwood Gaps</a:t>
            </a:r>
          </a:p>
        </p:txBody>
      </p:sp>
      <p:pic>
        <p:nvPicPr>
          <p:cNvPr id="4" name="Picture 2" descr="A graph shows the Kirkwood gaps. The graph plots semi major axis in A Us, along the horizontal axis number of asteroids along the vertical axis. The graph shows five curves with the gaps resonance with Jupiter labelled 3 to 1 at point 2.5, 5 to 2 at point 2.83, 7 to 3 at point 2.95, and 2 to 1 at point 3.275 at the horizontal axis. A curve with multiple fluctuations showing an almost constant, from points 0 to 2.1 at the horizontal axis, and then an increasing and decreasing trend, up to the point 2.5, a curve with rapid increase, decrease, increase, and then rapid decrease from the points 2.5 to 2.83, a curve with a rapid increase, decrease, almost constant, increase, and then decrease from the points 2.83 to 2.95, a curve with an increase, decrease, increase, almost constant, and a decrease from points 2.95 to 3.275, and an almost constant curve from there onwards are shown. All values are approximated.">
            <a:extLst>
              <a:ext uri="{FF2B5EF4-FFF2-40B4-BE49-F238E27FC236}">
                <a16:creationId xmlns:a16="http://schemas.microsoft.com/office/drawing/2014/main" id="{3AF9DC1A-AA88-6A42-9FD3-803529C10BD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15724" y="1752600"/>
            <a:ext cx="8112552" cy="4327803"/>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0451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B6A84-846D-E844-8867-D02B73F37EFB}"/>
              </a:ext>
            </a:extLst>
          </p:cNvPr>
          <p:cNvSpPr>
            <a:spLocks noGrp="1"/>
          </p:cNvSpPr>
          <p:nvPr>
            <p:ph type="title"/>
          </p:nvPr>
        </p:nvSpPr>
        <p:spPr>
          <a:xfrm>
            <a:off x="152400" y="381000"/>
            <a:ext cx="1981200" cy="1143000"/>
          </a:xfrm>
        </p:spPr>
        <p:txBody>
          <a:bodyPr/>
          <a:lstStyle/>
          <a:p>
            <a:r>
              <a:rPr lang="en-US" dirty="0"/>
              <a:t>Ceres</a:t>
            </a:r>
          </a:p>
        </p:txBody>
      </p:sp>
      <p:pic>
        <p:nvPicPr>
          <p:cNvPr id="3" name="Picture 2">
            <a:extLst>
              <a:ext uri="{FF2B5EF4-FFF2-40B4-BE49-F238E27FC236}">
                <a16:creationId xmlns:a16="http://schemas.microsoft.com/office/drawing/2014/main" id="{31474361-A1CF-A548-A73B-926DFC638009}"/>
              </a:ext>
            </a:extLst>
          </p:cNvPr>
          <p:cNvPicPr>
            <a:picLocks noChangeAspect="1"/>
          </p:cNvPicPr>
          <p:nvPr/>
        </p:nvPicPr>
        <p:blipFill>
          <a:blip r:embed="rId2"/>
          <a:stretch>
            <a:fillRect/>
          </a:stretch>
        </p:blipFill>
        <p:spPr>
          <a:xfrm rot="16200000">
            <a:off x="2267857" y="0"/>
            <a:ext cx="6858000" cy="6858000"/>
          </a:xfrm>
          <a:prstGeom prst="rect">
            <a:avLst/>
          </a:prstGeom>
          <a:ln w="28575">
            <a:solidFill>
              <a:schemeClr val="tx2"/>
            </a:solidFill>
          </a:ln>
        </p:spPr>
      </p:pic>
      <p:sp>
        <p:nvSpPr>
          <p:cNvPr id="4" name="TextBox 3">
            <a:extLst>
              <a:ext uri="{FF2B5EF4-FFF2-40B4-BE49-F238E27FC236}">
                <a16:creationId xmlns:a16="http://schemas.microsoft.com/office/drawing/2014/main" id="{C5CA33FA-4E5E-FB4C-93F2-373136C56F77}"/>
              </a:ext>
            </a:extLst>
          </p:cNvPr>
          <p:cNvSpPr txBox="1"/>
          <p:nvPr/>
        </p:nvSpPr>
        <p:spPr>
          <a:xfrm>
            <a:off x="152401" y="5791200"/>
            <a:ext cx="2115456" cy="646331"/>
          </a:xfrm>
          <a:prstGeom prst="rect">
            <a:avLst/>
          </a:prstGeom>
          <a:noFill/>
        </p:spPr>
        <p:txBody>
          <a:bodyPr wrap="square" rtlCol="0">
            <a:spAutoFit/>
          </a:bodyPr>
          <a:lstStyle/>
          <a:p>
            <a:r>
              <a:rPr lang="en-US" dirty="0">
                <a:hlinkClick r:id="rId3"/>
              </a:rPr>
              <a:t>Image</a:t>
            </a:r>
            <a:r>
              <a:rPr lang="en-US" dirty="0"/>
              <a:t>: NASA, Dawn Mission</a:t>
            </a:r>
          </a:p>
        </p:txBody>
      </p:sp>
    </p:spTree>
    <p:extLst>
      <p:ext uri="{BB962C8B-B14F-4D97-AF65-F5344CB8AC3E}">
        <p14:creationId xmlns:p14="http://schemas.microsoft.com/office/powerpoint/2010/main" val="794302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35F4C-C46B-B545-A218-D67E83DE5CF3}"/>
              </a:ext>
            </a:extLst>
          </p:cNvPr>
          <p:cNvSpPr>
            <a:spLocks noGrp="1"/>
          </p:cNvSpPr>
          <p:nvPr>
            <p:ph type="title"/>
          </p:nvPr>
        </p:nvSpPr>
        <p:spPr/>
        <p:txBody>
          <a:bodyPr/>
          <a:lstStyle/>
          <a:p>
            <a:r>
              <a:rPr lang="en-US" dirty="0"/>
              <a:t>Ceres</a:t>
            </a:r>
          </a:p>
        </p:txBody>
      </p:sp>
      <p:sp>
        <p:nvSpPr>
          <p:cNvPr id="3" name="Content Placeholder 2">
            <a:extLst>
              <a:ext uri="{FF2B5EF4-FFF2-40B4-BE49-F238E27FC236}">
                <a16:creationId xmlns:a16="http://schemas.microsoft.com/office/drawing/2014/main" id="{2E897CC3-CDBF-2948-A854-FAB5258CA031}"/>
              </a:ext>
            </a:extLst>
          </p:cNvPr>
          <p:cNvSpPr>
            <a:spLocks noGrp="1"/>
          </p:cNvSpPr>
          <p:nvPr>
            <p:ph idx="1"/>
          </p:nvPr>
        </p:nvSpPr>
        <p:spPr/>
        <p:txBody>
          <a:bodyPr/>
          <a:lstStyle/>
          <a:p>
            <a:r>
              <a:rPr lang="en-US" dirty="0"/>
              <a:t>In asteroid belt</a:t>
            </a:r>
          </a:p>
          <a:p>
            <a:r>
              <a:rPr lang="en-US" dirty="0"/>
              <a:t>mass 9.39×10</a:t>
            </a:r>
            <a:r>
              <a:rPr lang="en-US" baseline="30000" dirty="0"/>
              <a:t>20</a:t>
            </a:r>
            <a:r>
              <a:rPr lang="en-US" dirty="0"/>
              <a:t> kg</a:t>
            </a:r>
          </a:p>
          <a:p>
            <a:pPr lvl="1"/>
            <a:r>
              <a:rPr lang="en-US" dirty="0"/>
              <a:t>Over 1/3 of Asteroid belt</a:t>
            </a:r>
          </a:p>
          <a:p>
            <a:pPr lvl="1"/>
            <a:r>
              <a:rPr lang="en-US" dirty="0"/>
              <a:t>1.28% Moon’s mass</a:t>
            </a:r>
          </a:p>
          <a:p>
            <a:r>
              <a:rPr lang="en-US" dirty="0"/>
              <a:t>Axial obliquity 2–20°(currently 4</a:t>
            </a:r>
            <a:r>
              <a:rPr lang="en-US" dirty="0">
                <a:latin typeface="Verdana" panose="020B0604030504040204" pitchFamily="34" charset="0"/>
                <a:ea typeface="Verdana" panose="020B0604030504040204" pitchFamily="34" charset="0"/>
                <a:cs typeface="Verdana" panose="020B0604030504040204" pitchFamily="34" charset="0"/>
              </a:rPr>
              <a:t>°</a:t>
            </a:r>
            <a:r>
              <a:rPr lang="en-US" dirty="0"/>
              <a:t>)</a:t>
            </a:r>
          </a:p>
          <a:p>
            <a:r>
              <a:rPr lang="en-US" dirty="0"/>
              <a:t>Dimensions 965×961×891 km</a:t>
            </a:r>
          </a:p>
        </p:txBody>
      </p:sp>
    </p:spTree>
    <p:extLst>
      <p:ext uri="{BB962C8B-B14F-4D97-AF65-F5344CB8AC3E}">
        <p14:creationId xmlns:p14="http://schemas.microsoft.com/office/powerpoint/2010/main" val="739417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35F4C-C46B-B545-A218-D67E83DE5CF3}"/>
              </a:ext>
            </a:extLst>
          </p:cNvPr>
          <p:cNvSpPr>
            <a:spLocks noGrp="1"/>
          </p:cNvSpPr>
          <p:nvPr>
            <p:ph type="title"/>
          </p:nvPr>
        </p:nvSpPr>
        <p:spPr/>
        <p:txBody>
          <a:bodyPr/>
          <a:lstStyle/>
          <a:p>
            <a:r>
              <a:rPr lang="en-US" dirty="0"/>
              <a:t>Ceres</a:t>
            </a:r>
          </a:p>
        </p:txBody>
      </p:sp>
      <p:sp>
        <p:nvSpPr>
          <p:cNvPr id="3" name="Content Placeholder 2">
            <a:extLst>
              <a:ext uri="{FF2B5EF4-FFF2-40B4-BE49-F238E27FC236}">
                <a16:creationId xmlns:a16="http://schemas.microsoft.com/office/drawing/2014/main" id="{2E897CC3-CDBF-2948-A854-FAB5258CA031}"/>
              </a:ext>
            </a:extLst>
          </p:cNvPr>
          <p:cNvSpPr>
            <a:spLocks noGrp="1"/>
          </p:cNvSpPr>
          <p:nvPr>
            <p:ph idx="1"/>
          </p:nvPr>
        </p:nvSpPr>
        <p:spPr/>
        <p:txBody>
          <a:bodyPr/>
          <a:lstStyle/>
          <a:p>
            <a:r>
              <a:rPr lang="en-US" dirty="0"/>
              <a:t>Distinct from other asteroids</a:t>
            </a:r>
          </a:p>
          <a:p>
            <a:pPr lvl="1"/>
            <a:r>
              <a:rPr lang="en-US" dirty="0"/>
              <a:t>spherical</a:t>
            </a:r>
          </a:p>
          <a:p>
            <a:pPr lvl="1"/>
            <a:r>
              <a:rPr lang="en-US" dirty="0"/>
              <a:t>may have once held an ocean</a:t>
            </a:r>
          </a:p>
          <a:p>
            <a:pPr lvl="1"/>
            <a:r>
              <a:rPr lang="en-US" dirty="0"/>
              <a:t>Currently orbited by Dawn spacecraft (mission end 2018)</a:t>
            </a:r>
          </a:p>
          <a:p>
            <a:r>
              <a:rPr lang="en-US" dirty="0"/>
              <a:t>Animate the </a:t>
            </a:r>
            <a:r>
              <a:rPr lang="en-US" dirty="0">
                <a:hlinkClick r:id="rId2"/>
              </a:rPr>
              <a:t>ball</a:t>
            </a:r>
            <a:endParaRPr lang="en-US" dirty="0"/>
          </a:p>
        </p:txBody>
      </p:sp>
    </p:spTree>
    <p:extLst>
      <p:ext uri="{BB962C8B-B14F-4D97-AF65-F5344CB8AC3E}">
        <p14:creationId xmlns:p14="http://schemas.microsoft.com/office/powerpoint/2010/main" val="1665381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CCAFC-1901-7848-B932-11508E99B955}"/>
              </a:ext>
            </a:extLst>
          </p:cNvPr>
          <p:cNvSpPr>
            <a:spLocks noGrp="1"/>
          </p:cNvSpPr>
          <p:nvPr>
            <p:ph type="title"/>
          </p:nvPr>
        </p:nvSpPr>
        <p:spPr/>
        <p:txBody>
          <a:bodyPr/>
          <a:lstStyle/>
          <a:p>
            <a:r>
              <a:rPr lang="en-US" dirty="0"/>
              <a:t>Ceres’s Orbit</a:t>
            </a:r>
          </a:p>
        </p:txBody>
      </p:sp>
      <p:sp>
        <p:nvSpPr>
          <p:cNvPr id="3" name="Content Placeholder 2">
            <a:extLst>
              <a:ext uri="{FF2B5EF4-FFF2-40B4-BE49-F238E27FC236}">
                <a16:creationId xmlns:a16="http://schemas.microsoft.com/office/drawing/2014/main" id="{068A8AE7-B503-AE4B-A4C1-362D45631599}"/>
              </a:ext>
            </a:extLst>
          </p:cNvPr>
          <p:cNvSpPr>
            <a:spLocks noGrp="1"/>
          </p:cNvSpPr>
          <p:nvPr>
            <p:ph idx="1"/>
          </p:nvPr>
        </p:nvSpPr>
        <p:spPr>
          <a:xfrm>
            <a:off x="457200" y="1600200"/>
            <a:ext cx="8229600" cy="4525963"/>
          </a:xfrm>
        </p:spPr>
        <p:txBody>
          <a:bodyPr/>
          <a:lstStyle/>
          <a:p>
            <a:r>
              <a:rPr lang="en-US" dirty="0"/>
              <a:t>Semimajor axis 2.768 AU</a:t>
            </a:r>
          </a:p>
          <a:p>
            <a:r>
              <a:rPr lang="en-US" dirty="0"/>
              <a:t>Orbital eccentricity 0.0758</a:t>
            </a:r>
          </a:p>
          <a:p>
            <a:r>
              <a:rPr lang="en-US" dirty="0"/>
              <a:t>Orbital inclination to ecliptic 10.59°</a:t>
            </a:r>
          </a:p>
          <a:p>
            <a:r>
              <a:rPr lang="en-US" dirty="0"/>
              <a:t>Orbital period 4.60 y</a:t>
            </a:r>
          </a:p>
          <a:p>
            <a:r>
              <a:rPr lang="en-US" dirty="0"/>
              <a:t>Axial obliquity </a:t>
            </a:r>
            <a:r>
              <a:rPr lang="en-US" dirty="0">
                <a:solidFill>
                  <a:schemeClr val="accent2"/>
                </a:solidFill>
              </a:rPr>
              <a:t>97.77°</a:t>
            </a:r>
            <a:r>
              <a:rPr lang="en-US" dirty="0"/>
              <a:t>(sideways)</a:t>
            </a:r>
          </a:p>
        </p:txBody>
      </p:sp>
    </p:spTree>
    <p:extLst>
      <p:ext uri="{BB962C8B-B14F-4D97-AF65-F5344CB8AC3E}">
        <p14:creationId xmlns:p14="http://schemas.microsoft.com/office/powerpoint/2010/main" val="1537653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617E8-BBE4-9747-917F-5D4B92B95BC9}"/>
              </a:ext>
            </a:extLst>
          </p:cNvPr>
          <p:cNvSpPr>
            <a:spLocks noGrp="1"/>
          </p:cNvSpPr>
          <p:nvPr>
            <p:ph type="title"/>
          </p:nvPr>
        </p:nvSpPr>
        <p:spPr/>
        <p:txBody>
          <a:bodyPr/>
          <a:lstStyle/>
          <a:p>
            <a:r>
              <a:rPr lang="en-US" dirty="0"/>
              <a:t>Pluto</a:t>
            </a:r>
          </a:p>
        </p:txBody>
      </p:sp>
      <p:pic>
        <p:nvPicPr>
          <p:cNvPr id="4" name="Picture 3">
            <a:extLst>
              <a:ext uri="{FF2B5EF4-FFF2-40B4-BE49-F238E27FC236}">
                <a16:creationId xmlns:a16="http://schemas.microsoft.com/office/drawing/2014/main" id="{048E9A5F-F06E-D847-A7ED-8CFC9A964F68}"/>
              </a:ext>
            </a:extLst>
          </p:cNvPr>
          <p:cNvPicPr>
            <a:picLocks noChangeAspect="1"/>
          </p:cNvPicPr>
          <p:nvPr/>
        </p:nvPicPr>
        <p:blipFill>
          <a:blip r:embed="rId2"/>
          <a:stretch>
            <a:fillRect/>
          </a:stretch>
        </p:blipFill>
        <p:spPr>
          <a:xfrm>
            <a:off x="2057400" y="1417638"/>
            <a:ext cx="5440362" cy="5440362"/>
          </a:xfrm>
          <a:prstGeom prst="rect">
            <a:avLst/>
          </a:prstGeom>
          <a:ln w="28575">
            <a:solidFill>
              <a:schemeClr val="tx2"/>
            </a:solidFill>
          </a:ln>
        </p:spPr>
      </p:pic>
      <p:sp>
        <p:nvSpPr>
          <p:cNvPr id="5" name="TextBox 4">
            <a:extLst>
              <a:ext uri="{FF2B5EF4-FFF2-40B4-BE49-F238E27FC236}">
                <a16:creationId xmlns:a16="http://schemas.microsoft.com/office/drawing/2014/main" id="{C3D7D1EF-F46D-CF44-813C-5164BF1CBF04}"/>
              </a:ext>
            </a:extLst>
          </p:cNvPr>
          <p:cNvSpPr txBox="1"/>
          <p:nvPr/>
        </p:nvSpPr>
        <p:spPr>
          <a:xfrm>
            <a:off x="2667000" y="6019800"/>
            <a:ext cx="3743332" cy="369332"/>
          </a:xfrm>
          <a:prstGeom prst="rect">
            <a:avLst/>
          </a:prstGeom>
          <a:noFill/>
        </p:spPr>
        <p:txBody>
          <a:bodyPr wrap="none" rtlCol="0">
            <a:spAutoFit/>
          </a:bodyPr>
          <a:lstStyle/>
          <a:p>
            <a:r>
              <a:rPr lang="en-US" dirty="0">
                <a:solidFill>
                  <a:schemeClr val="accent5"/>
                </a:solidFill>
                <a:hlinkClick r:id="rId3"/>
              </a:rPr>
              <a:t>Image</a:t>
            </a:r>
            <a:r>
              <a:rPr lang="en-US" dirty="0">
                <a:solidFill>
                  <a:schemeClr val="accent5"/>
                </a:solidFill>
              </a:rPr>
              <a:t>: NASA/JPL, New Horizons</a:t>
            </a:r>
          </a:p>
        </p:txBody>
      </p:sp>
    </p:spTree>
    <p:extLst>
      <p:ext uri="{BB962C8B-B14F-4D97-AF65-F5344CB8AC3E}">
        <p14:creationId xmlns:p14="http://schemas.microsoft.com/office/powerpoint/2010/main" val="2119924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C0C77-B9ED-5144-A67B-9216BAD27ABF}"/>
              </a:ext>
            </a:extLst>
          </p:cNvPr>
          <p:cNvSpPr>
            <a:spLocks noGrp="1"/>
          </p:cNvSpPr>
          <p:nvPr>
            <p:ph type="title"/>
          </p:nvPr>
        </p:nvSpPr>
        <p:spPr/>
        <p:txBody>
          <a:bodyPr/>
          <a:lstStyle/>
          <a:p>
            <a:r>
              <a:rPr lang="en-US" dirty="0"/>
              <a:t>Pluto</a:t>
            </a:r>
          </a:p>
        </p:txBody>
      </p:sp>
      <p:sp>
        <p:nvSpPr>
          <p:cNvPr id="3" name="Content Placeholder 2">
            <a:extLst>
              <a:ext uri="{FF2B5EF4-FFF2-40B4-BE49-F238E27FC236}">
                <a16:creationId xmlns:a16="http://schemas.microsoft.com/office/drawing/2014/main" id="{7CCCD2E5-5733-774A-8A65-FE0BE972D8F9}"/>
              </a:ext>
            </a:extLst>
          </p:cNvPr>
          <p:cNvSpPr>
            <a:spLocks noGrp="1"/>
          </p:cNvSpPr>
          <p:nvPr>
            <p:ph idx="1"/>
          </p:nvPr>
        </p:nvSpPr>
        <p:spPr/>
        <p:txBody>
          <a:bodyPr/>
          <a:lstStyle/>
          <a:p>
            <a:r>
              <a:rPr lang="en-US" dirty="0"/>
              <a:t>Mass </a:t>
            </a:r>
            <a:r>
              <a:rPr lang="en-US" dirty="0">
                <a:solidFill>
                  <a:schemeClr val="accent2"/>
                </a:solidFill>
              </a:rPr>
              <a:t>1.3×10</a:t>
            </a:r>
            <a:r>
              <a:rPr lang="en-US" baseline="30000" dirty="0">
                <a:solidFill>
                  <a:schemeClr val="accent2"/>
                </a:solidFill>
              </a:rPr>
              <a:t>22</a:t>
            </a:r>
            <a:r>
              <a:rPr lang="en-US" dirty="0">
                <a:solidFill>
                  <a:schemeClr val="accent2"/>
                </a:solidFill>
              </a:rPr>
              <a:t> kg </a:t>
            </a:r>
            <a:r>
              <a:rPr lang="en-US" sz="2800" dirty="0"/>
              <a:t>= 0.22% </a:t>
            </a:r>
            <a:r>
              <a:rPr lang="en-US" sz="2800" dirty="0" err="1"/>
              <a:t>m</a:t>
            </a:r>
            <a:r>
              <a:rPr lang="en-US" sz="2800" baseline="-25000" dirty="0" err="1"/>
              <a:t>E</a:t>
            </a:r>
            <a:r>
              <a:rPr lang="en-US" sz="2800" dirty="0"/>
              <a:t> = 17.7% </a:t>
            </a:r>
            <a:r>
              <a:rPr lang="en-US" sz="2800" dirty="0" err="1"/>
              <a:t>m</a:t>
            </a:r>
            <a:r>
              <a:rPr lang="en-US" sz="2800" baseline="-25000" dirty="0" err="1"/>
              <a:t>M</a:t>
            </a:r>
            <a:endParaRPr lang="en-US" sz="2800" baseline="-25000" dirty="0"/>
          </a:p>
          <a:p>
            <a:r>
              <a:rPr lang="en-US" dirty="0"/>
              <a:t>Rotational period –153.3 h</a:t>
            </a:r>
          </a:p>
          <a:p>
            <a:r>
              <a:rPr lang="en-US" dirty="0"/>
              <a:t>Diameter 2376 km (0.186 of Earth)</a:t>
            </a:r>
          </a:p>
          <a:p>
            <a:r>
              <a:rPr lang="en-US" dirty="0"/>
              <a:t>Density 1854 kg/m</a:t>
            </a:r>
            <a:r>
              <a:rPr lang="en-US" baseline="30000" dirty="0"/>
              <a:t>3</a:t>
            </a:r>
            <a:endParaRPr lang="en-US" sz="2400" dirty="0"/>
          </a:p>
          <a:p>
            <a:r>
              <a:rPr lang="en-US" dirty="0"/>
              <a:t>Albedo 0.52</a:t>
            </a:r>
          </a:p>
          <a:p>
            <a:r>
              <a:rPr lang="en-US" dirty="0"/>
              <a:t>5 known satellites </a:t>
            </a:r>
          </a:p>
          <a:p>
            <a:r>
              <a:rPr lang="en-US" dirty="0"/>
              <a:t>Tenuous N</a:t>
            </a:r>
            <a:r>
              <a:rPr lang="en-US" baseline="-25000" dirty="0"/>
              <a:t>2</a:t>
            </a:r>
            <a:r>
              <a:rPr lang="en-US" dirty="0"/>
              <a:t>, CH</a:t>
            </a:r>
            <a:r>
              <a:rPr lang="en-US" baseline="-25000" dirty="0"/>
              <a:t>4</a:t>
            </a:r>
            <a:r>
              <a:rPr lang="en-US" dirty="0"/>
              <a:t>, CO atmosphere</a:t>
            </a:r>
          </a:p>
        </p:txBody>
      </p:sp>
    </p:spTree>
    <p:extLst>
      <p:ext uri="{BB962C8B-B14F-4D97-AF65-F5344CB8AC3E}">
        <p14:creationId xmlns:p14="http://schemas.microsoft.com/office/powerpoint/2010/main" val="2409315342"/>
      </p:ext>
    </p:extLst>
  </p:cSld>
  <p:clrMapOvr>
    <a:masterClrMapping/>
  </p:clrMapOvr>
</p:sld>
</file>

<file path=ppt/theme/theme1.xml><?xml version="1.0" encoding="utf-8"?>
<a:theme xmlns:a="http://schemas.openxmlformats.org/drawingml/2006/main" name="Default Design">
  <a:themeElements>
    <a:clrScheme name="Custom 25">
      <a:dk1>
        <a:srgbClr val="000066"/>
      </a:dk1>
      <a:lt1>
        <a:srgbClr val="FFFFFF"/>
      </a:lt1>
      <a:dk2>
        <a:srgbClr val="003366"/>
      </a:dk2>
      <a:lt2>
        <a:srgbClr val="808080"/>
      </a:lt2>
      <a:accent1>
        <a:srgbClr val="BBE0E3"/>
      </a:accent1>
      <a:accent2>
        <a:srgbClr val="0000FF"/>
      </a:accent2>
      <a:accent3>
        <a:srgbClr val="FF0000"/>
      </a:accent3>
      <a:accent4>
        <a:srgbClr val="006600"/>
      </a:accent4>
      <a:accent5>
        <a:srgbClr val="00CC00"/>
      </a:accent5>
      <a:accent6>
        <a:srgbClr val="800000"/>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3366"/>
        </a:dk1>
        <a:lt1>
          <a:srgbClr val="FFFFFF"/>
        </a:lt1>
        <a:dk2>
          <a:srgbClr val="003366"/>
        </a:dk2>
        <a:lt2>
          <a:srgbClr val="808080"/>
        </a:lt2>
        <a:accent1>
          <a:srgbClr val="BBE0E3"/>
        </a:accent1>
        <a:accent2>
          <a:srgbClr val="3333FF"/>
        </a:accent2>
        <a:accent3>
          <a:srgbClr val="FFFFFF"/>
        </a:accent3>
        <a:accent4>
          <a:srgbClr val="002A56"/>
        </a:accent4>
        <a:accent5>
          <a:srgbClr val="DAEDEF"/>
        </a:accent5>
        <a:accent6>
          <a:srgbClr val="2D2DE7"/>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4137</TotalTime>
  <Words>436</Words>
  <Application>Microsoft Office PowerPoint</Application>
  <PresentationFormat>On-screen Show (4:3)</PresentationFormat>
  <Paragraphs>110</Paragraphs>
  <Slides>26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Verdana</vt:lpstr>
      <vt:lpstr>Default Design</vt:lpstr>
      <vt:lpstr>The Other Pieces</vt:lpstr>
      <vt:lpstr>Asteroids</vt:lpstr>
      <vt:lpstr>Kirkwood Gaps</vt:lpstr>
      <vt:lpstr>Ceres</vt:lpstr>
      <vt:lpstr>Ceres</vt:lpstr>
      <vt:lpstr>Ceres</vt:lpstr>
      <vt:lpstr>Ceres’s Orbit</vt:lpstr>
      <vt:lpstr>Pluto</vt:lpstr>
      <vt:lpstr>Pluto</vt:lpstr>
      <vt:lpstr>Pluto’s Orbit</vt:lpstr>
      <vt:lpstr>Charon</vt:lpstr>
      <vt:lpstr>Pluto and Charon</vt:lpstr>
      <vt:lpstr>Pluto’s system</vt:lpstr>
      <vt:lpstr>Other Dwarf Planets</vt:lpstr>
      <vt:lpstr>Comets</vt:lpstr>
      <vt:lpstr>Hale-Bopp</vt:lpstr>
      <vt:lpstr>Comet Composition</vt:lpstr>
      <vt:lpstr>Comet Halley nucleus</vt:lpstr>
      <vt:lpstr>Comet Origins</vt:lpstr>
      <vt:lpstr>Meteorites</vt:lpstr>
      <vt:lpstr>Chondrites</vt:lpstr>
      <vt:lpstr>Stony</vt:lpstr>
      <vt:lpstr>Iron</vt:lpstr>
      <vt:lpstr>Pallasite</vt:lpstr>
      <vt:lpstr>Meteor origins</vt:lpstr>
      <vt:lpstr>Meteorites</vt:lpstr>
    </vt:vector>
  </TitlesOfParts>
  <Company>John Carroll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Balloon Animals</dc:title>
  <dc:creator>joe</dc:creator>
  <cp:lastModifiedBy>Richard Barrans Jr</cp:lastModifiedBy>
  <cp:revision>312</cp:revision>
  <cp:lastPrinted>2019-02-25T13:00:09Z</cp:lastPrinted>
  <dcterms:created xsi:type="dcterms:W3CDTF">2003-08-04T19:23:16Z</dcterms:created>
  <dcterms:modified xsi:type="dcterms:W3CDTF">2026-08-31T00:20:58Z</dcterms:modified>
</cp:coreProperties>
</file>