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handoutMasterIdLst>
    <p:handoutMasterId r:id="rId59"/>
  </p:handoutMasterIdLst>
  <p:sldIdLst>
    <p:sldId id="261" r:id="rId2"/>
    <p:sldId id="282" r:id="rId3"/>
    <p:sldId id="283" r:id="rId4"/>
    <p:sldId id="281" r:id="rId5"/>
    <p:sldId id="309" r:id="rId6"/>
    <p:sldId id="293" r:id="rId7"/>
    <p:sldId id="306" r:id="rId8"/>
    <p:sldId id="302" r:id="rId9"/>
    <p:sldId id="311" r:id="rId10"/>
    <p:sldId id="330" r:id="rId11"/>
    <p:sldId id="312" r:id="rId12"/>
    <p:sldId id="313" r:id="rId13"/>
    <p:sldId id="314" r:id="rId14"/>
    <p:sldId id="315" r:id="rId15"/>
    <p:sldId id="317" r:id="rId16"/>
    <p:sldId id="260" r:id="rId17"/>
    <p:sldId id="267" r:id="rId18"/>
    <p:sldId id="350" r:id="rId19"/>
    <p:sldId id="266" r:id="rId20"/>
    <p:sldId id="269" r:id="rId21"/>
    <p:sldId id="272" r:id="rId22"/>
    <p:sldId id="273" r:id="rId23"/>
    <p:sldId id="270" r:id="rId24"/>
    <p:sldId id="274" r:id="rId25"/>
    <p:sldId id="275" r:id="rId26"/>
    <p:sldId id="271" r:id="rId27"/>
    <p:sldId id="289" r:id="rId28"/>
    <p:sldId id="291" r:id="rId29"/>
    <p:sldId id="286" r:id="rId30"/>
    <p:sldId id="287" r:id="rId31"/>
    <p:sldId id="288" r:id="rId32"/>
    <p:sldId id="292" r:id="rId33"/>
    <p:sldId id="351" r:id="rId34"/>
    <p:sldId id="308" r:id="rId35"/>
    <p:sldId id="352" r:id="rId36"/>
    <p:sldId id="353" r:id="rId37"/>
    <p:sldId id="294" r:id="rId38"/>
    <p:sldId id="296" r:id="rId39"/>
    <p:sldId id="297" r:id="rId40"/>
    <p:sldId id="298" r:id="rId41"/>
    <p:sldId id="295" r:id="rId42"/>
    <p:sldId id="299" r:id="rId43"/>
    <p:sldId id="303" r:id="rId44"/>
    <p:sldId id="304" r:id="rId45"/>
    <p:sldId id="305" r:id="rId46"/>
    <p:sldId id="307" r:id="rId47"/>
    <p:sldId id="354" r:id="rId48"/>
    <p:sldId id="355" r:id="rId49"/>
    <p:sldId id="356" r:id="rId50"/>
    <p:sldId id="357" r:id="rId51"/>
    <p:sldId id="358" r:id="rId52"/>
    <p:sldId id="359" r:id="rId53"/>
    <p:sldId id="360" r:id="rId54"/>
    <p:sldId id="361" r:id="rId55"/>
    <p:sldId id="362" r:id="rId56"/>
    <p:sldId id="363" r:id="rId57"/>
  </p:sldIdLst>
  <p:sldSz cx="9144000" cy="6858000" type="screen4x3"/>
  <p:notesSz cx="9312275" cy="70262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12">
          <p15:clr>
            <a:srgbClr val="A4A3A4"/>
          </p15:clr>
        </p15:guide>
        <p15:guide id="2" pos="293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5922"/>
    <p:restoredTop sz="93919" autoAdjust="0"/>
  </p:normalViewPr>
  <p:slideViewPr>
    <p:cSldViewPr>
      <p:cViewPr varScale="1">
        <p:scale>
          <a:sx n="59" d="100"/>
          <a:sy n="59" d="100"/>
        </p:scale>
        <p:origin x="37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5" d="100"/>
        <a:sy n="95" d="100"/>
      </p:scale>
      <p:origin x="0" y="-14502"/>
    </p:cViewPr>
  </p:sorterViewPr>
  <p:notesViewPr>
    <p:cSldViewPr>
      <p:cViewPr varScale="1">
        <p:scale>
          <a:sx n="97" d="100"/>
          <a:sy n="97" d="100"/>
        </p:scale>
        <p:origin x="2312" y="200"/>
      </p:cViewPr>
      <p:guideLst>
        <p:guide orient="horz" pos="2212"/>
        <p:guide pos="2933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BA6A1A80-3C88-F94D-B758-F0F7058AF00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12738"/>
            <a:ext cx="4033838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8" tIns="46519" rIns="93038" bIns="46519" numCol="1" anchor="t" anchorCtr="0" compatLnSpc="1">
            <a:prstTxWarp prst="textNoShape">
              <a:avLst/>
            </a:prstTxWarp>
          </a:bodyPr>
          <a:lstStyle>
            <a:lvl1pPr defTabSz="9298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DAF7FD79-07EF-904F-82E1-5213733CC51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75263" y="0"/>
            <a:ext cx="40354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8" tIns="46519" rIns="93038" bIns="46519" numCol="1" anchor="t" anchorCtr="0" compatLnSpc="1">
            <a:prstTxWarp prst="textNoShape">
              <a:avLst/>
            </a:prstTxWarp>
          </a:bodyPr>
          <a:lstStyle>
            <a:lvl1pPr algn="r" defTabSz="9298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2" name="Rectangle 4">
            <a:extLst>
              <a:ext uri="{FF2B5EF4-FFF2-40B4-BE49-F238E27FC236}">
                <a16:creationId xmlns:a16="http://schemas.microsoft.com/office/drawing/2014/main" id="{92CAED58-3117-FC4C-AD7C-0DB9B8225DF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72263"/>
            <a:ext cx="4033838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8" tIns="46519" rIns="93038" bIns="46519" numCol="1" anchor="b" anchorCtr="0" compatLnSpc="1">
            <a:prstTxWarp prst="textNoShape">
              <a:avLst/>
            </a:prstTxWarp>
          </a:bodyPr>
          <a:lstStyle>
            <a:lvl1pPr defTabSz="9298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3" name="Rectangle 5">
            <a:extLst>
              <a:ext uri="{FF2B5EF4-FFF2-40B4-BE49-F238E27FC236}">
                <a16:creationId xmlns:a16="http://schemas.microsoft.com/office/drawing/2014/main" id="{146EB007-85F2-5B46-A71C-6AA8A5E3861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75264" y="6561137"/>
            <a:ext cx="3876674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8" tIns="46519" rIns="93038" bIns="46519" numCol="1" anchor="b" anchorCtr="0" compatLnSpc="1">
            <a:prstTxWarp prst="textNoShape">
              <a:avLst/>
            </a:prstTxWarp>
          </a:bodyPr>
          <a:lstStyle>
            <a:lvl1pPr algn="r" defTabSz="928688" eaLnBrk="1" hangingPunct="1">
              <a:defRPr sz="1200"/>
            </a:lvl1pPr>
          </a:lstStyle>
          <a:p>
            <a:pPr>
              <a:defRPr/>
            </a:pPr>
            <a:fld id="{99E198E8-1274-AE4E-83C7-C0FE8EEEC5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8495963-331D-D744-B2D3-EA8AE071E6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88912"/>
            <a:ext cx="4035425" cy="352425"/>
          </a:xfrm>
          <a:prstGeom prst="rect">
            <a:avLst/>
          </a:prstGeom>
        </p:spPr>
        <p:txBody>
          <a:bodyPr vert="horz" lIns="92345" tIns="46173" rIns="92345" bIns="46173" rtlCol="0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Legend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DF97D-D50F-FA41-B4C7-64519922F4B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275263" y="0"/>
            <a:ext cx="4035425" cy="352425"/>
          </a:xfrm>
          <a:prstGeom prst="rect">
            <a:avLst/>
          </a:prstGeom>
        </p:spPr>
        <p:txBody>
          <a:bodyPr vert="horz" wrap="square" lIns="92345" tIns="46173" rIns="92345" bIns="4617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EA47F029-E024-AE4D-B9C1-272849DADF5B}" type="datetimeFigureOut">
              <a:rPr lang="en-US" altLang="en-US"/>
              <a:pPr>
                <a:defRPr/>
              </a:pPr>
              <a:t>8/30/2026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8F1795D-4FE4-0C40-9273-9D3840C392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900363" y="527050"/>
            <a:ext cx="3511550" cy="2635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45" tIns="46173" rIns="92345" bIns="46173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479BC8C-F26A-2547-B4A5-5B62490A7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31863" y="3336925"/>
            <a:ext cx="7448550" cy="3162300"/>
          </a:xfrm>
          <a:prstGeom prst="rect">
            <a:avLst/>
          </a:prstGeom>
        </p:spPr>
        <p:txBody>
          <a:bodyPr vert="horz" lIns="92345" tIns="46173" rIns="92345" bIns="46173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C4E016-16E8-424F-B0BB-B25FB2B24CE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672263"/>
            <a:ext cx="4035425" cy="352425"/>
          </a:xfrm>
          <a:prstGeom prst="rect">
            <a:avLst/>
          </a:prstGeom>
        </p:spPr>
        <p:txBody>
          <a:bodyPr vert="horz" lIns="92345" tIns="46173" rIns="92345" bIns="46173" rtlCol="0" anchor="b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3896DB-3EBE-8848-8D76-002CB33C43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275263" y="6672263"/>
            <a:ext cx="4035425" cy="352425"/>
          </a:xfrm>
          <a:prstGeom prst="rect">
            <a:avLst/>
          </a:prstGeom>
        </p:spPr>
        <p:txBody>
          <a:bodyPr vert="horz" wrap="square" lIns="92345" tIns="46173" rIns="92345" bIns="4617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1CD55FC-F6E9-AD46-90CF-9254EF4A6F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9BD79B-892D-F549-B370-3228401955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80C823E-652C-BB4C-958D-D5E42335AA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748DE56-8F57-0F4C-B2B6-8E31AD6F0D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1562-5D18-534B-9DE0-3F30B66592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7645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A49F05-F266-584D-AF42-76DEC7083F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56391E-6FF9-0840-9B7D-BFA1EAC483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C1E94B0-3CA9-904D-B520-29DD6974E9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A4CC83-E323-A14E-B144-841E08185A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0586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74CD5D-0D93-0F44-B6C8-FBF5A1D081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30A5865-103A-1743-A364-F91C4CB5D8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2C3489A-A6A7-EE4C-AD6E-F8DB95DEBA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D5CAF-801F-F741-98C0-716767C038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474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1E7734-EB3F-804B-94FD-15C66877E1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ACD44F-A22B-B141-A718-8EBA46414E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B52C3A-1738-6144-876D-53495290F7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B82C4-3119-4142-8EB1-0D4CE7B51E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4216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541574E-C3F4-564F-97E5-09A5971D47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4ED3A8-16F2-F84E-A5F3-767A9D6D65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2C67A15-A463-024F-AB35-883CD588A8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C8A60-5EC2-4E4A-BBEE-B1906DA46A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124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8F782A-C152-4549-A26F-DC820ABC66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E4AE73-39B9-E840-BA5F-1D8261596A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C06635-5146-DA43-A891-D6BA5BD2A2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8C345-A619-9E4E-B57A-7B2B03A28A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6995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DA39DC2-7935-D646-9F83-4156AEEB22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C221EF0-7819-9345-BE24-395200119A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A989A0C-CA98-734F-9D66-8AE47018A9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E3EB1-E203-4841-A1E9-20CF8562B7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973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D642338-7D0D-584E-863C-982894F2BF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7428FEC-714D-CA4F-A928-89AD5CF89B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6E07901-93A1-614C-AD13-0AE9A0A7C7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621FA-0C91-E34C-9770-B6C2CF06EC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6266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9106D55-7245-6045-B599-B3CA02E49C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31CBA0B-4567-F84B-B475-8ADDB60C0E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BAD8ADB-D263-D847-B7FF-D6102BCC4D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A2F27-70BA-034A-A44F-4BAF54DB97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5047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7E018E-0BA2-A04F-8EDD-7A7399709B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3227D6-7DF1-274C-859B-CE98FE8AE2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B716EB-7CDB-A84B-98A4-A71716C8BB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ECF39-C873-1144-B949-57502DF857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5757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DAC38A-8216-654F-865F-514AFD2021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E17832-5374-5A43-99C2-1688BEBA84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06AF87-8C5E-E044-A0A1-D51C7FBC70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FF320-41B9-4045-834F-112F72C931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0128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CCC0711-F14E-D549-BEA5-3A2800E9F3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D1EFC7-E228-AE44-B989-431DF01C1F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8178663-978B-B843-8DB3-80843A8CD64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817704E-0A8D-114C-BE4C-9B49D4C66A7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FAF019B-DA59-9942-B87B-CDA02FC3223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C0594FB9-0124-314D-8216-C86DC39543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66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66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SQTKGXmITZg?feature=shared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apod.nasa.gov/apod/image/9711/uranusleft_nic_big.jpg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sa.gov/solar-system/new-webb-image-captures-clearest-view-of-neptunes-rings-in-decades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science.nasa.gov/jupiter/moons/io/facts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apod.nasa.gov/apod/ap231023.html" TargetMode="External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science.nasa.gov/jupiter/moons/europa/europa-facts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apod.nasa.gov/apod/image/2201/PIA19048europa.jpg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apod.nasa.gov/apod/ap210614.html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apod.nasa.gov/apod/ap020120.html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Callisto_(moon)#/media/File:Valhalla_crater_on_Callisto.jpg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eos.org/research-spotlights/two-moons-and-a-magnetosphere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photojournal.jpl.nasa.gov/catalog/PIA07236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photojournal.jpl.nasa.gov/catalog/PIA07232" TargetMode="External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tif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photojournal.jpl.nasa.gov/catalog/PIA04603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s://science.nasa.gov/saturn/moons/enceladus/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google.com/carnegiescience.edu/sheppard/home/newsaturnmoons2019" TargetMode="External"/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google.com/carnegiescience.edu/sheppard/moons/saturnmoons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photojournal.jpl.nasa.gov/catalog/PIA01361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science.nasa.gov/uranus/moons/miranda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sa.gov/solar-system/new-webb-image-captures-clearest-view-of-neptunes-rings-in-decades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photojournal.jpl.nasa.gov/catalog/PIA01536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photojournal.jpl.nasa.gov/catalog/PIA00060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photojournal.jpl.nasa.gov/catalog/PIA23874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sa.gov/image-article/voyager-2-image-of-neptune/" TargetMode="External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9F02018-A092-854D-B0C1-1B3C96B7853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6A4D4A-E6A9-844D-99D1-65D7DCAEBB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370231" y="-915771"/>
            <a:ext cx="6394460" cy="915308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4C68DA2-0F7B-8441-83CF-5885D865BC5C}"/>
              </a:ext>
            </a:extLst>
          </p:cNvPr>
          <p:cNvSpPr txBox="1">
            <a:spLocks noChangeArrowheads="1"/>
          </p:cNvSpPr>
          <p:nvPr/>
        </p:nvSpPr>
        <p:spPr>
          <a:xfrm>
            <a:off x="1295400" y="278971"/>
            <a:ext cx="2971800" cy="8413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3366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3366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3366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3366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3366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3366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3366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3366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3366"/>
                </a:solidFill>
                <a:latin typeface="Arial" charset="0"/>
              </a:defRPr>
            </a:lvl9pPr>
          </a:lstStyle>
          <a:p>
            <a:r>
              <a:rPr lang="en-US" altLang="en-US" kern="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Uranus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EE8EFAB7-11D0-DD45-AB77-676351DBB16B}"/>
              </a:ext>
            </a:extLst>
          </p:cNvPr>
          <p:cNvSpPr txBox="1">
            <a:spLocks noChangeArrowheads="1"/>
          </p:cNvSpPr>
          <p:nvPr/>
        </p:nvSpPr>
        <p:spPr>
          <a:xfrm>
            <a:off x="5562600" y="777446"/>
            <a:ext cx="3200400" cy="6858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66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66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66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66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altLang="en-US" kern="0" dirty="0">
                <a:solidFill>
                  <a:srgbClr val="FFC000"/>
                </a:solidFill>
                <a:ea typeface="ＭＳ Ｐゴシック" panose="020B0600070205080204" pitchFamily="34" charset="-128"/>
                <a:hlinkClick r:id="rId3"/>
              </a:rPr>
              <a:t>Say that </a:t>
            </a:r>
            <a:r>
              <a:rPr lang="en-US" altLang="en-US" kern="0" dirty="0">
                <a:solidFill>
                  <a:srgbClr val="FFC000"/>
                </a:solidFill>
                <a:ea typeface="ＭＳ Ｐゴシック" panose="020B0600070205080204" pitchFamily="34" charset="-128"/>
              </a:rPr>
              <a:t>again?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C4E66F-5BBB-BE4E-A436-1AECD7A6E7C5}"/>
              </a:ext>
            </a:extLst>
          </p:cNvPr>
          <p:cNvSpPr txBox="1"/>
          <p:nvPr/>
        </p:nvSpPr>
        <p:spPr>
          <a:xfrm>
            <a:off x="119742" y="6155524"/>
            <a:ext cx="2013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</a:rPr>
              <a:t>§9.14–9.15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B0FB5F-E9EB-3F49-8262-9E5187603BFA}"/>
              </a:ext>
            </a:extLst>
          </p:cNvPr>
          <p:cNvSpPr txBox="1"/>
          <p:nvPr/>
        </p:nvSpPr>
        <p:spPr>
          <a:xfrm>
            <a:off x="4114800" y="6017024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92D050"/>
                </a:solidFill>
                <a:hlinkClick r:id="rId4"/>
              </a:rPr>
              <a:t>Image</a:t>
            </a:r>
            <a:r>
              <a:rPr lang="en-US" dirty="0">
                <a:solidFill>
                  <a:srgbClr val="92D050"/>
                </a:solidFill>
              </a:rPr>
              <a:t>: Hubble, Near IR mosaic</a:t>
            </a:r>
          </a:p>
        </p:txBody>
      </p:sp>
    </p:spTree>
    <p:extLst>
      <p:ext uri="{BB962C8B-B14F-4D97-AF65-F5344CB8AC3E}">
        <p14:creationId xmlns:p14="http://schemas.microsoft.com/office/powerpoint/2010/main" val="33859098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128AA-6EBE-644E-8096-D61ACB28E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Enhanced View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79C84C-FD9E-DB4F-8404-2549270F8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6650" y="1417638"/>
            <a:ext cx="4330700" cy="4749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53C517-18F7-394B-B3C9-555792AB60BD}"/>
              </a:ext>
            </a:extLst>
          </p:cNvPr>
          <p:cNvSpPr txBox="1"/>
          <p:nvPr/>
        </p:nvSpPr>
        <p:spPr>
          <a:xfrm>
            <a:off x="2514600" y="6400800"/>
            <a:ext cx="4325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NASA/JPL; </a:t>
            </a:r>
            <a:r>
              <a:rPr lang="en-US" sz="2400" dirty="0" err="1">
                <a:solidFill>
                  <a:srgbClr val="000000"/>
                </a:solidFill>
              </a:rPr>
              <a:t>Comins</a:t>
            </a:r>
            <a:r>
              <a:rPr lang="en-US" sz="2400" dirty="0">
                <a:solidFill>
                  <a:srgbClr val="000000"/>
                </a:solidFill>
              </a:rPr>
              <a:t> Fig. 9-43a</a:t>
            </a:r>
          </a:p>
        </p:txBody>
      </p:sp>
    </p:spTree>
    <p:extLst>
      <p:ext uri="{BB962C8B-B14F-4D97-AF65-F5344CB8AC3E}">
        <p14:creationId xmlns:p14="http://schemas.microsoft.com/office/powerpoint/2010/main" val="3915742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CCAFC-1901-7848-B932-11508E99B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Neptune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8A8AE7-B503-AE4B-A4C1-362D45631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Mass </a:t>
            </a:r>
            <a:r>
              <a:rPr lang="en-US" dirty="0">
                <a:solidFill>
                  <a:schemeClr val="accent2"/>
                </a:solidFill>
              </a:rPr>
              <a:t>1.02 × 10</a:t>
            </a:r>
            <a:r>
              <a:rPr lang="en-US" baseline="30000" dirty="0">
                <a:solidFill>
                  <a:schemeClr val="accent2"/>
                </a:solidFill>
              </a:rPr>
              <a:t>26</a:t>
            </a:r>
            <a:r>
              <a:rPr lang="en-US" dirty="0">
                <a:solidFill>
                  <a:schemeClr val="accent2"/>
                </a:solidFill>
              </a:rPr>
              <a:t> kg </a:t>
            </a:r>
            <a:r>
              <a:rPr lang="en-US" dirty="0"/>
              <a:t>= 17.2 </a:t>
            </a:r>
            <a:r>
              <a:rPr lang="en-US" dirty="0" err="1"/>
              <a:t>m</a:t>
            </a:r>
            <a:r>
              <a:rPr lang="en-US" baseline="-25000" dirty="0" err="1"/>
              <a:t>E</a:t>
            </a:r>
            <a:r>
              <a:rPr lang="en-US" dirty="0"/>
              <a:t> </a:t>
            </a:r>
          </a:p>
          <a:p>
            <a:r>
              <a:rPr lang="en-US" dirty="0"/>
              <a:t>Rotational period 16.11 h</a:t>
            </a:r>
          </a:p>
          <a:p>
            <a:r>
              <a:rPr lang="en-US" dirty="0"/>
              <a:t>Diameters</a:t>
            </a:r>
          </a:p>
          <a:p>
            <a:pPr lvl="1"/>
            <a:r>
              <a:rPr lang="en-US" dirty="0"/>
              <a:t>equatorial 3.88 Earth diameters</a:t>
            </a:r>
          </a:p>
          <a:p>
            <a:pPr lvl="1"/>
            <a:r>
              <a:rPr lang="en-US" dirty="0"/>
              <a:t>polar 3.83 Earth diameters</a:t>
            </a:r>
          </a:p>
          <a:p>
            <a:r>
              <a:rPr lang="en-US" dirty="0"/>
              <a:t>Density 1638 kg/m</a:t>
            </a:r>
            <a:r>
              <a:rPr lang="en-US" baseline="30000" dirty="0"/>
              <a:t>3</a:t>
            </a:r>
            <a:r>
              <a:rPr lang="en-US" sz="2400" dirty="0"/>
              <a:t> (second least dense)</a:t>
            </a:r>
          </a:p>
          <a:p>
            <a:r>
              <a:rPr lang="en-US" dirty="0"/>
              <a:t>Albedo 0.44</a:t>
            </a:r>
          </a:p>
          <a:p>
            <a:r>
              <a:rPr lang="en-US" dirty="0"/>
              <a:t>16 known satellites </a:t>
            </a:r>
          </a:p>
        </p:txBody>
      </p:sp>
    </p:spTree>
    <p:extLst>
      <p:ext uri="{BB962C8B-B14F-4D97-AF65-F5344CB8AC3E}">
        <p14:creationId xmlns:p14="http://schemas.microsoft.com/office/powerpoint/2010/main" val="3713594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CCAFC-1901-7848-B932-11508E99B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Neptune’s Orbit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8A8AE7-B503-AE4B-A4C1-362D45631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/>
              <a:t>Semimajor axis 30.18 AU</a:t>
            </a:r>
          </a:p>
          <a:p>
            <a:r>
              <a:rPr lang="en-US" dirty="0"/>
              <a:t>Orbital eccentricity 0.097</a:t>
            </a:r>
          </a:p>
          <a:p>
            <a:r>
              <a:rPr lang="en-US" dirty="0"/>
              <a:t>Orbital inclination to ecliptic 1.77°</a:t>
            </a:r>
          </a:p>
          <a:p>
            <a:r>
              <a:rPr lang="en-US" dirty="0"/>
              <a:t>Orbital period 164.8 y</a:t>
            </a:r>
          </a:p>
          <a:p>
            <a:r>
              <a:rPr lang="en-US" dirty="0"/>
              <a:t>Axial obliquity </a:t>
            </a:r>
            <a:r>
              <a:rPr lang="en-US" dirty="0">
                <a:solidFill>
                  <a:schemeClr val="tx2"/>
                </a:solidFill>
              </a:rPr>
              <a:t>28.3°</a:t>
            </a:r>
          </a:p>
        </p:txBody>
      </p:sp>
    </p:spTree>
    <p:extLst>
      <p:ext uri="{BB962C8B-B14F-4D97-AF65-F5344CB8AC3E}">
        <p14:creationId xmlns:p14="http://schemas.microsoft.com/office/powerpoint/2010/main" val="52735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5B11C-52EA-9140-8414-56B0385F4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Neptune’s Atmosphere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8A873-00BE-9E4A-BE92-1FCBB9E93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80.0% </a:t>
            </a:r>
            <a:r>
              <a:rPr lang="en-US" dirty="0">
                <a:solidFill>
                  <a:schemeClr val="accent2"/>
                </a:solidFill>
              </a:rPr>
              <a:t>Hydrogen</a:t>
            </a:r>
          </a:p>
          <a:p>
            <a:r>
              <a:rPr lang="en-US" dirty="0"/>
              <a:t>19.0% </a:t>
            </a:r>
            <a:r>
              <a:rPr lang="en-US" dirty="0">
                <a:solidFill>
                  <a:schemeClr val="accent2"/>
                </a:solidFill>
              </a:rPr>
              <a:t>Helium</a:t>
            </a:r>
          </a:p>
          <a:p>
            <a:r>
              <a:rPr lang="en-US" dirty="0"/>
              <a:t>1.5% </a:t>
            </a:r>
            <a:r>
              <a:rPr lang="en-US" dirty="0">
                <a:solidFill>
                  <a:schemeClr val="accent2"/>
                </a:solidFill>
              </a:rPr>
              <a:t>Methane</a:t>
            </a:r>
            <a:r>
              <a:rPr lang="en-US" dirty="0">
                <a:solidFill>
                  <a:schemeClr val="tx2"/>
                </a:solidFill>
              </a:rPr>
              <a:t> (bluish)</a:t>
            </a:r>
          </a:p>
          <a:p>
            <a:r>
              <a:rPr lang="en-US" dirty="0">
                <a:solidFill>
                  <a:schemeClr val="tx2"/>
                </a:solidFill>
              </a:rPr>
              <a:t>Temperature 72K at 1 bar</a:t>
            </a:r>
          </a:p>
          <a:p>
            <a:r>
              <a:rPr lang="en-US" dirty="0"/>
              <a:t>Aerosols</a:t>
            </a:r>
          </a:p>
          <a:p>
            <a:pPr lvl="1"/>
            <a:r>
              <a:rPr lang="en-US" dirty="0"/>
              <a:t>ethane, ammonia, water, ammonium hydrosulfide</a:t>
            </a:r>
          </a:p>
        </p:txBody>
      </p:sp>
    </p:spTree>
    <p:extLst>
      <p:ext uri="{BB962C8B-B14F-4D97-AF65-F5344CB8AC3E}">
        <p14:creationId xmlns:p14="http://schemas.microsoft.com/office/powerpoint/2010/main" val="232939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15B03-B670-334B-A6EF-D12F52860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Neptune’s Magnetic Field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4554A-E9BB-A04E-BA20-6D8D524B3C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Mostly dipolar</a:t>
            </a:r>
          </a:p>
          <a:p>
            <a:r>
              <a:rPr lang="en-US" dirty="0"/>
              <a:t>Tilt 46.9°to rotation axis</a:t>
            </a:r>
          </a:p>
          <a:p>
            <a:r>
              <a:rPr lang="en-US" dirty="0"/>
              <a:t>Offset from center by 0.49 </a:t>
            </a:r>
            <a:r>
              <a:rPr lang="en-US" i="1" dirty="0"/>
              <a:t>R</a:t>
            </a:r>
            <a:r>
              <a:rPr lang="en-US" i="1" baseline="-25000" dirty="0"/>
              <a:t>U</a:t>
            </a:r>
          </a:p>
          <a:p>
            <a:r>
              <a:rPr lang="en-US" dirty="0"/>
              <a:t>At surface about twice Earth’s</a:t>
            </a:r>
          </a:p>
          <a:p>
            <a:r>
              <a:rPr lang="en-US" dirty="0"/>
              <a:t>Attributed to “hot ice” layer</a:t>
            </a:r>
          </a:p>
        </p:txBody>
      </p:sp>
    </p:spTree>
    <p:extLst>
      <p:ext uri="{BB962C8B-B14F-4D97-AF65-F5344CB8AC3E}">
        <p14:creationId xmlns:p14="http://schemas.microsoft.com/office/powerpoint/2010/main" val="873163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E140A-3A0D-694D-B2CC-EAE2040E9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524000" y="2057400"/>
            <a:ext cx="4953000" cy="1143000"/>
          </a:xfrm>
        </p:spPr>
        <p:txBody>
          <a:bodyPr/>
          <a:lstStyle/>
          <a:p>
            <a:r>
              <a:rPr lang="en-US" dirty="0"/>
              <a:t>Neptune’s Rings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E92629-C707-F241-8C19-A1836C70A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4514"/>
            <a:ext cx="6858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9E8284F-F6BC-0242-A087-CE65C6857F9E}"/>
              </a:ext>
            </a:extLst>
          </p:cNvPr>
          <p:cNvSpPr txBox="1"/>
          <p:nvPr/>
        </p:nvSpPr>
        <p:spPr>
          <a:xfrm>
            <a:off x="2590800" y="6248400"/>
            <a:ext cx="535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5"/>
                </a:solidFill>
                <a:hlinkClick r:id="rId3"/>
              </a:rPr>
              <a:t>Image</a:t>
            </a:r>
            <a:r>
              <a:rPr lang="en-US" dirty="0">
                <a:solidFill>
                  <a:schemeClr val="accent5"/>
                </a:solidFill>
              </a:rPr>
              <a:t>: NASA, ESA, CSA, </a:t>
            </a:r>
            <a:r>
              <a:rPr lang="en-US" dirty="0" err="1">
                <a:solidFill>
                  <a:schemeClr val="accent5"/>
                </a:solidFill>
              </a:rPr>
              <a:t>STScI</a:t>
            </a:r>
            <a:r>
              <a:rPr lang="en-US" dirty="0">
                <a:solidFill>
                  <a:schemeClr val="accent5"/>
                </a:solidFill>
              </a:rPr>
              <a:t>, Webb Telescope</a:t>
            </a:r>
          </a:p>
        </p:txBody>
      </p:sp>
    </p:spTree>
    <p:extLst>
      <p:ext uri="{BB962C8B-B14F-4D97-AF65-F5344CB8AC3E}">
        <p14:creationId xmlns:p14="http://schemas.microsoft.com/office/powerpoint/2010/main" val="19262324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E733E-BD88-FD4C-AB22-14DF99F0AC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Jupiter’s Moons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8CF955-C1E7-244A-8F98-029F5898C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2000"/>
          </a:xfrm>
        </p:spPr>
        <p:txBody>
          <a:bodyPr/>
          <a:lstStyle/>
          <a:p>
            <a:r>
              <a:rPr lang="en-US" dirty="0"/>
              <a:t>Four large and many small</a:t>
            </a:r>
          </a:p>
        </p:txBody>
      </p:sp>
    </p:spTree>
    <p:extLst>
      <p:ext uri="{BB962C8B-B14F-4D97-AF65-F5344CB8AC3E}">
        <p14:creationId xmlns:p14="http://schemas.microsoft.com/office/powerpoint/2010/main" val="2018271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29C87-488D-B04C-9C20-508218BE3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EE7511-BA3B-E14C-9230-EFCC61F30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r>
              <a:rPr lang="en-US" dirty="0"/>
              <a:t>Innermost of the Galilean moons</a:t>
            </a:r>
          </a:p>
          <a:p>
            <a:r>
              <a:rPr lang="en-US" dirty="0"/>
              <a:t>Orbital period 1.8 days</a:t>
            </a:r>
          </a:p>
          <a:p>
            <a:r>
              <a:rPr lang="en-US" dirty="0"/>
              <a:t>Semi-major axis 421,800 km</a:t>
            </a:r>
          </a:p>
          <a:p>
            <a:r>
              <a:rPr lang="en-US" dirty="0"/>
              <a:t>Eccentricity 0.004</a:t>
            </a:r>
          </a:p>
          <a:p>
            <a:r>
              <a:rPr lang="en-US" dirty="0"/>
              <a:t>Phase locked</a:t>
            </a:r>
          </a:p>
          <a:p>
            <a:r>
              <a:rPr lang="en-US" dirty="0"/>
              <a:t>Density 3530 kg/m</a:t>
            </a:r>
            <a:r>
              <a:rPr lang="en-US" baseline="30000" dirty="0"/>
              <a:t>3</a:t>
            </a:r>
          </a:p>
          <a:p>
            <a:r>
              <a:rPr lang="en-US" dirty="0"/>
              <a:t>Diameter 5% bigger than Moon</a:t>
            </a:r>
          </a:p>
          <a:p>
            <a:r>
              <a:rPr lang="en-US" dirty="0"/>
              <a:t>Roll the </a:t>
            </a:r>
            <a:r>
              <a:rPr lang="en-US" dirty="0">
                <a:hlinkClick r:id="rId2"/>
              </a:rPr>
              <a:t>ball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348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0778D-F65C-2B69-B1BD-642FB7E5B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4AF03-DED5-733F-E2FF-589F771660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Driest known object in the Solar system</a:t>
            </a:r>
          </a:p>
          <a:p>
            <a:r>
              <a:rPr lang="en-US" sz="2800" dirty="0"/>
              <a:t>Densest natural satellite in the Solar system</a:t>
            </a:r>
          </a:p>
          <a:p>
            <a:r>
              <a:rPr lang="en-US" sz="2800" dirty="0"/>
              <a:t>Strongest surface gravity of any natural satellite</a:t>
            </a:r>
          </a:p>
          <a:p>
            <a:r>
              <a:rPr lang="en-US" sz="2800" dirty="0"/>
              <a:t>Most geologically active object in Solar system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967444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36638-4821-0849-B1A2-9A925E2C2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2514600" cy="1143000"/>
          </a:xfrm>
        </p:spPr>
        <p:txBody>
          <a:bodyPr/>
          <a:lstStyle/>
          <a:p>
            <a:r>
              <a:rPr lang="en-US" dirty="0"/>
              <a:t>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8D82F-1492-D04E-B162-13EADDCDB0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r>
              <a:rPr lang="en-US" sz="2800" dirty="0"/>
              <a:t>Surface colored with sulfur</a:t>
            </a:r>
          </a:p>
          <a:p>
            <a:r>
              <a:rPr lang="en-US" sz="2800" dirty="0"/>
              <a:t>Lava composition: basaltic</a:t>
            </a:r>
          </a:p>
          <a:p>
            <a:r>
              <a:rPr lang="en-US" sz="2800" dirty="0"/>
              <a:t>Heat source: tidal flexing</a:t>
            </a:r>
          </a:p>
          <a:p>
            <a:r>
              <a:rPr lang="en-US" sz="2800" dirty="0"/>
              <a:t>Ejecta produce plasma torus around Jupiter</a:t>
            </a:r>
          </a:p>
          <a:p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A72CC4-1078-0C42-AD63-F27249E431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1301" y="-35169"/>
            <a:ext cx="4502699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AF7833F-781C-3F48-8819-49F2FC5932B7}"/>
              </a:ext>
            </a:extLst>
          </p:cNvPr>
          <p:cNvSpPr txBox="1"/>
          <p:nvPr/>
        </p:nvSpPr>
        <p:spPr>
          <a:xfrm>
            <a:off x="152400" y="6335956"/>
            <a:ext cx="35028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hlinkClick r:id="rId3"/>
              </a:rPr>
              <a:t>Image</a:t>
            </a:r>
            <a:r>
              <a:rPr lang="en-US" sz="2400" dirty="0">
                <a:solidFill>
                  <a:srgbClr val="000000"/>
                </a:solidFill>
              </a:rPr>
              <a:t>: Juno, NASA/JPL</a:t>
            </a:r>
          </a:p>
        </p:txBody>
      </p:sp>
    </p:spTree>
    <p:extLst>
      <p:ext uri="{BB962C8B-B14F-4D97-AF65-F5344CB8AC3E}">
        <p14:creationId xmlns:p14="http://schemas.microsoft.com/office/powerpoint/2010/main" val="3251664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CCAFC-1901-7848-B932-11508E99B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Uranus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8A8AE7-B503-AE4B-A4C1-362D45631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Mass </a:t>
            </a:r>
            <a:r>
              <a:rPr lang="en-US" dirty="0">
                <a:solidFill>
                  <a:schemeClr val="accent2"/>
                </a:solidFill>
              </a:rPr>
              <a:t>8.68 × 10</a:t>
            </a:r>
            <a:r>
              <a:rPr lang="en-US" baseline="30000" dirty="0">
                <a:solidFill>
                  <a:schemeClr val="accent2"/>
                </a:solidFill>
              </a:rPr>
              <a:t>25</a:t>
            </a:r>
            <a:r>
              <a:rPr lang="en-US" dirty="0">
                <a:solidFill>
                  <a:schemeClr val="accent2"/>
                </a:solidFill>
              </a:rPr>
              <a:t> kg </a:t>
            </a:r>
            <a:r>
              <a:rPr lang="en-US" dirty="0"/>
              <a:t>= 14.5 </a:t>
            </a:r>
            <a:r>
              <a:rPr lang="en-US" dirty="0" err="1"/>
              <a:t>m</a:t>
            </a:r>
            <a:r>
              <a:rPr lang="en-US" baseline="-25000" dirty="0" err="1"/>
              <a:t>E</a:t>
            </a:r>
            <a:r>
              <a:rPr lang="en-US" dirty="0"/>
              <a:t> </a:t>
            </a:r>
          </a:p>
          <a:p>
            <a:r>
              <a:rPr lang="en-US" dirty="0"/>
              <a:t>Rotational period –17.24 h</a:t>
            </a:r>
          </a:p>
          <a:p>
            <a:r>
              <a:rPr lang="en-US" dirty="0"/>
              <a:t>Diameters</a:t>
            </a:r>
          </a:p>
          <a:p>
            <a:pPr lvl="1"/>
            <a:r>
              <a:rPr lang="en-US" dirty="0"/>
              <a:t>equatorial 4.01 Earth diameters</a:t>
            </a:r>
          </a:p>
          <a:p>
            <a:pPr lvl="1"/>
            <a:r>
              <a:rPr lang="en-US" dirty="0"/>
              <a:t>polar 3.93 Earth diameters</a:t>
            </a:r>
          </a:p>
          <a:p>
            <a:r>
              <a:rPr lang="en-US" dirty="0"/>
              <a:t>Density 1270 kg/m</a:t>
            </a:r>
            <a:r>
              <a:rPr lang="en-US" baseline="30000" dirty="0"/>
              <a:t>3</a:t>
            </a:r>
            <a:r>
              <a:rPr lang="en-US" sz="2400" dirty="0"/>
              <a:t> (second least dense)</a:t>
            </a:r>
          </a:p>
          <a:p>
            <a:r>
              <a:rPr lang="en-US" dirty="0"/>
              <a:t>Albedo 0.48</a:t>
            </a:r>
          </a:p>
          <a:p>
            <a:r>
              <a:rPr lang="en-US" dirty="0"/>
              <a:t>28 known satellites </a:t>
            </a:r>
          </a:p>
        </p:txBody>
      </p:sp>
    </p:spTree>
    <p:extLst>
      <p:ext uri="{BB962C8B-B14F-4D97-AF65-F5344CB8AC3E}">
        <p14:creationId xmlns:p14="http://schemas.microsoft.com/office/powerpoint/2010/main" val="3255535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29C87-488D-B04C-9C20-508218BE3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Europa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EE7511-BA3B-E14C-9230-EFCC61F30F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Slightly smaller than the Moon (90% diameter) </a:t>
            </a:r>
          </a:p>
          <a:p>
            <a:r>
              <a:rPr lang="en-US" sz="2800" dirty="0"/>
              <a:t>Orbital period 3.6 days (resonance with Io)</a:t>
            </a:r>
          </a:p>
          <a:p>
            <a:r>
              <a:rPr lang="en-US" sz="2800" dirty="0"/>
              <a:t>Semi-major axis 671,000 km</a:t>
            </a:r>
          </a:p>
          <a:p>
            <a:r>
              <a:rPr lang="en-US" sz="2800" dirty="0"/>
              <a:t>Eccentricity 0.009</a:t>
            </a:r>
          </a:p>
          <a:p>
            <a:r>
              <a:rPr lang="en-US" sz="2800" dirty="0"/>
              <a:t>Density 3010 kg/m</a:t>
            </a:r>
            <a:r>
              <a:rPr lang="en-US" sz="2800" baseline="30000" dirty="0"/>
              <a:t>3</a:t>
            </a:r>
            <a:endParaRPr lang="en-US" sz="2800" dirty="0"/>
          </a:p>
          <a:p>
            <a:r>
              <a:rPr lang="en-US" sz="2800" dirty="0"/>
              <a:t>Phase locked</a:t>
            </a:r>
          </a:p>
          <a:p>
            <a:r>
              <a:rPr lang="en-US" sz="2800" dirty="0"/>
              <a:t>Roll the </a:t>
            </a:r>
            <a:r>
              <a:rPr lang="en-US" sz="2800" dirty="0">
                <a:hlinkClick r:id="rId2"/>
              </a:rPr>
              <a:t>ball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4947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8949C63-038C-7D47-BDD0-3DBB0F7922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113"/>
            <a:ext cx="9144000" cy="67597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2F65E5-6BFB-614C-9B2A-9E092AB1B4E6}"/>
              </a:ext>
            </a:extLst>
          </p:cNvPr>
          <p:cNvSpPr txBox="1"/>
          <p:nvPr/>
        </p:nvSpPr>
        <p:spPr>
          <a:xfrm>
            <a:off x="228600" y="5943600"/>
            <a:ext cx="26645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sz="2400" dirty="0">
                <a:solidFill>
                  <a:srgbClr val="FFFF00"/>
                </a:solidFill>
              </a:rPr>
              <a:t>: NASA/JPL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9D7C76-C7D7-4F48-9C9F-192A7174C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0" y="5372100"/>
            <a:ext cx="3429000" cy="1143000"/>
          </a:xfrm>
        </p:spPr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Europa</a:t>
            </a:r>
          </a:p>
        </p:txBody>
      </p:sp>
    </p:spTree>
    <p:extLst>
      <p:ext uri="{BB962C8B-B14F-4D97-AF65-F5344CB8AC3E}">
        <p14:creationId xmlns:p14="http://schemas.microsoft.com/office/powerpoint/2010/main" val="19314740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B1400-1D77-ED43-BC8F-53AB4372F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Europa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8DE7A0-D338-5748-9C0C-BE01ED1323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Icy crust </a:t>
            </a:r>
          </a:p>
          <a:p>
            <a:r>
              <a:rPr lang="en-US" dirty="0"/>
              <a:t>Probable liquid subsurface ocean</a:t>
            </a:r>
          </a:p>
          <a:p>
            <a:r>
              <a:rPr lang="en-US" dirty="0"/>
              <a:t>Water geysers strongly suspected</a:t>
            </a:r>
          </a:p>
          <a:p>
            <a:r>
              <a:rPr lang="en-US" dirty="0"/>
              <a:t>Europa Clipper mission 	</a:t>
            </a:r>
          </a:p>
          <a:p>
            <a:pPr lvl="1"/>
            <a:r>
              <a:rPr lang="en-US" dirty="0"/>
              <a:t>launched 10/14/24, reaches Jupiter 4/30</a:t>
            </a:r>
          </a:p>
          <a:p>
            <a:pPr lvl="1"/>
            <a:r>
              <a:rPr lang="en-US" dirty="0"/>
              <a:t>Search for evidence of liquid subsurface water</a:t>
            </a:r>
          </a:p>
        </p:txBody>
      </p:sp>
    </p:spTree>
    <p:extLst>
      <p:ext uri="{BB962C8B-B14F-4D97-AF65-F5344CB8AC3E}">
        <p14:creationId xmlns:p14="http://schemas.microsoft.com/office/powerpoint/2010/main" val="1893833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29C87-488D-B04C-9C20-508218BE3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Ganymede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EE7511-BA3B-E14C-9230-EFCC61F30F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Largest moon in the Solar system</a:t>
            </a:r>
          </a:p>
          <a:p>
            <a:pPr lvl="1"/>
            <a:r>
              <a:rPr lang="en-US" dirty="0"/>
              <a:t>larger than Mercury (but lighter)</a:t>
            </a:r>
          </a:p>
          <a:p>
            <a:r>
              <a:rPr lang="en-US" dirty="0"/>
              <a:t>Orbital period 7.2 days (resonance with Io)</a:t>
            </a:r>
          </a:p>
          <a:p>
            <a:r>
              <a:rPr lang="en-US" dirty="0"/>
              <a:t>Semi-major axis 1,070,000 km</a:t>
            </a:r>
          </a:p>
          <a:p>
            <a:r>
              <a:rPr lang="en-US" dirty="0"/>
              <a:t>Eccentricity 0.001</a:t>
            </a:r>
          </a:p>
          <a:p>
            <a:r>
              <a:rPr lang="en-US" dirty="0"/>
              <a:t>Density 1940 kg/m</a:t>
            </a:r>
            <a:r>
              <a:rPr lang="en-US" baseline="30000" dirty="0"/>
              <a:t>3</a:t>
            </a:r>
            <a:endParaRPr lang="en-US" dirty="0"/>
          </a:p>
          <a:p>
            <a:r>
              <a:rPr lang="en-US" dirty="0"/>
              <a:t>Phase locked</a:t>
            </a:r>
          </a:p>
          <a:p>
            <a:r>
              <a:rPr lang="en-US" dirty="0"/>
              <a:t>has a magnetic field</a:t>
            </a:r>
          </a:p>
        </p:txBody>
      </p:sp>
    </p:spTree>
    <p:extLst>
      <p:ext uri="{BB962C8B-B14F-4D97-AF65-F5344CB8AC3E}">
        <p14:creationId xmlns:p14="http://schemas.microsoft.com/office/powerpoint/2010/main" val="569120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502615-6934-BD41-8BC2-93CC85196B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642" y="-23446"/>
            <a:ext cx="730708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51C230-89EB-D444-94BC-C9EC3B405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756139" y="996462"/>
            <a:ext cx="3112477" cy="1143000"/>
          </a:xfrm>
        </p:spPr>
        <p:txBody>
          <a:bodyPr/>
          <a:lstStyle/>
          <a:p>
            <a:r>
              <a:rPr lang="en-US" dirty="0"/>
              <a:t>Ganymede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F3F893-C5FF-6C46-86B0-70777A384A4F}"/>
              </a:ext>
            </a:extLst>
          </p:cNvPr>
          <p:cNvSpPr txBox="1"/>
          <p:nvPr/>
        </p:nvSpPr>
        <p:spPr>
          <a:xfrm>
            <a:off x="222737" y="6096000"/>
            <a:ext cx="26645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sz="2400" dirty="0">
                <a:solidFill>
                  <a:srgbClr val="FFFF00"/>
                </a:solidFill>
              </a:rPr>
              <a:t>: NASA/JPL</a:t>
            </a:r>
          </a:p>
        </p:txBody>
      </p:sp>
    </p:spTree>
    <p:extLst>
      <p:ext uri="{BB962C8B-B14F-4D97-AF65-F5344CB8AC3E}">
        <p14:creationId xmlns:p14="http://schemas.microsoft.com/office/powerpoint/2010/main" val="37342349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CC0675D-9A3D-054E-9D8B-5FCA8F8FC1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7708" y="11723"/>
            <a:ext cx="7695600" cy="68345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51C230-89EB-D444-94BC-C9EC3B405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756139" y="996462"/>
            <a:ext cx="3112477" cy="1143000"/>
          </a:xfrm>
        </p:spPr>
        <p:txBody>
          <a:bodyPr/>
          <a:lstStyle/>
          <a:p>
            <a:r>
              <a:rPr lang="en-US" dirty="0" err="1"/>
              <a:t>Callisto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F3F893-C5FF-6C46-86B0-70777A384A4F}"/>
              </a:ext>
            </a:extLst>
          </p:cNvPr>
          <p:cNvSpPr txBox="1"/>
          <p:nvPr/>
        </p:nvSpPr>
        <p:spPr>
          <a:xfrm>
            <a:off x="222737" y="6096000"/>
            <a:ext cx="26645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sz="2400" dirty="0">
                <a:solidFill>
                  <a:srgbClr val="FFFF00"/>
                </a:solidFill>
              </a:rPr>
              <a:t>: NASA/JPL</a:t>
            </a:r>
          </a:p>
        </p:txBody>
      </p:sp>
    </p:spTree>
    <p:extLst>
      <p:ext uri="{BB962C8B-B14F-4D97-AF65-F5344CB8AC3E}">
        <p14:creationId xmlns:p14="http://schemas.microsoft.com/office/powerpoint/2010/main" val="3744530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29C87-488D-B04C-9C20-508218BE3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Callisto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EE7511-BA3B-E14C-9230-EFCC61F30F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Outermost of the Galilean satellites</a:t>
            </a:r>
          </a:p>
          <a:p>
            <a:r>
              <a:rPr lang="en-US" dirty="0"/>
              <a:t>Most heavily cratered body in the Solar system</a:t>
            </a:r>
          </a:p>
          <a:p>
            <a:r>
              <a:rPr lang="en-US" dirty="0"/>
              <a:t>Orbital period 16.7 days</a:t>
            </a:r>
          </a:p>
          <a:p>
            <a:r>
              <a:rPr lang="en-US" dirty="0"/>
              <a:t>Semi-major axis 1,883,000 km</a:t>
            </a:r>
          </a:p>
          <a:p>
            <a:r>
              <a:rPr lang="en-US" dirty="0"/>
              <a:t>Eccentricity 0.007</a:t>
            </a:r>
          </a:p>
          <a:p>
            <a:r>
              <a:rPr lang="en-US" dirty="0"/>
              <a:t>Density 1830 kg/m</a:t>
            </a:r>
            <a:r>
              <a:rPr lang="en-US" baseline="30000" dirty="0"/>
              <a:t>3</a:t>
            </a:r>
            <a:endParaRPr lang="en-US" dirty="0"/>
          </a:p>
          <a:p>
            <a:r>
              <a:rPr lang="en-US" dirty="0"/>
              <a:t>Phase locked</a:t>
            </a:r>
          </a:p>
        </p:txBody>
      </p:sp>
    </p:spTree>
    <p:extLst>
      <p:ext uri="{BB962C8B-B14F-4D97-AF65-F5344CB8AC3E}">
        <p14:creationId xmlns:p14="http://schemas.microsoft.com/office/powerpoint/2010/main" val="1640740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C7797-2B4B-DB4D-9D72-495C99DF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Valhalla structure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5252FB-4412-4742-8E87-8209B5BC5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7638"/>
            <a:ext cx="9144000" cy="54588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E698BF-51C4-BF4D-B637-E802690B8DF1}"/>
              </a:ext>
            </a:extLst>
          </p:cNvPr>
          <p:cNvSpPr txBox="1"/>
          <p:nvPr/>
        </p:nvSpPr>
        <p:spPr>
          <a:xfrm>
            <a:off x="6248400" y="1417638"/>
            <a:ext cx="2820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C000"/>
                </a:solidFill>
                <a:hlinkClick r:id="rId3"/>
              </a:rPr>
              <a:t>Image</a:t>
            </a:r>
            <a:r>
              <a:rPr lang="en-US" dirty="0">
                <a:solidFill>
                  <a:srgbClr val="FFC000"/>
                </a:solidFill>
              </a:rPr>
              <a:t>: NASA&lt; Voyager 1</a:t>
            </a:r>
          </a:p>
        </p:txBody>
      </p:sp>
    </p:spTree>
    <p:extLst>
      <p:ext uri="{BB962C8B-B14F-4D97-AF65-F5344CB8AC3E}">
        <p14:creationId xmlns:p14="http://schemas.microsoft.com/office/powerpoint/2010/main" val="7480391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32A17-1AB2-734E-B233-BF44820C5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Valhalla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6DB27-A8D1-A54E-9EF1-9BA40C76F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81200"/>
          </a:xfrm>
        </p:spPr>
        <p:txBody>
          <a:bodyPr/>
          <a:lstStyle/>
          <a:p>
            <a:r>
              <a:rPr lang="en-US" dirty="0"/>
              <a:t>Largest multi-ring impact structure in the Solar system</a:t>
            </a:r>
          </a:p>
          <a:p>
            <a:r>
              <a:rPr lang="en-US" dirty="0"/>
              <a:t>No antipodal chaotic zone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D431F1-3365-954F-9718-F24CB7D329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3429596"/>
            <a:ext cx="5707626" cy="3411198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09913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A2EC0-F82B-7E4F-ADCF-07E3E9CA1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Gas/Plasma Torus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03397-0116-414C-BF26-A8F243924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022" y="1889919"/>
            <a:ext cx="7923577" cy="906461"/>
          </a:xfrm>
        </p:spPr>
        <p:txBody>
          <a:bodyPr/>
          <a:lstStyle/>
          <a:p>
            <a:r>
              <a:rPr lang="en-US" dirty="0"/>
              <a:t>Gases ejected by Io and Europa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B61B33-A957-6845-A061-9291A8EA1A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4400" y="2590800"/>
            <a:ext cx="5689600" cy="426720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A0CAF7-B268-1B4C-8AA7-C38FD02A8A77}"/>
              </a:ext>
            </a:extLst>
          </p:cNvPr>
          <p:cNvSpPr txBox="1"/>
          <p:nvPr/>
        </p:nvSpPr>
        <p:spPr>
          <a:xfrm>
            <a:off x="222737" y="6096000"/>
            <a:ext cx="31117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sz="2400" dirty="0">
                <a:solidFill>
                  <a:srgbClr val="FFFF00"/>
                </a:solidFill>
              </a:rPr>
              <a:t>: </a:t>
            </a:r>
            <a:r>
              <a:rPr lang="en-US" sz="2400" dirty="0">
                <a:solidFill>
                  <a:srgbClr val="000000"/>
                </a:solidFill>
              </a:rPr>
              <a:t>John Spencer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81E208E-FBD4-7E4F-A471-51D71793E151}"/>
              </a:ext>
            </a:extLst>
          </p:cNvPr>
          <p:cNvSpPr txBox="1">
            <a:spLocks/>
          </p:cNvSpPr>
          <p:nvPr/>
        </p:nvSpPr>
        <p:spPr bwMode="auto">
          <a:xfrm>
            <a:off x="306022" y="2796380"/>
            <a:ext cx="3148378" cy="2613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66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66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66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66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9pPr>
          </a:lstStyle>
          <a:p>
            <a:r>
              <a:rPr lang="en-US" sz="2800" kern="0" dirty="0"/>
              <a:t>Interact with Jupiter’s magnetosphere</a:t>
            </a:r>
          </a:p>
        </p:txBody>
      </p:sp>
    </p:spTree>
    <p:extLst>
      <p:ext uri="{BB962C8B-B14F-4D97-AF65-F5344CB8AC3E}">
        <p14:creationId xmlns:p14="http://schemas.microsoft.com/office/powerpoint/2010/main" val="2038384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CCAFC-1901-7848-B932-11508E99B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Uranus’s Orbit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8A8AE7-B503-AE4B-A4C1-362D45631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/>
              <a:t>Semimajor axis 19.16 AU</a:t>
            </a:r>
          </a:p>
          <a:p>
            <a:r>
              <a:rPr lang="en-US" dirty="0"/>
              <a:t>Orbital eccentricity 0.0469</a:t>
            </a:r>
          </a:p>
          <a:p>
            <a:r>
              <a:rPr lang="en-US" dirty="0"/>
              <a:t>Orbital inclination to ecliptic 0.77°</a:t>
            </a:r>
          </a:p>
          <a:p>
            <a:r>
              <a:rPr lang="en-US" dirty="0"/>
              <a:t>Orbital period 84.01 y</a:t>
            </a:r>
          </a:p>
          <a:p>
            <a:r>
              <a:rPr lang="en-US" dirty="0"/>
              <a:t>Axial obliquity </a:t>
            </a:r>
            <a:r>
              <a:rPr lang="en-US" dirty="0">
                <a:solidFill>
                  <a:schemeClr val="accent2"/>
                </a:solidFill>
              </a:rPr>
              <a:t>97.77°</a:t>
            </a:r>
            <a:r>
              <a:rPr lang="en-US" dirty="0"/>
              <a:t>(sideways)</a:t>
            </a:r>
          </a:p>
        </p:txBody>
      </p:sp>
    </p:spTree>
    <p:extLst>
      <p:ext uri="{BB962C8B-B14F-4D97-AF65-F5344CB8AC3E}">
        <p14:creationId xmlns:p14="http://schemas.microsoft.com/office/powerpoint/2010/main" val="122700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ACD4F-C201-1142-87D2-550333903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Ring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4B54B-EA4D-1F45-B77D-6A424098F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Within orbit of Io</a:t>
            </a:r>
          </a:p>
          <a:p>
            <a:r>
              <a:rPr lang="en-US" dirty="0"/>
              <a:t>Debris from small moons Metis, Adrastea, Amalthea, Thebe</a:t>
            </a:r>
          </a:p>
        </p:txBody>
      </p:sp>
    </p:spTree>
    <p:extLst>
      <p:ext uri="{BB962C8B-B14F-4D97-AF65-F5344CB8AC3E}">
        <p14:creationId xmlns:p14="http://schemas.microsoft.com/office/powerpoint/2010/main" val="1246473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CF35A-A77D-6147-B3A0-B591D99CC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Smaller Moons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455FD-EBD4-9C4A-84F9-873F5A39C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Four within Io’s orbit</a:t>
            </a:r>
          </a:p>
          <a:p>
            <a:r>
              <a:rPr lang="en-US" dirty="0"/>
              <a:t>Remainder beyond </a:t>
            </a:r>
            <a:r>
              <a:rPr lang="en-US" dirty="0" err="1"/>
              <a:t>Callisto’s</a:t>
            </a:r>
            <a:r>
              <a:rPr lang="en-US" dirty="0"/>
              <a:t> orbit</a:t>
            </a:r>
          </a:p>
          <a:p>
            <a:r>
              <a:rPr lang="en-US" dirty="0"/>
              <a:t>Many outer moons orbit retrograde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564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225D7-5940-0C4D-B791-F8E50C614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did this happen?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7C81C4-B2A6-004A-9610-DA62E0899C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Jupiter’s Rocky core formed beyond snow line</a:t>
            </a:r>
          </a:p>
          <a:p>
            <a:pPr lvl="1"/>
            <a:r>
              <a:rPr lang="en-US" dirty="0"/>
              <a:t>accreted ices</a:t>
            </a:r>
          </a:p>
          <a:p>
            <a:pPr lvl="1"/>
            <a:r>
              <a:rPr lang="en-US" dirty="0"/>
              <a:t>then massive enough to H</a:t>
            </a:r>
            <a:r>
              <a:rPr lang="en-US" baseline="-25000" dirty="0"/>
              <a:t>2</a:t>
            </a:r>
            <a:r>
              <a:rPr lang="en-US" dirty="0"/>
              <a:t> and He</a:t>
            </a:r>
          </a:p>
          <a:p>
            <a:r>
              <a:rPr lang="en-US" dirty="0"/>
              <a:t>Moons too light to bind H</a:t>
            </a:r>
            <a:r>
              <a:rPr lang="en-US" baseline="-25000" dirty="0"/>
              <a:t>2</a:t>
            </a:r>
            <a:r>
              <a:rPr lang="en-US" dirty="0"/>
              <a:t> and He</a:t>
            </a:r>
          </a:p>
          <a:p>
            <a:r>
              <a:rPr lang="en-US" dirty="0"/>
              <a:t>Io probably lost ices through volcanism</a:t>
            </a:r>
          </a:p>
        </p:txBody>
      </p:sp>
    </p:spTree>
    <p:extLst>
      <p:ext uri="{BB962C8B-B14F-4D97-AF65-F5344CB8AC3E}">
        <p14:creationId xmlns:p14="http://schemas.microsoft.com/office/powerpoint/2010/main" val="151405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E733E-BD88-FD4C-AB22-14DF99F0AC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Saturn’s Moons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8CF955-C1E7-244A-8F98-029F5898C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143000"/>
          </a:xfrm>
        </p:spPr>
        <p:txBody>
          <a:bodyPr/>
          <a:lstStyle/>
          <a:p>
            <a:r>
              <a:rPr lang="en-US" dirty="0"/>
              <a:t>One very big</a:t>
            </a:r>
            <a:br>
              <a:rPr lang="en-US" dirty="0"/>
            </a:br>
            <a:r>
              <a:rPr lang="en-US" dirty="0"/>
              <a:t>and many many more</a:t>
            </a:r>
          </a:p>
        </p:txBody>
      </p:sp>
    </p:spTree>
    <p:extLst>
      <p:ext uri="{BB962C8B-B14F-4D97-AF65-F5344CB8AC3E}">
        <p14:creationId xmlns:p14="http://schemas.microsoft.com/office/powerpoint/2010/main" val="23476977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2819A-FAC7-4E4D-9985-8FBE0F6A3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3639E-86E6-F945-94FD-EE3E8482D9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76199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Sizes and Distances (different scales)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7E4B59-C8B7-5042-BFDC-81BFBFD677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8696"/>
            <a:ext cx="9144000" cy="2160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0289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C6F666-7E8D-1349-B026-78DBD50056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6200"/>
            <a:ext cx="9144000" cy="72723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4AF14F-55EE-8243-BC06-E2ABAF9B6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0" y="152400"/>
            <a:ext cx="4572000" cy="868362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Titan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0A306A-D096-4045-8C72-04B74AF28923}"/>
              </a:ext>
            </a:extLst>
          </p:cNvPr>
          <p:cNvSpPr txBox="1"/>
          <p:nvPr/>
        </p:nvSpPr>
        <p:spPr>
          <a:xfrm>
            <a:off x="21771" y="6324600"/>
            <a:ext cx="3403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 NASA / JPL / SSI / Val </a:t>
            </a:r>
            <a:r>
              <a:rPr lang="en-US" dirty="0" err="1">
                <a:solidFill>
                  <a:srgbClr val="FFFF00"/>
                </a:solidFill>
              </a:rPr>
              <a:t>Klavans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1795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29C87-488D-B04C-9C20-508218BE3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EE7511-BA3B-E14C-9230-EFCC61F30F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Largest moon after Ganymede</a:t>
            </a:r>
          </a:p>
          <a:p>
            <a:r>
              <a:rPr lang="en-US" dirty="0"/>
              <a:t>Orbital period 15.9 days</a:t>
            </a:r>
          </a:p>
          <a:p>
            <a:r>
              <a:rPr lang="en-US" dirty="0"/>
              <a:t>Semi-major axis 1,222,000 km (20 </a:t>
            </a:r>
            <a:r>
              <a:rPr lang="en-US" i="1" dirty="0"/>
              <a:t>R</a:t>
            </a:r>
            <a:r>
              <a:rPr lang="en-US" i="1" baseline="-25000" dirty="0"/>
              <a:t>S</a:t>
            </a:r>
            <a:r>
              <a:rPr lang="en-US" dirty="0"/>
              <a:t>)</a:t>
            </a:r>
          </a:p>
          <a:p>
            <a:r>
              <a:rPr lang="en-US" dirty="0"/>
              <a:t>Eccentricity 0.0292</a:t>
            </a:r>
          </a:p>
          <a:p>
            <a:r>
              <a:rPr lang="en-US" dirty="0"/>
              <a:t>Density 1880 kg/m</a:t>
            </a:r>
            <a:r>
              <a:rPr lang="en-US" baseline="30000" dirty="0"/>
              <a:t>3</a:t>
            </a:r>
          </a:p>
          <a:p>
            <a:r>
              <a:rPr lang="en-US" dirty="0"/>
              <a:t>Synchronous rotation</a:t>
            </a:r>
          </a:p>
        </p:txBody>
      </p:sp>
    </p:spTree>
    <p:extLst>
      <p:ext uri="{BB962C8B-B14F-4D97-AF65-F5344CB8AC3E}">
        <p14:creationId xmlns:p14="http://schemas.microsoft.com/office/powerpoint/2010/main" val="2912259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A3C1E-16F1-AA46-AFDE-8565336D3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Titan’s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3C045-56D2-FF40-BFB4-D31A969EE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2895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(maybe)</a:t>
            </a:r>
          </a:p>
          <a:p>
            <a:r>
              <a:rPr lang="en-US" dirty="0">
                <a:solidFill>
                  <a:schemeClr val="accent2"/>
                </a:solidFill>
              </a:rPr>
              <a:t>Rocky core</a:t>
            </a:r>
          </a:p>
          <a:p>
            <a:r>
              <a:rPr lang="en-US" dirty="0">
                <a:solidFill>
                  <a:schemeClr val="accent2"/>
                </a:solidFill>
              </a:rPr>
              <a:t>Ice-VI</a:t>
            </a:r>
          </a:p>
          <a:p>
            <a:r>
              <a:rPr lang="en-US" dirty="0">
                <a:solidFill>
                  <a:schemeClr val="accent2"/>
                </a:solidFill>
              </a:rPr>
              <a:t>Brine</a:t>
            </a:r>
          </a:p>
          <a:p>
            <a:r>
              <a:rPr lang="en-US" dirty="0">
                <a:solidFill>
                  <a:schemeClr val="accent2"/>
                </a:solidFill>
              </a:rPr>
              <a:t>Ice</a:t>
            </a:r>
          </a:p>
          <a:p>
            <a:r>
              <a:rPr lang="en-US" dirty="0">
                <a:solidFill>
                  <a:schemeClr val="accent2"/>
                </a:solidFill>
              </a:rPr>
              <a:t>Hydrocarbon ocean</a:t>
            </a:r>
          </a:p>
          <a:p>
            <a:r>
              <a:rPr lang="en-US" dirty="0">
                <a:solidFill>
                  <a:schemeClr val="accent2"/>
                </a:solidFill>
              </a:rPr>
              <a:t>Atmosphere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31F3C1-2774-C148-85D8-29B75D438F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8868" y="1417638"/>
            <a:ext cx="5670496" cy="544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915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50726-F454-0348-80EB-53AED8C56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Titan’s surface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43796D-5718-494F-A2ED-3FE24303D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Rivers and lakes of liquid methane</a:t>
            </a:r>
          </a:p>
          <a:p>
            <a:r>
              <a:rPr lang="en-US" dirty="0"/>
              <a:t>Dunes of hydrocarbon granules</a:t>
            </a:r>
          </a:p>
          <a:p>
            <a:r>
              <a:rPr lang="en-US" dirty="0"/>
              <a:t>Few visible impact craters</a:t>
            </a:r>
          </a:p>
        </p:txBody>
      </p:sp>
    </p:spTree>
    <p:extLst>
      <p:ext uri="{BB962C8B-B14F-4D97-AF65-F5344CB8AC3E}">
        <p14:creationId xmlns:p14="http://schemas.microsoft.com/office/powerpoint/2010/main" val="885551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A3C1F-AC3E-1843-87AD-A6D41E026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76200"/>
            <a:ext cx="1828800" cy="2006600"/>
          </a:xfrm>
        </p:spPr>
        <p:txBody>
          <a:bodyPr/>
          <a:lstStyle/>
          <a:p>
            <a:r>
              <a:rPr lang="en-US" dirty="0"/>
              <a:t>River on Titan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08D770-6ACC-AC41-B303-480F907FE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5640" y="0"/>
            <a:ext cx="684658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42198A4-0F70-C34C-A638-7267DD089D18}"/>
              </a:ext>
            </a:extLst>
          </p:cNvPr>
          <p:cNvSpPr txBox="1"/>
          <p:nvPr/>
        </p:nvSpPr>
        <p:spPr>
          <a:xfrm>
            <a:off x="166914" y="6019800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Image</a:t>
            </a:r>
            <a:r>
              <a:rPr lang="en-US" dirty="0"/>
              <a:t>: Huygens probe</a:t>
            </a:r>
          </a:p>
        </p:txBody>
      </p:sp>
    </p:spTree>
    <p:extLst>
      <p:ext uri="{BB962C8B-B14F-4D97-AF65-F5344CB8AC3E}">
        <p14:creationId xmlns:p14="http://schemas.microsoft.com/office/powerpoint/2010/main" val="666988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5B11C-52EA-9140-8414-56B0385F4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Uranus’s Atmosphere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8A873-00BE-9E4A-BE92-1FCBB9E93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82.5% </a:t>
            </a:r>
            <a:r>
              <a:rPr lang="en-US" dirty="0">
                <a:solidFill>
                  <a:schemeClr val="accent2"/>
                </a:solidFill>
              </a:rPr>
              <a:t>Hydrogen</a:t>
            </a:r>
          </a:p>
          <a:p>
            <a:r>
              <a:rPr lang="en-US" dirty="0"/>
              <a:t>15.2% </a:t>
            </a:r>
            <a:r>
              <a:rPr lang="en-US" dirty="0">
                <a:solidFill>
                  <a:schemeClr val="accent2"/>
                </a:solidFill>
              </a:rPr>
              <a:t>Helium</a:t>
            </a:r>
          </a:p>
          <a:p>
            <a:r>
              <a:rPr lang="en-US" dirty="0"/>
              <a:t>2.3% </a:t>
            </a:r>
            <a:r>
              <a:rPr lang="en-US" dirty="0">
                <a:solidFill>
                  <a:schemeClr val="accent2"/>
                </a:solidFill>
              </a:rPr>
              <a:t>Methane</a:t>
            </a:r>
            <a:r>
              <a:rPr lang="en-US" dirty="0">
                <a:solidFill>
                  <a:schemeClr val="tx2"/>
                </a:solidFill>
              </a:rPr>
              <a:t> (bluish)</a:t>
            </a:r>
          </a:p>
          <a:p>
            <a:r>
              <a:rPr lang="en-US" dirty="0">
                <a:solidFill>
                  <a:schemeClr val="tx2"/>
                </a:solidFill>
              </a:rPr>
              <a:t>Temperature 76K at 1 bar</a:t>
            </a:r>
          </a:p>
          <a:p>
            <a:r>
              <a:rPr lang="en-US" dirty="0"/>
              <a:t>Aerosols</a:t>
            </a:r>
          </a:p>
          <a:p>
            <a:pPr lvl="1"/>
            <a:r>
              <a:rPr lang="en-US" dirty="0"/>
              <a:t>ethane, ammonia, water, ammonium hydrosulfide</a:t>
            </a:r>
          </a:p>
        </p:txBody>
      </p:sp>
    </p:spTree>
    <p:extLst>
      <p:ext uri="{BB962C8B-B14F-4D97-AF65-F5344CB8AC3E}">
        <p14:creationId xmlns:p14="http://schemas.microsoft.com/office/powerpoint/2010/main" val="4102560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1A435-B20F-1349-B366-5A2691C6D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3429000" cy="1096962"/>
          </a:xfrm>
        </p:spPr>
        <p:txBody>
          <a:bodyPr/>
          <a:lstStyle/>
          <a:p>
            <a:r>
              <a:rPr lang="en-US" dirty="0"/>
              <a:t>Landing Site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EC8CA7-CAD0-B140-83B7-05E744522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0"/>
            <a:ext cx="3470313" cy="685800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01755C-D124-204D-9923-5E0B24EA63B4}"/>
              </a:ext>
            </a:extLst>
          </p:cNvPr>
          <p:cNvSpPr txBox="1"/>
          <p:nvPr/>
        </p:nvSpPr>
        <p:spPr>
          <a:xfrm>
            <a:off x="263071" y="5867400"/>
            <a:ext cx="3623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hlinkClick r:id="rId3"/>
              </a:rPr>
              <a:t>Image</a:t>
            </a:r>
            <a:r>
              <a:rPr lang="en-US" sz="2400" dirty="0"/>
              <a:t>: Huygens probe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374BC5-0810-6B46-8D49-295EFAE88C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600" y="1331118"/>
            <a:ext cx="2286000" cy="4536281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5998015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F0851-7E39-4348-996C-49B2F2E93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Titan’s atmosphere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A9083F-AEFB-5B4E-8925-F8059B557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Surface pressure 1.5 bar</a:t>
            </a:r>
          </a:p>
          <a:p>
            <a:r>
              <a:rPr lang="en-US" dirty="0"/>
              <a:t>Composition 95% N</a:t>
            </a:r>
            <a:r>
              <a:rPr lang="en-US" baseline="-25000" dirty="0"/>
              <a:t>2</a:t>
            </a:r>
            <a:r>
              <a:rPr lang="en-US" dirty="0"/>
              <a:t>, 5% CH4</a:t>
            </a:r>
          </a:p>
          <a:p>
            <a:r>
              <a:rPr lang="en-US" dirty="0"/>
              <a:t>Photochemical smog haze</a:t>
            </a:r>
          </a:p>
          <a:p>
            <a:r>
              <a:rPr lang="en-US" dirty="0"/>
              <a:t>Methane rain</a:t>
            </a:r>
          </a:p>
        </p:txBody>
      </p:sp>
    </p:spTree>
    <p:extLst>
      <p:ext uri="{BB962C8B-B14F-4D97-AF65-F5344CB8AC3E}">
        <p14:creationId xmlns:p14="http://schemas.microsoft.com/office/powerpoint/2010/main" val="381293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63B2EF-66D2-D943-8DC2-40A5B2BC7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940" y="0"/>
            <a:ext cx="6990118" cy="6858001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9B29B5-1248-9E4C-AF8F-C118D7CBC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128" y="0"/>
            <a:ext cx="8229600" cy="1143000"/>
          </a:xfrm>
        </p:spPr>
        <p:txBody>
          <a:bodyPr/>
          <a:lstStyle/>
          <a:p>
            <a:r>
              <a:rPr lang="en-US" dirty="0"/>
              <a:t>Cassini Spacecraft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234D2D-417A-974F-A689-AA946861BA41}"/>
              </a:ext>
            </a:extLst>
          </p:cNvPr>
          <p:cNvSpPr txBox="1"/>
          <p:nvPr/>
        </p:nvSpPr>
        <p:spPr>
          <a:xfrm>
            <a:off x="1066800" y="6396335"/>
            <a:ext cx="2664512" cy="461665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hlinkClick r:id="rId3"/>
              </a:rPr>
              <a:t>Image</a:t>
            </a:r>
            <a:r>
              <a:rPr lang="en-US" sz="2400" dirty="0"/>
              <a:t>: NASA/JPL</a:t>
            </a:r>
          </a:p>
        </p:txBody>
      </p:sp>
    </p:spTree>
    <p:extLst>
      <p:ext uri="{BB962C8B-B14F-4D97-AF65-F5344CB8AC3E}">
        <p14:creationId xmlns:p14="http://schemas.microsoft.com/office/powerpoint/2010/main" val="27065201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940FC-65AC-594C-9BD5-7789074E3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20782"/>
            <a:ext cx="8229600" cy="715818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Enceladus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28C47B-962B-2644-A0B7-D50A77F50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6600"/>
            <a:ext cx="9144000" cy="612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1023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29C87-488D-B04C-9C20-508218BE3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Enceladus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EE7511-BA3B-E14C-9230-EFCC61F30F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208 ×197 ×191 km</a:t>
            </a:r>
          </a:p>
          <a:p>
            <a:r>
              <a:rPr lang="en-US" sz="2800" dirty="0"/>
              <a:t>Orbital period 1.37 days </a:t>
            </a:r>
          </a:p>
          <a:p>
            <a:pPr lvl="1"/>
            <a:r>
              <a:rPr lang="en-US" sz="2400" dirty="0"/>
              <a:t>(2:1 resonance with Dione)</a:t>
            </a:r>
          </a:p>
          <a:p>
            <a:r>
              <a:rPr lang="en-US" sz="2800" dirty="0"/>
              <a:t>Synchronous rotation</a:t>
            </a:r>
          </a:p>
          <a:p>
            <a:r>
              <a:rPr lang="en-US" sz="2800" dirty="0"/>
              <a:t>Semi-major axis 238,000 km (3.9 </a:t>
            </a:r>
            <a:r>
              <a:rPr lang="en-US" sz="2800" i="1" dirty="0"/>
              <a:t>R</a:t>
            </a:r>
            <a:r>
              <a:rPr lang="en-US" sz="2800" i="1" baseline="-25000" dirty="0"/>
              <a:t>S</a:t>
            </a:r>
            <a:r>
              <a:rPr lang="en-US" sz="2800" dirty="0"/>
              <a:t>)</a:t>
            </a:r>
          </a:p>
          <a:p>
            <a:r>
              <a:rPr lang="en-US" sz="2800" dirty="0"/>
              <a:t>Eccentricity 0.0045</a:t>
            </a:r>
          </a:p>
          <a:p>
            <a:r>
              <a:rPr lang="en-US" sz="2800" dirty="0"/>
              <a:t>Density 1610 kg/m</a:t>
            </a:r>
            <a:r>
              <a:rPr lang="en-US" sz="2800" baseline="30000" dirty="0"/>
              <a:t>3</a:t>
            </a:r>
          </a:p>
          <a:p>
            <a:r>
              <a:rPr lang="en-US" sz="2800" dirty="0"/>
              <a:t>Albedo 1.0</a:t>
            </a:r>
          </a:p>
          <a:p>
            <a:r>
              <a:rPr lang="en-US" sz="2800" dirty="0"/>
              <a:t>Spin </a:t>
            </a:r>
            <a:r>
              <a:rPr lang="en-US" sz="2800" dirty="0">
                <a:hlinkClick r:id="rId2"/>
              </a:rPr>
              <a:t>the ball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4039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EAD77-C389-914F-BA87-FEC891ECD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Enceladus 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66022-A39B-4B4B-B4A8-73AF807CD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Water eruptions produce snow</a:t>
            </a:r>
          </a:p>
          <a:p>
            <a:r>
              <a:rPr lang="en-US" dirty="0"/>
              <a:t>Escape at “tiger stripes”</a:t>
            </a:r>
          </a:p>
          <a:p>
            <a:r>
              <a:rPr lang="en-US" dirty="0"/>
              <a:t>Produces Saturn’s E ring</a:t>
            </a:r>
          </a:p>
          <a:p>
            <a:r>
              <a:rPr lang="en-US" dirty="0">
                <a:solidFill>
                  <a:schemeClr val="accent4"/>
                </a:solidFill>
              </a:rPr>
              <a:t>Top spot for chance of life</a:t>
            </a:r>
          </a:p>
        </p:txBody>
      </p:sp>
    </p:spTree>
    <p:extLst>
      <p:ext uri="{BB962C8B-B14F-4D97-AF65-F5344CB8AC3E}">
        <p14:creationId xmlns:p14="http://schemas.microsoft.com/office/powerpoint/2010/main" val="399543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60F62-3B76-E049-8F36-AA3237ED6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Smaller Moons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AEB95E-6925-2E45-A75D-1736B5BDCE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60760"/>
            <a:ext cx="9144000" cy="48400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764870B-54C9-5C4B-B294-73D402C44AC4}"/>
              </a:ext>
            </a:extLst>
          </p:cNvPr>
          <p:cNvSpPr txBox="1"/>
          <p:nvPr/>
        </p:nvSpPr>
        <p:spPr>
          <a:xfrm>
            <a:off x="1524000" y="6434529"/>
            <a:ext cx="5801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New Saturn Moons</a:t>
            </a:r>
            <a:r>
              <a:rPr lang="en-US" dirty="0"/>
              <a:t>. Scott Sheppard, Carnegie Institute</a:t>
            </a:r>
          </a:p>
        </p:txBody>
      </p:sp>
    </p:spTree>
    <p:extLst>
      <p:ext uri="{BB962C8B-B14F-4D97-AF65-F5344CB8AC3E}">
        <p14:creationId xmlns:p14="http://schemas.microsoft.com/office/powerpoint/2010/main" val="11741745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CF35A-A77D-6147-B3A0-B591D99CC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Smaller Moons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E2FB41-8DB6-9E49-84E7-C93FFBA85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050" y="1319604"/>
            <a:ext cx="6819900" cy="5114925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AACF09-6E32-C14C-B7CB-FC0C723B979E}"/>
              </a:ext>
            </a:extLst>
          </p:cNvPr>
          <p:cNvSpPr txBox="1"/>
          <p:nvPr/>
        </p:nvSpPr>
        <p:spPr>
          <a:xfrm>
            <a:off x="1524000" y="6434529"/>
            <a:ext cx="5801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New Saturn Moons</a:t>
            </a:r>
            <a:r>
              <a:rPr lang="en-US" dirty="0"/>
              <a:t>. Scott Sheppard, Carnegie Institute</a:t>
            </a:r>
          </a:p>
        </p:txBody>
      </p:sp>
    </p:spTree>
    <p:extLst>
      <p:ext uri="{BB962C8B-B14F-4D97-AF65-F5344CB8AC3E}">
        <p14:creationId xmlns:p14="http://schemas.microsoft.com/office/powerpoint/2010/main" val="42334955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4D469-0E80-C141-B1DA-2CC88758E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Uranus’s Major Moons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A444CA-C365-2044-9012-F0F64F440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295399"/>
          </a:xfrm>
        </p:spPr>
        <p:txBody>
          <a:bodyPr/>
          <a:lstStyle/>
          <a:p>
            <a:r>
              <a:rPr lang="en-US" dirty="0"/>
              <a:t>All rotate synchronously</a:t>
            </a:r>
          </a:p>
          <a:p>
            <a:r>
              <a:rPr lang="en-US" dirty="0"/>
              <a:t>ice-like densities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C04371-6D8B-524F-901D-EE042D204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71800"/>
            <a:ext cx="9144000" cy="28908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209BDEB-6AD5-B24B-8262-DE5B768F6290}"/>
              </a:ext>
            </a:extLst>
          </p:cNvPr>
          <p:cNvSpPr txBox="1"/>
          <p:nvPr/>
        </p:nvSpPr>
        <p:spPr>
          <a:xfrm>
            <a:off x="457200" y="6096000"/>
            <a:ext cx="50953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hlinkClick r:id="rId3"/>
              </a:rPr>
              <a:t>Image</a:t>
            </a:r>
            <a:r>
              <a:rPr lang="en-US" sz="2400" dirty="0"/>
              <a:t>: NASA, Voyager 2 (montage)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2BC586-AD87-7C45-8BFA-5D73F16D9332}"/>
              </a:ext>
            </a:extLst>
          </p:cNvPr>
          <p:cNvSpPr txBox="1"/>
          <p:nvPr/>
        </p:nvSpPr>
        <p:spPr>
          <a:xfrm>
            <a:off x="7510774" y="3098800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5"/>
                </a:solidFill>
              </a:rPr>
              <a:t>Oberon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AAFA84-7184-AB4A-BF7F-14C0213AF069}"/>
              </a:ext>
            </a:extLst>
          </p:cNvPr>
          <p:cNvSpPr txBox="1"/>
          <p:nvPr/>
        </p:nvSpPr>
        <p:spPr>
          <a:xfrm>
            <a:off x="5642736" y="3157415"/>
            <a:ext cx="868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5"/>
                </a:solidFill>
              </a:rPr>
              <a:t>Titania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C610A0-EA18-B84F-BBEF-755E74867C33}"/>
              </a:ext>
            </a:extLst>
          </p:cNvPr>
          <p:cNvSpPr txBox="1"/>
          <p:nvPr/>
        </p:nvSpPr>
        <p:spPr>
          <a:xfrm>
            <a:off x="3673370" y="3342081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5"/>
                </a:solidFill>
              </a:rPr>
              <a:t>Umbriel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8E0063-DEEF-9D46-9BCF-C6411B2CF7C6}"/>
              </a:ext>
            </a:extLst>
          </p:cNvPr>
          <p:cNvSpPr txBox="1"/>
          <p:nvPr/>
        </p:nvSpPr>
        <p:spPr>
          <a:xfrm>
            <a:off x="1853040" y="3290723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5"/>
                </a:solidFill>
              </a:rPr>
              <a:t>Ariel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ACC4DD-3E37-D449-B78C-7A16D485182E}"/>
              </a:ext>
            </a:extLst>
          </p:cNvPr>
          <p:cNvSpPr txBox="1"/>
          <p:nvPr/>
        </p:nvSpPr>
        <p:spPr>
          <a:xfrm>
            <a:off x="0" y="3490461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5"/>
                </a:solidFill>
              </a:rPr>
              <a:t>Miranda</a:t>
            </a:r>
          </a:p>
        </p:txBody>
      </p:sp>
    </p:spTree>
    <p:extLst>
      <p:ext uri="{BB962C8B-B14F-4D97-AF65-F5344CB8AC3E}">
        <p14:creationId xmlns:p14="http://schemas.microsoft.com/office/powerpoint/2010/main" val="34061156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841EB-F6B9-7045-9D9D-26D99FCBF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Miranda’s odd shape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C11CC9-5BBC-9D47-B1ED-5973043C2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3291734" cy="4038599"/>
          </a:xfrm>
        </p:spPr>
        <p:txBody>
          <a:bodyPr/>
          <a:lstStyle/>
          <a:p>
            <a:r>
              <a:rPr lang="en-US" dirty="0"/>
              <a:t>Varied terrain</a:t>
            </a:r>
          </a:p>
          <a:p>
            <a:r>
              <a:rPr lang="en-US" dirty="0"/>
              <a:t>Regions of few impact structures</a:t>
            </a:r>
          </a:p>
          <a:p>
            <a:r>
              <a:rPr lang="en-US" dirty="0"/>
              <a:t>Tidal heating?</a:t>
            </a:r>
          </a:p>
          <a:p>
            <a:r>
              <a:rPr lang="en-US" dirty="0">
                <a:hlinkClick r:id="rId2"/>
              </a:rPr>
              <a:t>spin</a:t>
            </a:r>
            <a:r>
              <a:rPr lang="en-US" dirty="0"/>
              <a:t> the ball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5022B3-4084-4B41-AB7C-41EEE875F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8934" y="1863213"/>
            <a:ext cx="5395066" cy="4994787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4250875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5B11C-52EA-9140-8414-56B0385F4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Uranus’s Weather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8A873-00BE-9E4A-BE92-1FCBB9E93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Cloud cover and activity change over time</a:t>
            </a:r>
          </a:p>
          <a:p>
            <a:r>
              <a:rPr lang="en-US" dirty="0"/>
              <a:t>Possibly seasonal</a:t>
            </a:r>
          </a:p>
          <a:p>
            <a:r>
              <a:rPr lang="en-US" dirty="0"/>
              <a:t>Near-IR shows latitudinal bands</a:t>
            </a:r>
          </a:p>
          <a:p>
            <a:pPr lvl="1"/>
            <a:r>
              <a:rPr lang="en-US" dirty="0"/>
              <a:t>retrograde winds at equator</a:t>
            </a:r>
          </a:p>
        </p:txBody>
      </p:sp>
    </p:spTree>
    <p:extLst>
      <p:ext uri="{BB962C8B-B14F-4D97-AF65-F5344CB8AC3E}">
        <p14:creationId xmlns:p14="http://schemas.microsoft.com/office/powerpoint/2010/main" val="2696956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E140A-3A0D-694D-B2CC-EAE2040E9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524000" y="2057400"/>
            <a:ext cx="4953000" cy="1143000"/>
          </a:xfrm>
        </p:spPr>
        <p:txBody>
          <a:bodyPr/>
          <a:lstStyle/>
          <a:p>
            <a:r>
              <a:rPr lang="en-US" dirty="0"/>
              <a:t>Neptune’s Rings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E92629-C707-F241-8C19-A1836C70A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4514"/>
            <a:ext cx="6858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9E8284F-F6BC-0242-A087-CE65C6857F9E}"/>
              </a:ext>
            </a:extLst>
          </p:cNvPr>
          <p:cNvSpPr txBox="1"/>
          <p:nvPr/>
        </p:nvSpPr>
        <p:spPr>
          <a:xfrm>
            <a:off x="2590800" y="6248400"/>
            <a:ext cx="535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5"/>
                </a:solidFill>
                <a:hlinkClick r:id="rId3"/>
              </a:rPr>
              <a:t>Image</a:t>
            </a:r>
            <a:r>
              <a:rPr lang="en-US" dirty="0">
                <a:solidFill>
                  <a:schemeClr val="accent5"/>
                </a:solidFill>
              </a:rPr>
              <a:t>: NASA, ESA, CSA, </a:t>
            </a:r>
            <a:r>
              <a:rPr lang="en-US" dirty="0" err="1">
                <a:solidFill>
                  <a:schemeClr val="accent5"/>
                </a:solidFill>
              </a:rPr>
              <a:t>STScI</a:t>
            </a:r>
            <a:r>
              <a:rPr lang="en-US" dirty="0">
                <a:solidFill>
                  <a:schemeClr val="accent5"/>
                </a:solidFill>
              </a:rPr>
              <a:t>, Webb Telescope</a:t>
            </a:r>
          </a:p>
        </p:txBody>
      </p:sp>
    </p:spTree>
    <p:extLst>
      <p:ext uri="{BB962C8B-B14F-4D97-AF65-F5344CB8AC3E}">
        <p14:creationId xmlns:p14="http://schemas.microsoft.com/office/powerpoint/2010/main" val="42230004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6863C-9A76-8541-8163-AC1BD5A47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Neptune’s Moons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783A9-CF38-3143-9E13-686701DE61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One large moon, Triton</a:t>
            </a:r>
          </a:p>
          <a:p>
            <a:pPr lvl="1"/>
            <a:r>
              <a:rPr lang="en-US" dirty="0"/>
              <a:t>about 78% Moon’s diameter</a:t>
            </a:r>
          </a:p>
          <a:p>
            <a:pPr lvl="1"/>
            <a:r>
              <a:rPr lang="en-US" dirty="0"/>
              <a:t>density 2050 kg/m3</a:t>
            </a:r>
          </a:p>
          <a:p>
            <a:r>
              <a:rPr lang="en-US" dirty="0"/>
              <a:t>Irregular moons with eccentric orbits</a:t>
            </a:r>
          </a:p>
        </p:txBody>
      </p:sp>
    </p:spTree>
    <p:extLst>
      <p:ext uri="{BB962C8B-B14F-4D97-AF65-F5344CB8AC3E}">
        <p14:creationId xmlns:p14="http://schemas.microsoft.com/office/powerpoint/2010/main" val="213672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C30F4-2C26-224C-B618-298BE0E67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Neptune’s Moon Triton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B67F90-9CEF-4145-B435-AE7C1E966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267200" cy="4525963"/>
          </a:xfrm>
        </p:spPr>
        <p:txBody>
          <a:bodyPr/>
          <a:lstStyle/>
          <a:p>
            <a:r>
              <a:rPr lang="en-US" dirty="0"/>
              <a:t>Surface rock and ice</a:t>
            </a:r>
          </a:p>
          <a:p>
            <a:r>
              <a:rPr lang="en-US" dirty="0"/>
              <a:t>Contains ice-filled craters</a:t>
            </a:r>
          </a:p>
          <a:p>
            <a:r>
              <a:rPr lang="en-US" dirty="0"/>
              <a:t>Retrograde orbit</a:t>
            </a:r>
          </a:p>
          <a:p>
            <a:pPr lvl="1"/>
            <a:r>
              <a:rPr lang="en-US" dirty="0"/>
              <a:t>radius decreasing</a:t>
            </a:r>
          </a:p>
          <a:p>
            <a:r>
              <a:rPr lang="en-US" dirty="0"/>
              <a:t>Captured KBO?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07798A-5CDA-2441-9ADF-ADC50C786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1612852"/>
            <a:ext cx="4419600" cy="5245148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9BE8054-691B-A847-8DE6-721D7AE81ABE}"/>
              </a:ext>
            </a:extLst>
          </p:cNvPr>
          <p:cNvSpPr txBox="1"/>
          <p:nvPr/>
        </p:nvSpPr>
        <p:spPr>
          <a:xfrm>
            <a:off x="304800" y="5867400"/>
            <a:ext cx="36061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hlinkClick r:id="rId3"/>
              </a:rPr>
              <a:t>Image</a:t>
            </a:r>
            <a:r>
              <a:rPr lang="en-US" sz="2400" dirty="0">
                <a:solidFill>
                  <a:srgbClr val="000000"/>
                </a:solidFill>
              </a:rPr>
              <a:t>: NASA, Voyager 2</a:t>
            </a:r>
          </a:p>
        </p:txBody>
      </p:sp>
    </p:spTree>
    <p:extLst>
      <p:ext uri="{BB962C8B-B14F-4D97-AF65-F5344CB8AC3E}">
        <p14:creationId xmlns:p14="http://schemas.microsoft.com/office/powerpoint/2010/main" val="393432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55FF7-5745-0C4D-92F1-992E87205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“Cantaloupe” Terrain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A5121E-C69B-4F4F-B738-E853F6464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21299"/>
            <a:ext cx="9144000" cy="2615402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71D8B5-2C58-034B-B6DB-AC12B6AB50DF}"/>
              </a:ext>
            </a:extLst>
          </p:cNvPr>
          <p:cNvSpPr txBox="1"/>
          <p:nvPr/>
        </p:nvSpPr>
        <p:spPr>
          <a:xfrm>
            <a:off x="990600" y="5257800"/>
            <a:ext cx="36061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hlinkClick r:id="rId3"/>
              </a:rPr>
              <a:t>Image</a:t>
            </a:r>
            <a:r>
              <a:rPr lang="en-US" sz="2400" dirty="0"/>
              <a:t>: NASA, Voyager 2</a:t>
            </a:r>
          </a:p>
        </p:txBody>
      </p:sp>
    </p:spTree>
    <p:extLst>
      <p:ext uri="{BB962C8B-B14F-4D97-AF65-F5344CB8AC3E}">
        <p14:creationId xmlns:p14="http://schemas.microsoft.com/office/powerpoint/2010/main" val="233334760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1EDCB6-A60E-1C41-A82C-05D381901E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655" y="0"/>
            <a:ext cx="654469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010D7C0-ED35-2D40-8A28-27CEFA6953CA}"/>
              </a:ext>
            </a:extLst>
          </p:cNvPr>
          <p:cNvSpPr txBox="1"/>
          <p:nvPr/>
        </p:nvSpPr>
        <p:spPr>
          <a:xfrm>
            <a:off x="3505200" y="5943600"/>
            <a:ext cx="20489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5"/>
                </a:solidFill>
                <a:hlinkClick r:id="rId3"/>
              </a:rPr>
              <a:t>Image</a:t>
            </a:r>
            <a:r>
              <a:rPr lang="en-US" sz="2400" dirty="0">
                <a:solidFill>
                  <a:schemeClr val="accent5"/>
                </a:solidFill>
              </a:rPr>
              <a:t>: NASA</a:t>
            </a:r>
          </a:p>
        </p:txBody>
      </p:sp>
    </p:spTree>
    <p:extLst>
      <p:ext uri="{BB962C8B-B14F-4D97-AF65-F5344CB8AC3E}">
        <p14:creationId xmlns:p14="http://schemas.microsoft.com/office/powerpoint/2010/main" val="29593226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59DF1-A4E4-7240-A4C3-C36F5CE00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Roche Limit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5D995-F664-874E-87A6-B0FFF364AE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gravitational pull of a planet or star decreases with distance form the center</a:t>
            </a:r>
          </a:p>
          <a:p>
            <a:r>
              <a:rPr lang="en-US" dirty="0"/>
              <a:t>This stretches an orbiting body</a:t>
            </a:r>
          </a:p>
          <a:p>
            <a:r>
              <a:rPr lang="en-US" dirty="0"/>
              <a:t>If the stretch is greater than the satellite’s gravitational cohesion, the satellite breaks apart</a:t>
            </a:r>
          </a:p>
          <a:p>
            <a:r>
              <a:rPr lang="en-US" dirty="0"/>
              <a:t>Inside this Roche limit, satellites are not stable</a:t>
            </a:r>
          </a:p>
        </p:txBody>
      </p:sp>
    </p:spTree>
    <p:extLst>
      <p:ext uri="{BB962C8B-B14F-4D97-AF65-F5344CB8AC3E}">
        <p14:creationId xmlns:p14="http://schemas.microsoft.com/office/powerpoint/2010/main" val="3253089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0DEB5-65FC-9A43-B638-4CE8CB934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Fate of Triton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C47382-8976-284C-B324-1F77DB9F50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2646218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and also maybe </a:t>
            </a:r>
            <a:r>
              <a:rPr lang="en-US" dirty="0" err="1"/>
              <a:t>Phobos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5E344D-0C7A-D141-9632-C6C445C4B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3418" y="1600200"/>
            <a:ext cx="5562600" cy="466090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10762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3B146-C75E-0B49-916B-FCFD9BAC1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Uranus’s Rings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B185E2-0259-604F-9177-5C17E6CD8A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44886"/>
          </a:xfrm>
        </p:spPr>
        <p:txBody>
          <a:bodyPr/>
          <a:lstStyle/>
          <a:p>
            <a:r>
              <a:rPr lang="en-US" dirty="0"/>
              <a:t>Very low albedo, 0.015</a:t>
            </a:r>
          </a:p>
          <a:p>
            <a:r>
              <a:rPr lang="en-US" dirty="0"/>
              <a:t>Change visibility throughout orbit</a:t>
            </a:r>
          </a:p>
          <a:p>
            <a:r>
              <a:rPr lang="en-US" dirty="0"/>
              <a:t>Thickness 100–300 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153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A2365-DC23-CE4C-BF9F-6BDDC2A20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Internal structure (hypothesized)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916DF3-41C8-F640-8315-875330EAF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Rocky core</a:t>
            </a:r>
          </a:p>
          <a:p>
            <a:r>
              <a:rPr lang="en-US" dirty="0"/>
              <a:t>mantle of hot “ices:” H</a:t>
            </a:r>
            <a:r>
              <a:rPr lang="en-US" baseline="-25000" dirty="0"/>
              <a:t>2</a:t>
            </a:r>
            <a:r>
              <a:rPr lang="en-US" dirty="0"/>
              <a:t>O, CH</a:t>
            </a:r>
            <a:r>
              <a:rPr lang="en-US" baseline="-25000" dirty="0"/>
              <a:t>4</a:t>
            </a:r>
            <a:r>
              <a:rPr lang="en-US" dirty="0"/>
              <a:t>, NH</a:t>
            </a:r>
            <a:r>
              <a:rPr lang="en-US" baseline="-25000" dirty="0"/>
              <a:t>3</a:t>
            </a:r>
          </a:p>
          <a:p>
            <a:r>
              <a:rPr lang="en-US" dirty="0"/>
              <a:t>H</a:t>
            </a:r>
            <a:r>
              <a:rPr lang="en-US" baseline="-25000" dirty="0"/>
              <a:t>2</a:t>
            </a:r>
            <a:r>
              <a:rPr lang="en-US" dirty="0"/>
              <a:t>, He atmosphere</a:t>
            </a:r>
          </a:p>
        </p:txBody>
      </p:sp>
    </p:spTree>
    <p:extLst>
      <p:ext uri="{BB962C8B-B14F-4D97-AF65-F5344CB8AC3E}">
        <p14:creationId xmlns:p14="http://schemas.microsoft.com/office/powerpoint/2010/main" val="37917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15B03-B670-334B-A6EF-D12F52860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Uranus’s Magnetic Field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4554A-E9BB-A04E-BA20-6D8D524B3C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Mostly dipolar</a:t>
            </a:r>
          </a:p>
          <a:p>
            <a:r>
              <a:rPr lang="en-US" dirty="0"/>
              <a:t>Tilt 58.6°to rotation axis</a:t>
            </a:r>
          </a:p>
          <a:p>
            <a:r>
              <a:rPr lang="en-US" dirty="0"/>
              <a:t>Offset from center by 1/3 </a:t>
            </a:r>
            <a:r>
              <a:rPr lang="en-US" i="1" dirty="0"/>
              <a:t>R</a:t>
            </a:r>
            <a:r>
              <a:rPr lang="en-US" i="1" baseline="-25000" dirty="0"/>
              <a:t>U</a:t>
            </a:r>
          </a:p>
          <a:p>
            <a:r>
              <a:rPr lang="en-US" dirty="0"/>
              <a:t>At surface about twice Earth’s</a:t>
            </a:r>
          </a:p>
          <a:p>
            <a:r>
              <a:rPr lang="en-US" dirty="0"/>
              <a:t>Attributed to “hot ice” layer</a:t>
            </a:r>
          </a:p>
        </p:txBody>
      </p:sp>
    </p:spTree>
    <p:extLst>
      <p:ext uri="{BB962C8B-B14F-4D97-AF65-F5344CB8AC3E}">
        <p14:creationId xmlns:p14="http://schemas.microsoft.com/office/powerpoint/2010/main" val="85881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F0AF1C0-D224-D842-9DE0-ACEF968822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75FD91-166B-2749-A84F-86547380B2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841375"/>
          </a:xfrm>
        </p:spPr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Neptune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301902-7909-0D44-876F-E5F2478BC0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1450975"/>
            <a:ext cx="6400800" cy="914400"/>
          </a:xfrm>
        </p:spPr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a lot like Uranus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6671A0-1171-9145-AF3A-4EB8C88E22F3}"/>
              </a:ext>
            </a:extLst>
          </p:cNvPr>
          <p:cNvSpPr txBox="1"/>
          <p:nvPr/>
        </p:nvSpPr>
        <p:spPr>
          <a:xfrm>
            <a:off x="119742" y="6155524"/>
            <a:ext cx="2013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</a:rPr>
              <a:t>§9.16–9.17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122986-ADF8-AC47-A615-84B69A651D78}"/>
              </a:ext>
            </a:extLst>
          </p:cNvPr>
          <p:cNvSpPr txBox="1"/>
          <p:nvPr/>
        </p:nvSpPr>
        <p:spPr>
          <a:xfrm>
            <a:off x="5410200" y="6229290"/>
            <a:ext cx="3546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sz="2000" dirty="0">
                <a:solidFill>
                  <a:srgbClr val="FFFF00"/>
                </a:solidFill>
              </a:rPr>
              <a:t>: NASA/JPL, Voyager 2</a:t>
            </a:r>
          </a:p>
        </p:txBody>
      </p:sp>
    </p:spTree>
    <p:extLst>
      <p:ext uri="{BB962C8B-B14F-4D97-AF65-F5344CB8AC3E}">
        <p14:creationId xmlns:p14="http://schemas.microsoft.com/office/powerpoint/2010/main" val="252692632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Custom 25">
      <a:dk1>
        <a:srgbClr val="000066"/>
      </a:dk1>
      <a:lt1>
        <a:srgbClr val="FFFFFF"/>
      </a:lt1>
      <a:dk2>
        <a:srgbClr val="003366"/>
      </a:dk2>
      <a:lt2>
        <a:srgbClr val="808080"/>
      </a:lt2>
      <a:accent1>
        <a:srgbClr val="BBE0E3"/>
      </a:accent1>
      <a:accent2>
        <a:srgbClr val="0000FF"/>
      </a:accent2>
      <a:accent3>
        <a:srgbClr val="FF0000"/>
      </a:accent3>
      <a:accent4>
        <a:srgbClr val="006600"/>
      </a:accent4>
      <a:accent5>
        <a:srgbClr val="00CC00"/>
      </a:accent5>
      <a:accent6>
        <a:srgbClr val="800000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3366"/>
        </a:dk1>
        <a:lt1>
          <a:srgbClr val="FFFFFF"/>
        </a:lt1>
        <a:dk2>
          <a:srgbClr val="003366"/>
        </a:dk2>
        <a:lt2>
          <a:srgbClr val="808080"/>
        </a:lt2>
        <a:accent1>
          <a:srgbClr val="BBE0E3"/>
        </a:accent1>
        <a:accent2>
          <a:srgbClr val="3333FF"/>
        </a:accent2>
        <a:accent3>
          <a:srgbClr val="FFFFFF"/>
        </a:accent3>
        <a:accent4>
          <a:srgbClr val="002A56"/>
        </a:accent4>
        <a:accent5>
          <a:srgbClr val="DAEDEF"/>
        </a:accent5>
        <a:accent6>
          <a:srgbClr val="2D2DE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4141</TotalTime>
  <Words>1067</Words>
  <Application>Microsoft Office PowerPoint</Application>
  <PresentationFormat>On-screen Show (4:3)</PresentationFormat>
  <Paragraphs>257</Paragraphs>
  <Slides>56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0" baseType="lpstr">
      <vt:lpstr>ＭＳ Ｐゴシック</vt:lpstr>
      <vt:lpstr>Arial</vt:lpstr>
      <vt:lpstr>Calibri</vt:lpstr>
      <vt:lpstr>Default Design</vt:lpstr>
      <vt:lpstr>PowerPoint Presentation</vt:lpstr>
      <vt:lpstr>Uranus</vt:lpstr>
      <vt:lpstr>Uranus’s Orbit</vt:lpstr>
      <vt:lpstr>Uranus’s Atmosphere</vt:lpstr>
      <vt:lpstr>Uranus’s Weather</vt:lpstr>
      <vt:lpstr>Uranus’s Rings</vt:lpstr>
      <vt:lpstr>Internal structure (hypothesized)</vt:lpstr>
      <vt:lpstr>Uranus’s Magnetic Field</vt:lpstr>
      <vt:lpstr>Neptune</vt:lpstr>
      <vt:lpstr>Enhanced View</vt:lpstr>
      <vt:lpstr>Neptune</vt:lpstr>
      <vt:lpstr>Neptune’s Orbit</vt:lpstr>
      <vt:lpstr>Neptune’s Atmosphere</vt:lpstr>
      <vt:lpstr>Neptune’s Magnetic Field</vt:lpstr>
      <vt:lpstr>Neptune’s Rings</vt:lpstr>
      <vt:lpstr>Jupiter’s Moons</vt:lpstr>
      <vt:lpstr>Io</vt:lpstr>
      <vt:lpstr>Io</vt:lpstr>
      <vt:lpstr>Io</vt:lpstr>
      <vt:lpstr>Europa</vt:lpstr>
      <vt:lpstr>Europa</vt:lpstr>
      <vt:lpstr>Europa</vt:lpstr>
      <vt:lpstr>Ganymede</vt:lpstr>
      <vt:lpstr>Ganymede</vt:lpstr>
      <vt:lpstr>Callisto</vt:lpstr>
      <vt:lpstr>Callisto</vt:lpstr>
      <vt:lpstr>Valhalla structure</vt:lpstr>
      <vt:lpstr>Valhalla</vt:lpstr>
      <vt:lpstr>Gas/Plasma Torus</vt:lpstr>
      <vt:lpstr>Ring System</vt:lpstr>
      <vt:lpstr>Smaller Moons</vt:lpstr>
      <vt:lpstr>How did this happen?</vt:lpstr>
      <vt:lpstr>Saturn’s Moons</vt:lpstr>
      <vt:lpstr>Moons</vt:lpstr>
      <vt:lpstr>Titan</vt:lpstr>
      <vt:lpstr>Titan</vt:lpstr>
      <vt:lpstr>Titan’s structure</vt:lpstr>
      <vt:lpstr>Titan’s surface</vt:lpstr>
      <vt:lpstr>River on Titan</vt:lpstr>
      <vt:lpstr>Landing Site</vt:lpstr>
      <vt:lpstr>Titan’s atmosphere</vt:lpstr>
      <vt:lpstr>Cassini Spacecraft</vt:lpstr>
      <vt:lpstr>Enceladus</vt:lpstr>
      <vt:lpstr>Enceladus</vt:lpstr>
      <vt:lpstr>Enceladus activity</vt:lpstr>
      <vt:lpstr>Smaller Moons</vt:lpstr>
      <vt:lpstr>Smaller Moons</vt:lpstr>
      <vt:lpstr>Uranus’s Major Moons</vt:lpstr>
      <vt:lpstr>Miranda’s odd shape</vt:lpstr>
      <vt:lpstr>Neptune’s Rings</vt:lpstr>
      <vt:lpstr>Neptune’s Moons</vt:lpstr>
      <vt:lpstr>Neptune’s Moon Triton</vt:lpstr>
      <vt:lpstr>“Cantaloupe” Terrain</vt:lpstr>
      <vt:lpstr>PowerPoint Presentation</vt:lpstr>
      <vt:lpstr>Roche Limit</vt:lpstr>
      <vt:lpstr>Fate of Triton</vt:lpstr>
    </vt:vector>
  </TitlesOfParts>
  <Company>John Carroll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Balloon Animals</dc:title>
  <dc:creator>joe</dc:creator>
  <cp:lastModifiedBy>Richard Barrans Jr</cp:lastModifiedBy>
  <cp:revision>313</cp:revision>
  <cp:lastPrinted>2019-02-25T13:00:09Z</cp:lastPrinted>
  <dcterms:created xsi:type="dcterms:W3CDTF">2003-08-04T19:23:16Z</dcterms:created>
  <dcterms:modified xsi:type="dcterms:W3CDTF">2026-08-31T00:23:24Z</dcterms:modified>
</cp:coreProperties>
</file>