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7" r:id="rId2"/>
    <p:sldId id="263" r:id="rId3"/>
    <p:sldId id="270" r:id="rId4"/>
    <p:sldId id="274" r:id="rId5"/>
    <p:sldId id="275" r:id="rId6"/>
    <p:sldId id="258" r:id="rId7"/>
    <p:sldId id="259" r:id="rId8"/>
    <p:sldId id="260" r:id="rId9"/>
    <p:sldId id="261" r:id="rId10"/>
    <p:sldId id="262" r:id="rId11"/>
    <p:sldId id="273" r:id="rId12"/>
    <p:sldId id="264" r:id="rId13"/>
    <p:sldId id="265" r:id="rId14"/>
    <p:sldId id="266" r:id="rId15"/>
    <p:sldId id="267" r:id="rId16"/>
    <p:sldId id="268" r:id="rId17"/>
    <p:sldId id="269" r:id="rId18"/>
    <p:sldId id="271" r:id="rId19"/>
    <p:sldId id="272" r:id="rId20"/>
    <p:sldId id="276" r:id="rId21"/>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9246"/>
    <p:restoredTop sz="93913" autoAdjust="0"/>
  </p:normalViewPr>
  <p:slideViewPr>
    <p:cSldViewPr>
      <p:cViewPr varScale="1">
        <p:scale>
          <a:sx n="61" d="100"/>
          <a:sy n="61" d="100"/>
        </p:scale>
        <p:origin x="-30" y="5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 1050 L11 Solar System</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 1050 L11 Solar System</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9/25/2024</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 1050 L11 Solar System</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8FBE976-3DB6-C9EA-2B0C-02081911DB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581" y="0"/>
            <a:ext cx="9955162" cy="6858000"/>
          </a:xfrm>
          <a:prstGeom prst="rect">
            <a:avLst/>
          </a:prstGeom>
          <a:noFill/>
          <a:extLst>
            <a:ext uri="{909E8E84-426E-40DD-AFC4-6F175D3DCCD1}">
              <a14:hiddenFill xmlns:a14="http://schemas.microsoft.com/office/drawing/2010/main">
                <a:solidFill>
                  <a:srgbClr val="FFFFFF"/>
                </a:solidFill>
              </a14:hiddenFill>
            </a:ext>
          </a:extLst>
        </p:spPr>
      </p:pic>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solidFill>
                  <a:srgbClr val="FFFF00"/>
                </a:solidFill>
                <a:ea typeface="ＭＳ Ｐゴシック" panose="020B0600070205080204" pitchFamily="34" charset="-128"/>
              </a:rPr>
              <a:t>How We</a:t>
            </a:r>
            <a:r>
              <a:rPr lang="en-US" altLang="en-US" baseline="300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a:t>
            </a:r>
            <a:r>
              <a:rPr lang="en-US" altLang="en-US" dirty="0">
                <a:solidFill>
                  <a:srgbClr val="FFFF00"/>
                </a:solidFill>
                <a:ea typeface="ＭＳ Ｐゴシック" panose="020B0600070205080204" pitchFamily="34" charset="-128"/>
              </a:rPr>
              <a:t> Got Here</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p:txBody>
          <a:bodyPr/>
          <a:lstStyle/>
          <a:p>
            <a:r>
              <a:rPr lang="en-US" altLang="en-US" baseline="30000" dirty="0">
                <a:solidFill>
                  <a:srgbClr val="FFFF00"/>
                </a:solidFill>
                <a:latin typeface="Times New Roman" panose="02020603050405020304" pitchFamily="18" charset="0"/>
                <a:ea typeface="ＭＳ Ｐゴシック" panose="020B0600070205080204" pitchFamily="34" charset="-128"/>
                <a:cs typeface="Times New Roman" panose="02020603050405020304" pitchFamily="18" charset="0"/>
              </a:rPr>
              <a:t>‡</a:t>
            </a:r>
            <a:r>
              <a:rPr lang="en-US" altLang="en-US" dirty="0">
                <a:solidFill>
                  <a:srgbClr val="FFFF00"/>
                </a:solidFill>
                <a:ea typeface="ＭＳ Ｐゴシック" panose="020B0600070205080204" pitchFamily="34" charset="-128"/>
              </a:rPr>
              <a:t>Mercury, Venus, Earth, Mars, Asteroids, Jupiter, Saturn, Uranus, Neptune, KBO’s</a:t>
            </a:r>
          </a:p>
        </p:txBody>
      </p:sp>
      <p:sp>
        <p:nvSpPr>
          <p:cNvPr id="2" name="TextBox 1">
            <a:extLst>
              <a:ext uri="{FF2B5EF4-FFF2-40B4-BE49-F238E27FC236}">
                <a16:creationId xmlns:a16="http://schemas.microsoft.com/office/drawing/2014/main" id="{1EE4DBA4-1960-3AFE-28F1-A47E0CE43FAC}"/>
              </a:ext>
            </a:extLst>
          </p:cNvPr>
          <p:cNvSpPr txBox="1"/>
          <p:nvPr/>
        </p:nvSpPr>
        <p:spPr>
          <a:xfrm>
            <a:off x="914400" y="6172200"/>
            <a:ext cx="2048959" cy="461665"/>
          </a:xfrm>
          <a:prstGeom prst="rect">
            <a:avLst/>
          </a:prstGeom>
          <a:noFill/>
        </p:spPr>
        <p:txBody>
          <a:bodyPr wrap="none" rtlCol="0">
            <a:spAutoFit/>
          </a:bodyPr>
          <a:lstStyle/>
          <a:p>
            <a:r>
              <a:rPr lang="en-US" sz="2400" dirty="0">
                <a:solidFill>
                  <a:srgbClr val="FFC000"/>
                </a:solidFill>
              </a:rPr>
              <a:t>Image: NASA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E7E6D-02CF-1B4D-AAAC-D973BD979E06}"/>
              </a:ext>
            </a:extLst>
          </p:cNvPr>
          <p:cNvSpPr>
            <a:spLocks noGrp="1"/>
          </p:cNvSpPr>
          <p:nvPr>
            <p:ph type="title"/>
          </p:nvPr>
        </p:nvSpPr>
        <p:spPr/>
        <p:txBody>
          <a:bodyPr/>
          <a:lstStyle/>
          <a:p>
            <a:r>
              <a:rPr lang="en-US" dirty="0"/>
              <a:t>What about Pt, Au, U, etc.?</a:t>
            </a:r>
          </a:p>
        </p:txBody>
      </p:sp>
      <p:sp>
        <p:nvSpPr>
          <p:cNvPr id="3" name="Content Placeholder 2">
            <a:extLst>
              <a:ext uri="{FF2B5EF4-FFF2-40B4-BE49-F238E27FC236}">
                <a16:creationId xmlns:a16="http://schemas.microsoft.com/office/drawing/2014/main" id="{60DD8828-D773-234B-B4A1-73D4C9A64467}"/>
              </a:ext>
            </a:extLst>
          </p:cNvPr>
          <p:cNvSpPr>
            <a:spLocks noGrp="1"/>
          </p:cNvSpPr>
          <p:nvPr>
            <p:ph idx="1"/>
          </p:nvPr>
        </p:nvSpPr>
        <p:spPr/>
        <p:txBody>
          <a:bodyPr/>
          <a:lstStyle/>
          <a:p>
            <a:r>
              <a:rPr lang="en-US" dirty="0"/>
              <a:t>Neutron star merger</a:t>
            </a:r>
          </a:p>
          <a:p>
            <a:r>
              <a:rPr lang="en-US" dirty="0">
                <a:solidFill>
                  <a:schemeClr val="accent4"/>
                </a:solidFill>
              </a:rPr>
              <a:t>Why we think so</a:t>
            </a:r>
            <a:r>
              <a:rPr lang="en-US" dirty="0"/>
              <a:t>: what else could make elements so much heavier than Fe?</a:t>
            </a:r>
          </a:p>
        </p:txBody>
      </p:sp>
    </p:spTree>
    <p:extLst>
      <p:ext uri="{BB962C8B-B14F-4D97-AF65-F5344CB8AC3E}">
        <p14:creationId xmlns:p14="http://schemas.microsoft.com/office/powerpoint/2010/main" val="105380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7DEB6-591D-874E-B41C-9FF1CE88EFAC}"/>
              </a:ext>
            </a:extLst>
          </p:cNvPr>
          <p:cNvSpPr>
            <a:spLocks noGrp="1"/>
          </p:cNvSpPr>
          <p:nvPr>
            <p:ph type="title"/>
          </p:nvPr>
        </p:nvSpPr>
        <p:spPr/>
        <p:txBody>
          <a:bodyPr/>
          <a:lstStyle/>
          <a:p>
            <a:r>
              <a:rPr lang="en-US" dirty="0"/>
              <a:t>Asteroids and Comets</a:t>
            </a:r>
          </a:p>
        </p:txBody>
      </p:sp>
      <p:sp>
        <p:nvSpPr>
          <p:cNvPr id="3" name="Content Placeholder 2">
            <a:extLst>
              <a:ext uri="{FF2B5EF4-FFF2-40B4-BE49-F238E27FC236}">
                <a16:creationId xmlns:a16="http://schemas.microsoft.com/office/drawing/2014/main" id="{32E2B4E8-2889-8A43-A718-685428F40436}"/>
              </a:ext>
            </a:extLst>
          </p:cNvPr>
          <p:cNvSpPr>
            <a:spLocks noGrp="1"/>
          </p:cNvSpPr>
          <p:nvPr>
            <p:ph idx="1"/>
          </p:nvPr>
        </p:nvSpPr>
        <p:spPr/>
        <p:txBody>
          <a:bodyPr/>
          <a:lstStyle/>
          <a:p>
            <a:r>
              <a:rPr lang="en-US" dirty="0"/>
              <a:t>Asteroids are mostly rocky</a:t>
            </a:r>
          </a:p>
          <a:p>
            <a:r>
              <a:rPr lang="en-US" dirty="0"/>
              <a:t>Comets about half rock, half ice</a:t>
            </a:r>
          </a:p>
          <a:p>
            <a:r>
              <a:rPr lang="en-US" dirty="0"/>
              <a:t>Asteroids probably condensed inside the snow line, comets outside</a:t>
            </a:r>
          </a:p>
          <a:p>
            <a:r>
              <a:rPr lang="en-US" dirty="0">
                <a:solidFill>
                  <a:schemeClr val="accent4"/>
                </a:solidFill>
              </a:rPr>
              <a:t>Why we think so</a:t>
            </a:r>
            <a:r>
              <a:rPr lang="en-US" dirty="0"/>
              <a:t>: most comets have long orbits</a:t>
            </a:r>
          </a:p>
        </p:txBody>
      </p:sp>
    </p:spTree>
    <p:extLst>
      <p:ext uri="{BB962C8B-B14F-4D97-AF65-F5344CB8AC3E}">
        <p14:creationId xmlns:p14="http://schemas.microsoft.com/office/powerpoint/2010/main" val="141204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B703-ECD9-9C44-92D0-9B5EC3F0673F}"/>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D681D65D-B040-0D42-A692-91FE8D88B37C}"/>
              </a:ext>
            </a:extLst>
          </p:cNvPr>
          <p:cNvSpPr>
            <a:spLocks noGrp="1"/>
          </p:cNvSpPr>
          <p:nvPr>
            <p:ph idx="1"/>
          </p:nvPr>
        </p:nvSpPr>
        <p:spPr/>
        <p:txBody>
          <a:bodyPr/>
          <a:lstStyle/>
          <a:p>
            <a:r>
              <a:rPr lang="en-US" dirty="0"/>
              <a:t>Are location and composition correlated?</a:t>
            </a:r>
          </a:p>
          <a:p>
            <a:r>
              <a:rPr lang="en-US" dirty="0"/>
              <a:t>How did planets establish their orbits?</a:t>
            </a:r>
          </a:p>
          <a:p>
            <a:r>
              <a:rPr lang="en-US" dirty="0"/>
              <a:t>Why is Mars so small?</a:t>
            </a:r>
          </a:p>
          <a:p>
            <a:r>
              <a:rPr lang="en-US" dirty="0"/>
              <a:t>What’s with the asteroids?</a:t>
            </a:r>
          </a:p>
          <a:p>
            <a:pPr lvl="1"/>
            <a:r>
              <a:rPr lang="en-US" dirty="0"/>
              <a:t>So few</a:t>
            </a:r>
          </a:p>
          <a:p>
            <a:pPr lvl="1"/>
            <a:r>
              <a:rPr lang="en-US" dirty="0"/>
              <a:t>Disparate compositions</a:t>
            </a:r>
          </a:p>
          <a:p>
            <a:pPr lvl="1"/>
            <a:r>
              <a:rPr lang="en-US" dirty="0"/>
              <a:t>Neither consolidated nor cleared</a:t>
            </a:r>
          </a:p>
          <a:p>
            <a:r>
              <a:rPr lang="en-US" dirty="0"/>
              <a:t>Ice giant composition (little H, He)</a:t>
            </a:r>
          </a:p>
        </p:txBody>
      </p:sp>
    </p:spTree>
    <p:extLst>
      <p:ext uri="{BB962C8B-B14F-4D97-AF65-F5344CB8AC3E}">
        <p14:creationId xmlns:p14="http://schemas.microsoft.com/office/powerpoint/2010/main" val="206331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0054D-3BDC-F144-AD4D-273F6E39BC1F}"/>
              </a:ext>
            </a:extLst>
          </p:cNvPr>
          <p:cNvSpPr>
            <a:spLocks noGrp="1"/>
          </p:cNvSpPr>
          <p:nvPr>
            <p:ph type="title"/>
          </p:nvPr>
        </p:nvSpPr>
        <p:spPr/>
        <p:txBody>
          <a:bodyPr/>
          <a:lstStyle/>
          <a:p>
            <a:r>
              <a:rPr lang="en-US" dirty="0"/>
              <a:t>Nice Model</a:t>
            </a:r>
          </a:p>
        </p:txBody>
      </p:sp>
      <p:sp>
        <p:nvSpPr>
          <p:cNvPr id="3" name="Content Placeholder 2">
            <a:extLst>
              <a:ext uri="{FF2B5EF4-FFF2-40B4-BE49-F238E27FC236}">
                <a16:creationId xmlns:a16="http://schemas.microsoft.com/office/drawing/2014/main" id="{29518621-EAC0-F442-B1F4-6B58FE7E482C}"/>
              </a:ext>
            </a:extLst>
          </p:cNvPr>
          <p:cNvSpPr>
            <a:spLocks noGrp="1"/>
          </p:cNvSpPr>
          <p:nvPr>
            <p:ph idx="1"/>
          </p:nvPr>
        </p:nvSpPr>
        <p:spPr/>
        <p:txBody>
          <a:bodyPr/>
          <a:lstStyle/>
          <a:p>
            <a:r>
              <a:rPr lang="en-US" dirty="0"/>
              <a:t>Constructed by computational simulations of collapsing nebula</a:t>
            </a:r>
          </a:p>
          <a:p>
            <a:r>
              <a:rPr lang="en-US" dirty="0"/>
              <a:t>Our best guess to date</a:t>
            </a:r>
          </a:p>
          <a:p>
            <a:r>
              <a:rPr lang="en-US" dirty="0"/>
              <a:t>Awaiting further observational and computational confirmation</a:t>
            </a:r>
          </a:p>
        </p:txBody>
      </p:sp>
    </p:spTree>
    <p:extLst>
      <p:ext uri="{BB962C8B-B14F-4D97-AF65-F5344CB8AC3E}">
        <p14:creationId xmlns:p14="http://schemas.microsoft.com/office/powerpoint/2010/main" val="8119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0EDB3-DF6D-464D-A39A-1EA9B16D1B17}"/>
              </a:ext>
            </a:extLst>
          </p:cNvPr>
          <p:cNvSpPr>
            <a:spLocks noGrp="1"/>
          </p:cNvSpPr>
          <p:nvPr>
            <p:ph type="title"/>
          </p:nvPr>
        </p:nvSpPr>
        <p:spPr/>
        <p:txBody>
          <a:bodyPr/>
          <a:lstStyle/>
          <a:p>
            <a:r>
              <a:rPr lang="en-US" dirty="0"/>
              <a:t>Nice Model</a:t>
            </a:r>
          </a:p>
        </p:txBody>
      </p:sp>
      <p:sp>
        <p:nvSpPr>
          <p:cNvPr id="3" name="Content Placeholder 2">
            <a:extLst>
              <a:ext uri="{FF2B5EF4-FFF2-40B4-BE49-F238E27FC236}">
                <a16:creationId xmlns:a16="http://schemas.microsoft.com/office/drawing/2014/main" id="{19902D47-875B-904A-99D6-34FC82D54AD6}"/>
              </a:ext>
            </a:extLst>
          </p:cNvPr>
          <p:cNvSpPr>
            <a:spLocks noGrp="1"/>
          </p:cNvSpPr>
          <p:nvPr>
            <p:ph idx="1"/>
          </p:nvPr>
        </p:nvSpPr>
        <p:spPr/>
        <p:txBody>
          <a:bodyPr/>
          <a:lstStyle/>
          <a:p>
            <a:r>
              <a:rPr lang="en-US" dirty="0"/>
              <a:t>Rocky planets formed inside snow line, giant planets outside</a:t>
            </a:r>
          </a:p>
          <a:p>
            <a:pPr lvl="1"/>
            <a:r>
              <a:rPr lang="en-US" dirty="0"/>
              <a:t>more material at greater radii</a:t>
            </a:r>
          </a:p>
          <a:p>
            <a:r>
              <a:rPr lang="en-US" dirty="0"/>
              <a:t>Jupiter formed first</a:t>
            </a:r>
          </a:p>
          <a:p>
            <a:pPr lvl="1"/>
            <a:r>
              <a:rPr lang="en-US" dirty="0"/>
              <a:t>head start</a:t>
            </a:r>
          </a:p>
          <a:p>
            <a:r>
              <a:rPr lang="en-US" dirty="0"/>
              <a:t>Jupiter moved inward as orbit decayed</a:t>
            </a:r>
          </a:p>
          <a:p>
            <a:pPr lvl="1"/>
            <a:r>
              <a:rPr lang="en-US" dirty="0"/>
              <a:t>disrupted Mars’s supply</a:t>
            </a:r>
          </a:p>
          <a:p>
            <a:pPr lvl="1"/>
            <a:endParaRPr lang="en-US" dirty="0"/>
          </a:p>
        </p:txBody>
      </p:sp>
    </p:spTree>
    <p:extLst>
      <p:ext uri="{BB962C8B-B14F-4D97-AF65-F5344CB8AC3E}">
        <p14:creationId xmlns:p14="http://schemas.microsoft.com/office/powerpoint/2010/main" val="362559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0EDB3-DF6D-464D-A39A-1EA9B16D1B17}"/>
              </a:ext>
            </a:extLst>
          </p:cNvPr>
          <p:cNvSpPr>
            <a:spLocks noGrp="1"/>
          </p:cNvSpPr>
          <p:nvPr>
            <p:ph type="title"/>
          </p:nvPr>
        </p:nvSpPr>
        <p:spPr/>
        <p:txBody>
          <a:bodyPr/>
          <a:lstStyle/>
          <a:p>
            <a:r>
              <a:rPr lang="en-US" dirty="0"/>
              <a:t>Nice Model</a:t>
            </a:r>
          </a:p>
        </p:txBody>
      </p:sp>
      <p:sp>
        <p:nvSpPr>
          <p:cNvPr id="3" name="Content Placeholder 2">
            <a:extLst>
              <a:ext uri="{FF2B5EF4-FFF2-40B4-BE49-F238E27FC236}">
                <a16:creationId xmlns:a16="http://schemas.microsoft.com/office/drawing/2014/main" id="{19902D47-875B-904A-99D6-34FC82D54AD6}"/>
              </a:ext>
            </a:extLst>
          </p:cNvPr>
          <p:cNvSpPr>
            <a:spLocks noGrp="1"/>
          </p:cNvSpPr>
          <p:nvPr>
            <p:ph idx="1"/>
          </p:nvPr>
        </p:nvSpPr>
        <p:spPr/>
        <p:txBody>
          <a:bodyPr/>
          <a:lstStyle/>
          <a:p>
            <a:r>
              <a:rPr lang="en-US" dirty="0"/>
              <a:t>Saturn halted Jupiter’s inward fall</a:t>
            </a:r>
          </a:p>
          <a:p>
            <a:pPr lvl="1"/>
            <a:r>
              <a:rPr lang="en-US" dirty="0"/>
              <a:t>“</a:t>
            </a:r>
            <a:r>
              <a:rPr lang="en-US" dirty="0">
                <a:solidFill>
                  <a:schemeClr val="accent2"/>
                </a:solidFill>
              </a:rPr>
              <a:t>Grand tack</a:t>
            </a:r>
            <a:r>
              <a:rPr lang="en-US" dirty="0"/>
              <a:t>”</a:t>
            </a:r>
          </a:p>
          <a:p>
            <a:r>
              <a:rPr lang="en-US" dirty="0"/>
              <a:t>Disrupted Asteroid belt</a:t>
            </a:r>
          </a:p>
          <a:p>
            <a:pPr lvl="1"/>
            <a:r>
              <a:rPr lang="en-US" dirty="0"/>
              <a:t>ejected many rocky bodies</a:t>
            </a:r>
          </a:p>
          <a:p>
            <a:pPr lvl="1"/>
            <a:r>
              <a:rPr lang="en-US" dirty="0"/>
              <a:t>pulled in icy bodies</a:t>
            </a:r>
          </a:p>
          <a:p>
            <a:r>
              <a:rPr lang="en-US" dirty="0"/>
              <a:t>Saturn pushed Uranus and Neptune outward</a:t>
            </a:r>
          </a:p>
          <a:p>
            <a:r>
              <a:rPr lang="en-US" dirty="0"/>
              <a:t>Jupiter pushed Saturn outward</a:t>
            </a:r>
          </a:p>
          <a:p>
            <a:pPr lvl="1"/>
            <a:endParaRPr lang="en-US" dirty="0"/>
          </a:p>
        </p:txBody>
      </p:sp>
    </p:spTree>
    <p:extLst>
      <p:ext uri="{BB962C8B-B14F-4D97-AF65-F5344CB8AC3E}">
        <p14:creationId xmlns:p14="http://schemas.microsoft.com/office/powerpoint/2010/main" val="167962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0EDB3-DF6D-464D-A39A-1EA9B16D1B17}"/>
              </a:ext>
            </a:extLst>
          </p:cNvPr>
          <p:cNvSpPr>
            <a:spLocks noGrp="1"/>
          </p:cNvSpPr>
          <p:nvPr>
            <p:ph type="title"/>
          </p:nvPr>
        </p:nvSpPr>
        <p:spPr/>
        <p:txBody>
          <a:bodyPr/>
          <a:lstStyle/>
          <a:p>
            <a:r>
              <a:rPr lang="en-US" dirty="0"/>
              <a:t>Nice Model</a:t>
            </a:r>
          </a:p>
        </p:txBody>
      </p:sp>
      <p:sp>
        <p:nvSpPr>
          <p:cNvPr id="3" name="Content Placeholder 2">
            <a:extLst>
              <a:ext uri="{FF2B5EF4-FFF2-40B4-BE49-F238E27FC236}">
                <a16:creationId xmlns:a16="http://schemas.microsoft.com/office/drawing/2014/main" id="{19902D47-875B-904A-99D6-34FC82D54AD6}"/>
              </a:ext>
            </a:extLst>
          </p:cNvPr>
          <p:cNvSpPr>
            <a:spLocks noGrp="1"/>
          </p:cNvSpPr>
          <p:nvPr>
            <p:ph idx="1"/>
          </p:nvPr>
        </p:nvSpPr>
        <p:spPr/>
        <p:txBody>
          <a:bodyPr/>
          <a:lstStyle/>
          <a:p>
            <a:r>
              <a:rPr lang="en-US" dirty="0"/>
              <a:t>Jupiter and Saturn have compositions similar to Sun</a:t>
            </a:r>
          </a:p>
          <a:p>
            <a:r>
              <a:rPr lang="en-US" dirty="0"/>
              <a:t>Uranus and Neptune comprise heavier substances</a:t>
            </a:r>
          </a:p>
          <a:p>
            <a:pPr lvl="1"/>
            <a:r>
              <a:rPr lang="en-US" dirty="0"/>
              <a:t>H, He difficult to gravitationally capture</a:t>
            </a:r>
          </a:p>
          <a:p>
            <a:r>
              <a:rPr lang="en-US" dirty="0"/>
              <a:t>Saturn pushed Uranus and Neptune outward</a:t>
            </a:r>
          </a:p>
          <a:p>
            <a:r>
              <a:rPr lang="en-US" dirty="0"/>
              <a:t>Jupiter pushed Saturn outward</a:t>
            </a:r>
          </a:p>
          <a:p>
            <a:pPr lvl="1"/>
            <a:endParaRPr lang="en-US" dirty="0"/>
          </a:p>
        </p:txBody>
      </p:sp>
    </p:spTree>
    <p:extLst>
      <p:ext uri="{BB962C8B-B14F-4D97-AF65-F5344CB8AC3E}">
        <p14:creationId xmlns:p14="http://schemas.microsoft.com/office/powerpoint/2010/main" val="261695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70CB6-E6E4-9E4F-AA5A-E24692A1FDE7}"/>
              </a:ext>
            </a:extLst>
          </p:cNvPr>
          <p:cNvSpPr>
            <a:spLocks noGrp="1"/>
          </p:cNvSpPr>
          <p:nvPr>
            <p:ph type="title"/>
          </p:nvPr>
        </p:nvSpPr>
        <p:spPr>
          <a:xfrm>
            <a:off x="457200" y="274638"/>
            <a:ext cx="2134104" cy="3230562"/>
          </a:xfrm>
        </p:spPr>
        <p:txBody>
          <a:bodyPr/>
          <a:lstStyle/>
          <a:p>
            <a:r>
              <a:rPr lang="en-US" dirty="0"/>
              <a:t>What we have</a:t>
            </a:r>
          </a:p>
        </p:txBody>
      </p:sp>
      <p:pic>
        <p:nvPicPr>
          <p:cNvPr id="3" name="Picture 2" descr="An illustration shows the different classifications of the solar system objects. The illustration shows objects in a rectangle with their size increasing from bottom to top. The objects are first classified as small solar system bodies and large solar system bodies. The objects from bottom to top are ring debris, meteoroids, asteroids, comets, satellites or moons, TNOsor KBOs or Oort cloud, asteroids, dwarf planets, satellites, and planets.">
            <a:extLst>
              <a:ext uri="{FF2B5EF4-FFF2-40B4-BE49-F238E27FC236}">
                <a16:creationId xmlns:a16="http://schemas.microsoft.com/office/drawing/2014/main" id="{B1DAE3F6-A86C-CC4C-8E98-C65606F0FCD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43200" y="670794"/>
            <a:ext cx="6095496" cy="5668812"/>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629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0F4CE-6CC3-CE49-9D2B-6394EACB1D8B}"/>
              </a:ext>
            </a:extLst>
          </p:cNvPr>
          <p:cNvSpPr>
            <a:spLocks noGrp="1"/>
          </p:cNvSpPr>
          <p:nvPr>
            <p:ph type="title"/>
          </p:nvPr>
        </p:nvSpPr>
        <p:spPr/>
        <p:txBody>
          <a:bodyPr/>
          <a:lstStyle/>
          <a:p>
            <a:r>
              <a:rPr lang="en-US" dirty="0"/>
              <a:t>Sizes and Densities</a:t>
            </a:r>
          </a:p>
        </p:txBody>
      </p:sp>
      <p:graphicFrame>
        <p:nvGraphicFramePr>
          <p:cNvPr id="6" name="Table 5">
            <a:extLst>
              <a:ext uri="{FF2B5EF4-FFF2-40B4-BE49-F238E27FC236}">
                <a16:creationId xmlns:a16="http://schemas.microsoft.com/office/drawing/2014/main" id="{2C5375F1-C627-D545-91F6-6521AABE5B9F}"/>
              </a:ext>
            </a:extLst>
          </p:cNvPr>
          <p:cNvGraphicFramePr>
            <a:graphicFrameLocks noGrp="1"/>
          </p:cNvGraphicFramePr>
          <p:nvPr/>
        </p:nvGraphicFramePr>
        <p:xfrm>
          <a:off x="457200" y="1600200"/>
          <a:ext cx="8269716" cy="3881120"/>
        </p:xfrm>
        <a:graphic>
          <a:graphicData uri="http://schemas.openxmlformats.org/drawingml/2006/table">
            <a:tbl>
              <a:tblPr firstRow="1" bandRow="1">
                <a:tableStyleId>{5940675A-B579-460E-94D1-54222C63F5DA}</a:tableStyleId>
              </a:tblPr>
              <a:tblGrid>
                <a:gridCol w="1109980">
                  <a:extLst>
                    <a:ext uri="{9D8B030D-6E8A-4147-A177-3AD203B41FA5}">
                      <a16:colId xmlns:a16="http://schemas.microsoft.com/office/drawing/2014/main" val="3480423122"/>
                    </a:ext>
                  </a:extLst>
                </a:gridCol>
                <a:gridCol w="1292336">
                  <a:extLst>
                    <a:ext uri="{9D8B030D-6E8A-4147-A177-3AD203B41FA5}">
                      <a16:colId xmlns:a16="http://schemas.microsoft.com/office/drawing/2014/main" val="480793737"/>
                    </a:ext>
                  </a:extLst>
                </a:gridCol>
                <a:gridCol w="1371600">
                  <a:extLst>
                    <a:ext uri="{9D8B030D-6E8A-4147-A177-3AD203B41FA5}">
                      <a16:colId xmlns:a16="http://schemas.microsoft.com/office/drawing/2014/main" val="1395201999"/>
                    </a:ext>
                  </a:extLst>
                </a:gridCol>
                <a:gridCol w="1376680">
                  <a:extLst>
                    <a:ext uri="{9D8B030D-6E8A-4147-A177-3AD203B41FA5}">
                      <a16:colId xmlns:a16="http://schemas.microsoft.com/office/drawing/2014/main" val="1354552021"/>
                    </a:ext>
                  </a:extLst>
                </a:gridCol>
                <a:gridCol w="1442720">
                  <a:extLst>
                    <a:ext uri="{9D8B030D-6E8A-4147-A177-3AD203B41FA5}">
                      <a16:colId xmlns:a16="http://schemas.microsoft.com/office/drawing/2014/main" val="3681114722"/>
                    </a:ext>
                  </a:extLst>
                </a:gridCol>
                <a:gridCol w="1676400">
                  <a:extLst>
                    <a:ext uri="{9D8B030D-6E8A-4147-A177-3AD203B41FA5}">
                      <a16:colId xmlns:a16="http://schemas.microsoft.com/office/drawing/2014/main" val="996367523"/>
                    </a:ext>
                  </a:extLst>
                </a:gridCol>
              </a:tblGrid>
              <a:tr h="370840">
                <a:tc>
                  <a:txBody>
                    <a:bodyPr/>
                    <a:lstStyle/>
                    <a:p>
                      <a:pPr algn="ctr"/>
                      <a:endParaRPr lang="en-US" b="1" dirty="0">
                        <a:latin typeface="Arial" pitchFamily="34" charset="0"/>
                        <a:cs typeface="Arial" pitchFamily="34" charset="0"/>
                      </a:endParaRPr>
                    </a:p>
                  </a:txBody>
                  <a:tcPr anchor="ctr"/>
                </a:tc>
                <a:tc>
                  <a:txBody>
                    <a:bodyPr/>
                    <a:lstStyle/>
                    <a:p>
                      <a:pPr algn="ctr"/>
                      <a:r>
                        <a:rPr lang="en-US" sz="1800" b="1" i="0" u="none" strike="noStrike" kern="1200" baseline="0" dirty="0">
                          <a:solidFill>
                            <a:schemeClr val="tx1"/>
                          </a:solidFill>
                          <a:latin typeface="Arial" pitchFamily="34" charset="0"/>
                          <a:ea typeface="+mn-ea"/>
                          <a:cs typeface="Arial" pitchFamily="34" charset="0"/>
                        </a:rPr>
                        <a:t>Diameter:(km)</a:t>
                      </a:r>
                      <a:endParaRPr lang="en-US" b="1" dirty="0">
                        <a:latin typeface="Arial" pitchFamily="34" charset="0"/>
                        <a:cs typeface="Arial" pitchFamily="34" charset="0"/>
                      </a:endParaRPr>
                    </a:p>
                  </a:txBody>
                  <a:tcPr anchor="ctr"/>
                </a:tc>
                <a:tc>
                  <a:txBody>
                    <a:bodyPr/>
                    <a:lstStyle/>
                    <a:p>
                      <a:pPr algn="ctr"/>
                      <a:r>
                        <a:rPr lang="en-US" sz="1800" b="1" i="0" u="none" strike="noStrike" kern="1200" baseline="0" dirty="0">
                          <a:solidFill>
                            <a:schemeClr val="tx1"/>
                          </a:solidFill>
                          <a:latin typeface="Arial" pitchFamily="34" charset="0"/>
                          <a:ea typeface="+mn-ea"/>
                          <a:cs typeface="Arial" pitchFamily="34" charset="0"/>
                        </a:rPr>
                        <a:t>Diameter: (Earth = 1)</a:t>
                      </a:r>
                      <a:endParaRPr lang="en-US" b="1" dirty="0">
                        <a:latin typeface="Arial" pitchFamily="34" charset="0"/>
                        <a:cs typeface="Arial" pitchFamily="34" charset="0"/>
                      </a:endParaRPr>
                    </a:p>
                  </a:txBody>
                  <a:tcPr anchor="ctr"/>
                </a:tc>
                <a:tc>
                  <a:txBody>
                    <a:bodyPr/>
                    <a:lstStyle/>
                    <a:p>
                      <a:pPr algn="ctr"/>
                      <a:r>
                        <a:rPr lang="en-US" sz="1800" b="1" i="0" u="none" strike="noStrike" kern="1200" baseline="0" dirty="0">
                          <a:solidFill>
                            <a:schemeClr val="tx1"/>
                          </a:solidFill>
                          <a:latin typeface="Arial" pitchFamily="34" charset="0"/>
                          <a:ea typeface="+mn-ea"/>
                          <a:cs typeface="Arial" pitchFamily="34" charset="0"/>
                        </a:rPr>
                        <a:t>Mass: (kg)</a:t>
                      </a:r>
                      <a:endParaRPr lang="en-US" b="1" dirty="0">
                        <a:latin typeface="Arial" pitchFamily="34" charset="0"/>
                        <a:cs typeface="Arial" pitchFamily="34" charset="0"/>
                      </a:endParaRPr>
                    </a:p>
                  </a:txBody>
                  <a:tcPr anchor="ctr"/>
                </a:tc>
                <a:tc>
                  <a:txBody>
                    <a:bodyPr/>
                    <a:lstStyle/>
                    <a:p>
                      <a:pPr algn="ctr"/>
                      <a:r>
                        <a:rPr lang="en-US" sz="1800" b="1" i="0" u="none" strike="noStrike" kern="1200" baseline="0" dirty="0">
                          <a:solidFill>
                            <a:schemeClr val="tx1"/>
                          </a:solidFill>
                          <a:latin typeface="Arial" pitchFamily="34" charset="0"/>
                          <a:ea typeface="+mn-ea"/>
                          <a:cs typeface="Arial" pitchFamily="34" charset="0"/>
                        </a:rPr>
                        <a:t>Mass: (Earth = 1)</a:t>
                      </a:r>
                      <a:endParaRPr lang="en-US" b="1" dirty="0">
                        <a:latin typeface="Arial" pitchFamily="34" charset="0"/>
                        <a:cs typeface="Arial" pitchFamily="34" charset="0"/>
                      </a:endParaRPr>
                    </a:p>
                  </a:txBody>
                  <a:tcPr anchor="ctr"/>
                </a:tc>
                <a:tc>
                  <a:txBody>
                    <a:bodyPr/>
                    <a:lstStyle/>
                    <a:p>
                      <a:pPr algn="ctr"/>
                      <a:r>
                        <a:rPr lang="en-US" sz="1800" b="1" i="0" u="none" strike="noStrike" kern="1200" baseline="0" dirty="0">
                          <a:solidFill>
                            <a:schemeClr val="tx1"/>
                          </a:solidFill>
                          <a:latin typeface="Arial" pitchFamily="34" charset="0"/>
                          <a:ea typeface="+mn-ea"/>
                          <a:cs typeface="Arial" pitchFamily="34" charset="0"/>
                        </a:rPr>
                        <a:t>Average density: (kg/m</a:t>
                      </a:r>
                      <a:r>
                        <a:rPr lang="en-US" sz="1800" b="1" i="0" u="none" strike="noStrike" kern="1200" baseline="30000" dirty="0">
                          <a:solidFill>
                            <a:schemeClr val="tx1"/>
                          </a:solidFill>
                          <a:latin typeface="Arial" pitchFamily="34" charset="0"/>
                          <a:ea typeface="+mn-ea"/>
                          <a:cs typeface="Arial" pitchFamily="34" charset="0"/>
                        </a:rPr>
                        <a:t>3</a:t>
                      </a:r>
                      <a:r>
                        <a:rPr lang="en-US" sz="1800" b="1" i="0" u="none" strike="noStrike" kern="1200" baseline="0" dirty="0">
                          <a:solidFill>
                            <a:schemeClr val="tx1"/>
                          </a:solidFill>
                          <a:latin typeface="Arial" pitchFamily="34" charset="0"/>
                          <a:ea typeface="+mn-ea"/>
                          <a:cs typeface="Arial" pitchFamily="34" charset="0"/>
                        </a:rPr>
                        <a:t>)</a:t>
                      </a:r>
                      <a:endParaRPr lang="en-US" b="1" dirty="0">
                        <a:latin typeface="Arial" pitchFamily="34" charset="0"/>
                        <a:cs typeface="Arial" pitchFamily="34" charset="0"/>
                      </a:endParaRPr>
                    </a:p>
                  </a:txBody>
                  <a:tcPr anchor="ctr"/>
                </a:tc>
                <a:extLst>
                  <a:ext uri="{0D108BD9-81ED-4DB2-BD59-A6C34878D82A}">
                    <a16:rowId xmlns:a16="http://schemas.microsoft.com/office/drawing/2014/main" val="1838615957"/>
                  </a:ext>
                </a:extLst>
              </a:tr>
              <a:tr h="370840">
                <a:tc>
                  <a:txBody>
                    <a:bodyPr/>
                    <a:lstStyle/>
                    <a:p>
                      <a:r>
                        <a:rPr lang="en-US" sz="1800" u="none" strike="noStrike" kern="1200" baseline="0" dirty="0">
                          <a:latin typeface="Arial" pitchFamily="34" charset="0"/>
                          <a:cs typeface="Arial" pitchFamily="34" charset="0"/>
                        </a:rPr>
                        <a:t>Mercury</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4878</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0.38</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3.3 × 10</a:t>
                      </a:r>
                      <a:r>
                        <a:rPr lang="en-US" sz="1800" b="0" i="0" u="none" strike="noStrike" kern="1200" baseline="30000" dirty="0">
                          <a:solidFill>
                            <a:schemeClr val="tx1"/>
                          </a:solidFill>
                          <a:latin typeface="Arial" pitchFamily="34" charset="0"/>
                          <a:ea typeface="+mn-ea"/>
                          <a:cs typeface="Arial" pitchFamily="34" charset="0"/>
                        </a:rPr>
                        <a:t>23</a:t>
                      </a:r>
                      <a:endParaRPr lang="en-US" baseline="30000"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0.06</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5430</a:t>
                      </a:r>
                      <a:endParaRPr lang="en-US" dirty="0">
                        <a:latin typeface="Arial" pitchFamily="34" charset="0"/>
                        <a:cs typeface="Arial" pitchFamily="34" charset="0"/>
                      </a:endParaRPr>
                    </a:p>
                  </a:txBody>
                  <a:tcPr/>
                </a:tc>
                <a:extLst>
                  <a:ext uri="{0D108BD9-81ED-4DB2-BD59-A6C34878D82A}">
                    <a16:rowId xmlns:a16="http://schemas.microsoft.com/office/drawing/2014/main" val="2520748087"/>
                  </a:ext>
                </a:extLst>
              </a:tr>
              <a:tr h="370840">
                <a:tc>
                  <a:txBody>
                    <a:bodyPr/>
                    <a:lstStyle/>
                    <a:p>
                      <a:r>
                        <a:rPr lang="en-US" sz="1800" u="none" strike="noStrike" kern="1200" baseline="0" dirty="0">
                          <a:latin typeface="Arial" pitchFamily="34" charset="0"/>
                          <a:cs typeface="Arial" pitchFamily="34" charset="0"/>
                        </a:rPr>
                        <a:t>Venus</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12,100</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0.95</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4.9 × 10</a:t>
                      </a:r>
                      <a:r>
                        <a:rPr lang="en-US" sz="1800" b="0" i="0" u="none" strike="noStrike" kern="1200" baseline="30000" dirty="0">
                          <a:solidFill>
                            <a:schemeClr val="tx1"/>
                          </a:solidFill>
                          <a:latin typeface="Arial" pitchFamily="34" charset="0"/>
                          <a:ea typeface="+mn-ea"/>
                          <a:cs typeface="Arial" pitchFamily="34" charset="0"/>
                        </a:rPr>
                        <a:t>24</a:t>
                      </a:r>
                      <a:endParaRPr lang="en-US" baseline="30000"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0.81</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5250</a:t>
                      </a:r>
                      <a:endParaRPr lang="en-US" dirty="0">
                        <a:latin typeface="Arial" pitchFamily="34" charset="0"/>
                        <a:cs typeface="Arial" pitchFamily="34" charset="0"/>
                      </a:endParaRPr>
                    </a:p>
                  </a:txBody>
                  <a:tcPr/>
                </a:tc>
                <a:extLst>
                  <a:ext uri="{0D108BD9-81ED-4DB2-BD59-A6C34878D82A}">
                    <a16:rowId xmlns:a16="http://schemas.microsoft.com/office/drawing/2014/main" val="4081107023"/>
                  </a:ext>
                </a:extLst>
              </a:tr>
              <a:tr h="370840">
                <a:tc>
                  <a:txBody>
                    <a:bodyPr/>
                    <a:lstStyle/>
                    <a:p>
                      <a:r>
                        <a:rPr lang="en-US" sz="1800" u="none" strike="noStrike" kern="1200" baseline="0" dirty="0">
                          <a:latin typeface="Arial" pitchFamily="34" charset="0"/>
                          <a:cs typeface="Arial" pitchFamily="34" charset="0"/>
                        </a:rPr>
                        <a:t>Earth</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12,756</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1.00</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6.0 × 10</a:t>
                      </a:r>
                      <a:r>
                        <a:rPr lang="en-US" sz="1800" b="0" i="0" u="none" strike="noStrike" kern="1200" baseline="30000" dirty="0">
                          <a:solidFill>
                            <a:schemeClr val="tx1"/>
                          </a:solidFill>
                          <a:latin typeface="Arial" pitchFamily="34" charset="0"/>
                          <a:ea typeface="+mn-ea"/>
                          <a:cs typeface="Arial" pitchFamily="34" charset="0"/>
                        </a:rPr>
                        <a:t>24</a:t>
                      </a:r>
                      <a:endParaRPr lang="en-US" baseline="30000"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1.00</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5520</a:t>
                      </a:r>
                      <a:endParaRPr lang="en-US" dirty="0">
                        <a:latin typeface="Arial" pitchFamily="34" charset="0"/>
                        <a:cs typeface="Arial" pitchFamily="34" charset="0"/>
                      </a:endParaRPr>
                    </a:p>
                  </a:txBody>
                  <a:tcPr/>
                </a:tc>
                <a:extLst>
                  <a:ext uri="{0D108BD9-81ED-4DB2-BD59-A6C34878D82A}">
                    <a16:rowId xmlns:a16="http://schemas.microsoft.com/office/drawing/2014/main" val="1856046858"/>
                  </a:ext>
                </a:extLst>
              </a:tr>
              <a:tr h="370840">
                <a:tc>
                  <a:txBody>
                    <a:bodyPr/>
                    <a:lstStyle/>
                    <a:p>
                      <a:r>
                        <a:rPr lang="en-US" sz="1800" u="none" strike="noStrike" kern="1200" baseline="0" dirty="0">
                          <a:latin typeface="Arial" pitchFamily="34" charset="0"/>
                          <a:cs typeface="Arial" pitchFamily="34" charset="0"/>
                        </a:rPr>
                        <a:t>Mars</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6786</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0.53</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6.4 × 10</a:t>
                      </a:r>
                      <a:r>
                        <a:rPr lang="en-US" sz="1800" b="0" i="0" u="none" strike="noStrike" kern="1200" baseline="30000" dirty="0">
                          <a:solidFill>
                            <a:schemeClr val="tx1"/>
                          </a:solidFill>
                          <a:latin typeface="Arial" pitchFamily="34" charset="0"/>
                          <a:ea typeface="+mn-ea"/>
                          <a:cs typeface="Arial" pitchFamily="34" charset="0"/>
                        </a:rPr>
                        <a:t>23</a:t>
                      </a:r>
                      <a:endParaRPr lang="en-US" baseline="30000"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0.11</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3950</a:t>
                      </a:r>
                      <a:endParaRPr lang="en-US" dirty="0">
                        <a:latin typeface="Arial" pitchFamily="34" charset="0"/>
                        <a:cs typeface="Arial" pitchFamily="34" charset="0"/>
                      </a:endParaRPr>
                    </a:p>
                  </a:txBody>
                  <a:tcPr/>
                </a:tc>
                <a:extLst>
                  <a:ext uri="{0D108BD9-81ED-4DB2-BD59-A6C34878D82A}">
                    <a16:rowId xmlns:a16="http://schemas.microsoft.com/office/drawing/2014/main" val="1064769916"/>
                  </a:ext>
                </a:extLst>
              </a:tr>
              <a:tr h="370840">
                <a:tc>
                  <a:txBody>
                    <a:bodyPr/>
                    <a:lstStyle/>
                    <a:p>
                      <a:r>
                        <a:rPr lang="en-US" sz="1800" u="none" strike="noStrike" kern="1200" baseline="0" dirty="0">
                          <a:latin typeface="Arial" pitchFamily="34" charset="0"/>
                          <a:cs typeface="Arial" pitchFamily="34" charset="0"/>
                        </a:rPr>
                        <a:t>Jupiter</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142,984</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11.21</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1.9 × 10</a:t>
                      </a:r>
                      <a:r>
                        <a:rPr lang="en-US" sz="1800" b="0" i="0" u="none" strike="noStrike" kern="1200" baseline="30000" dirty="0">
                          <a:solidFill>
                            <a:schemeClr val="tx1"/>
                          </a:solidFill>
                          <a:latin typeface="Arial" pitchFamily="34" charset="0"/>
                          <a:ea typeface="+mn-ea"/>
                          <a:cs typeface="Arial" pitchFamily="34" charset="0"/>
                        </a:rPr>
                        <a:t>27</a:t>
                      </a:r>
                      <a:endParaRPr lang="en-US" baseline="30000"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317.94</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1330</a:t>
                      </a:r>
                      <a:endParaRPr lang="en-US" dirty="0">
                        <a:latin typeface="Arial" pitchFamily="34" charset="0"/>
                        <a:cs typeface="Arial" pitchFamily="34" charset="0"/>
                      </a:endParaRPr>
                    </a:p>
                  </a:txBody>
                  <a:tcPr/>
                </a:tc>
                <a:extLst>
                  <a:ext uri="{0D108BD9-81ED-4DB2-BD59-A6C34878D82A}">
                    <a16:rowId xmlns:a16="http://schemas.microsoft.com/office/drawing/2014/main" val="429863340"/>
                  </a:ext>
                </a:extLst>
              </a:tr>
              <a:tr h="370840">
                <a:tc>
                  <a:txBody>
                    <a:bodyPr/>
                    <a:lstStyle/>
                    <a:p>
                      <a:r>
                        <a:rPr lang="en-US" sz="1800" u="none" strike="noStrike" kern="1200" baseline="0" dirty="0">
                          <a:latin typeface="Arial" pitchFamily="34" charset="0"/>
                          <a:cs typeface="Arial" pitchFamily="34" charset="0"/>
                        </a:rPr>
                        <a:t>Saturn</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120,536</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9.45</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5.7 × 10</a:t>
                      </a:r>
                      <a:r>
                        <a:rPr lang="en-US" sz="1800" b="0" i="0" u="none" strike="noStrike" kern="1200" baseline="30000" dirty="0">
                          <a:solidFill>
                            <a:schemeClr val="tx1"/>
                          </a:solidFill>
                          <a:latin typeface="Arial" pitchFamily="34" charset="0"/>
                          <a:ea typeface="+mn-ea"/>
                          <a:cs typeface="Arial" pitchFamily="34" charset="0"/>
                        </a:rPr>
                        <a:t>26</a:t>
                      </a:r>
                      <a:endParaRPr lang="en-US" baseline="30000"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95.18</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690</a:t>
                      </a:r>
                      <a:endParaRPr lang="en-US" dirty="0">
                        <a:latin typeface="Arial" pitchFamily="34" charset="0"/>
                        <a:cs typeface="Arial" pitchFamily="34" charset="0"/>
                      </a:endParaRPr>
                    </a:p>
                  </a:txBody>
                  <a:tcPr/>
                </a:tc>
                <a:extLst>
                  <a:ext uri="{0D108BD9-81ED-4DB2-BD59-A6C34878D82A}">
                    <a16:rowId xmlns:a16="http://schemas.microsoft.com/office/drawing/2014/main" val="2392471360"/>
                  </a:ext>
                </a:extLst>
              </a:tr>
              <a:tr h="370840">
                <a:tc>
                  <a:txBody>
                    <a:bodyPr/>
                    <a:lstStyle/>
                    <a:p>
                      <a:r>
                        <a:rPr lang="en-US" sz="1800" u="none" strike="noStrike" kern="1200" baseline="0" dirty="0">
                          <a:latin typeface="Arial" pitchFamily="34" charset="0"/>
                          <a:cs typeface="Arial" pitchFamily="34" charset="0"/>
                        </a:rPr>
                        <a:t>Uranus</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51,118</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4.01</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8.7 × 10</a:t>
                      </a:r>
                      <a:r>
                        <a:rPr lang="en-US" sz="1800" b="0" i="0" u="none" strike="noStrike" kern="1200" baseline="30000" dirty="0">
                          <a:solidFill>
                            <a:schemeClr val="tx1"/>
                          </a:solidFill>
                          <a:latin typeface="Arial" pitchFamily="34" charset="0"/>
                          <a:ea typeface="+mn-ea"/>
                          <a:cs typeface="Arial" pitchFamily="34" charset="0"/>
                        </a:rPr>
                        <a:t>25</a:t>
                      </a:r>
                      <a:endParaRPr lang="en-US" baseline="30000"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14.53</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1290</a:t>
                      </a:r>
                      <a:endParaRPr lang="en-US" dirty="0">
                        <a:latin typeface="Arial" pitchFamily="34" charset="0"/>
                        <a:cs typeface="Arial" pitchFamily="34" charset="0"/>
                      </a:endParaRPr>
                    </a:p>
                  </a:txBody>
                  <a:tcPr/>
                </a:tc>
                <a:extLst>
                  <a:ext uri="{0D108BD9-81ED-4DB2-BD59-A6C34878D82A}">
                    <a16:rowId xmlns:a16="http://schemas.microsoft.com/office/drawing/2014/main" val="738110984"/>
                  </a:ext>
                </a:extLst>
              </a:tr>
              <a:tr h="370840">
                <a:tc>
                  <a:txBody>
                    <a:bodyPr/>
                    <a:lstStyle/>
                    <a:p>
                      <a:r>
                        <a:rPr lang="en-US" sz="1800" u="none" strike="noStrike" kern="1200" baseline="0" dirty="0">
                          <a:latin typeface="Arial" pitchFamily="34" charset="0"/>
                          <a:cs typeface="Arial" pitchFamily="34" charset="0"/>
                        </a:rPr>
                        <a:t>Neptune</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49,528</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3.88</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1.0 × 10</a:t>
                      </a:r>
                      <a:r>
                        <a:rPr lang="en-US" sz="1800" b="0" i="0" u="none" strike="noStrike" kern="1200" baseline="30000" dirty="0">
                          <a:solidFill>
                            <a:schemeClr val="tx1"/>
                          </a:solidFill>
                          <a:latin typeface="Arial" pitchFamily="34" charset="0"/>
                          <a:ea typeface="+mn-ea"/>
                          <a:cs typeface="Arial" pitchFamily="34" charset="0"/>
                        </a:rPr>
                        <a:t>26</a:t>
                      </a:r>
                      <a:endParaRPr lang="en-US" baseline="30000"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17.14</a:t>
                      </a:r>
                      <a:endParaRPr lang="en-US" dirty="0">
                        <a:latin typeface="Arial" pitchFamily="34" charset="0"/>
                        <a:cs typeface="Arial" pitchFamily="34" charset="0"/>
                      </a:endParaRPr>
                    </a:p>
                  </a:txBody>
                  <a:tcPr/>
                </a:tc>
                <a:tc>
                  <a:txBody>
                    <a:bodyPr/>
                    <a:lstStyle/>
                    <a:p>
                      <a:pPr algn="r"/>
                      <a:r>
                        <a:rPr lang="en-US" sz="1800" b="0" i="0" u="none" strike="noStrike" kern="1200" baseline="0" dirty="0">
                          <a:solidFill>
                            <a:schemeClr val="tx1"/>
                          </a:solidFill>
                          <a:latin typeface="Arial" pitchFamily="34" charset="0"/>
                          <a:ea typeface="+mn-ea"/>
                          <a:cs typeface="Arial" pitchFamily="34" charset="0"/>
                        </a:rPr>
                        <a:t>1640</a:t>
                      </a:r>
                      <a:endParaRPr lang="en-US" dirty="0">
                        <a:latin typeface="Arial" pitchFamily="34" charset="0"/>
                        <a:cs typeface="Arial" pitchFamily="34" charset="0"/>
                      </a:endParaRPr>
                    </a:p>
                  </a:txBody>
                  <a:tcPr/>
                </a:tc>
                <a:extLst>
                  <a:ext uri="{0D108BD9-81ED-4DB2-BD59-A6C34878D82A}">
                    <a16:rowId xmlns:a16="http://schemas.microsoft.com/office/drawing/2014/main" val="3785620777"/>
                  </a:ext>
                </a:extLst>
              </a:tr>
            </a:tbl>
          </a:graphicData>
        </a:graphic>
      </p:graphicFrame>
    </p:spTree>
    <p:extLst>
      <p:ext uri="{BB962C8B-B14F-4D97-AF65-F5344CB8AC3E}">
        <p14:creationId xmlns:p14="http://schemas.microsoft.com/office/powerpoint/2010/main" val="2743389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E7EE6-44FE-C741-82C4-AA92C72632E8}"/>
              </a:ext>
            </a:extLst>
          </p:cNvPr>
          <p:cNvSpPr>
            <a:spLocks noGrp="1"/>
          </p:cNvSpPr>
          <p:nvPr>
            <p:ph type="title"/>
          </p:nvPr>
        </p:nvSpPr>
        <p:spPr/>
        <p:txBody>
          <a:bodyPr/>
          <a:lstStyle/>
          <a:p>
            <a:r>
              <a:rPr lang="en-US" dirty="0"/>
              <a:t>Orbits</a:t>
            </a:r>
          </a:p>
        </p:txBody>
      </p:sp>
      <p:graphicFrame>
        <p:nvGraphicFramePr>
          <p:cNvPr id="7" name="Table 6">
            <a:extLst>
              <a:ext uri="{FF2B5EF4-FFF2-40B4-BE49-F238E27FC236}">
                <a16:creationId xmlns:a16="http://schemas.microsoft.com/office/drawing/2014/main" id="{ACD7CC07-A59A-3F4E-BC76-AAFD1586ADE5}"/>
              </a:ext>
            </a:extLst>
          </p:cNvPr>
          <p:cNvGraphicFramePr>
            <a:graphicFrameLocks noGrp="1"/>
          </p:cNvGraphicFramePr>
          <p:nvPr>
            <p:extLst>
              <p:ext uri="{D42A27DB-BD31-4B8C-83A1-F6EECF244321}">
                <p14:modId xmlns:p14="http://schemas.microsoft.com/office/powerpoint/2010/main" val="472256458"/>
              </p:ext>
            </p:extLst>
          </p:nvPr>
        </p:nvGraphicFramePr>
        <p:xfrm>
          <a:off x="457200" y="1600200"/>
          <a:ext cx="7848599" cy="4114800"/>
        </p:xfrm>
        <a:graphic>
          <a:graphicData uri="http://schemas.openxmlformats.org/drawingml/2006/table">
            <a:tbl>
              <a:tblPr firstRow="1" bandRow="1">
                <a:tableStyleId>{5940675A-B579-460E-94D1-54222C63F5DA}</a:tableStyleId>
              </a:tblPr>
              <a:tblGrid>
                <a:gridCol w="1764414">
                  <a:extLst>
                    <a:ext uri="{9D8B030D-6E8A-4147-A177-3AD203B41FA5}">
                      <a16:colId xmlns:a16="http://schemas.microsoft.com/office/drawing/2014/main" val="2681528997"/>
                    </a:ext>
                  </a:extLst>
                </a:gridCol>
                <a:gridCol w="1642730">
                  <a:extLst>
                    <a:ext uri="{9D8B030D-6E8A-4147-A177-3AD203B41FA5}">
                      <a16:colId xmlns:a16="http://schemas.microsoft.com/office/drawing/2014/main" val="2989168851"/>
                    </a:ext>
                  </a:extLst>
                </a:gridCol>
                <a:gridCol w="1277679">
                  <a:extLst>
                    <a:ext uri="{9D8B030D-6E8A-4147-A177-3AD203B41FA5}">
                      <a16:colId xmlns:a16="http://schemas.microsoft.com/office/drawing/2014/main" val="1993211375"/>
                    </a:ext>
                  </a:extLst>
                </a:gridCol>
                <a:gridCol w="1581888">
                  <a:extLst>
                    <a:ext uri="{9D8B030D-6E8A-4147-A177-3AD203B41FA5}">
                      <a16:colId xmlns:a16="http://schemas.microsoft.com/office/drawing/2014/main" val="3695055502"/>
                    </a:ext>
                  </a:extLst>
                </a:gridCol>
                <a:gridCol w="1581888">
                  <a:extLst>
                    <a:ext uri="{9D8B030D-6E8A-4147-A177-3AD203B41FA5}">
                      <a16:colId xmlns:a16="http://schemas.microsoft.com/office/drawing/2014/main" val="3864719362"/>
                    </a:ext>
                  </a:extLst>
                </a:gridCol>
              </a:tblGrid>
              <a:tr h="370840">
                <a:tc>
                  <a:txBody>
                    <a:bodyPr/>
                    <a:lstStyle/>
                    <a:p>
                      <a:pPr algn="ctr"/>
                      <a:endParaRPr lang="en-US" sz="2400" b="1" dirty="0">
                        <a:latin typeface="Arial" pitchFamily="34" charset="0"/>
                        <a:cs typeface="Arial" pitchFamily="34" charset="0"/>
                      </a:endParaRPr>
                    </a:p>
                  </a:txBody>
                  <a:tcPr/>
                </a:tc>
                <a:tc>
                  <a:txBody>
                    <a:bodyPr/>
                    <a:lstStyle/>
                    <a:p>
                      <a:pPr algn="ctr"/>
                      <a:r>
                        <a:rPr lang="en-US" sz="2400" b="1" u="none" strike="noStrike" kern="1200" baseline="0" dirty="0">
                          <a:latin typeface="Arial" pitchFamily="34" charset="0"/>
                          <a:cs typeface="Arial" pitchFamily="34" charset="0"/>
                        </a:rPr>
                        <a:t>a (AU)</a:t>
                      </a:r>
                      <a:endParaRPr lang="en-US" sz="2400" b="1" dirty="0">
                        <a:latin typeface="Arial" pitchFamily="34" charset="0"/>
                        <a:cs typeface="Arial" pitchFamily="34" charset="0"/>
                      </a:endParaRPr>
                    </a:p>
                  </a:txBody>
                  <a:tcPr/>
                </a:tc>
                <a:tc>
                  <a:txBody>
                    <a:bodyPr/>
                    <a:lstStyle/>
                    <a:p>
                      <a:pPr algn="ctr"/>
                      <a:r>
                        <a:rPr lang="en-US" sz="2400" b="1" u="none" strike="noStrike" kern="1200" baseline="0" dirty="0">
                          <a:latin typeface="Arial" pitchFamily="34" charset="0"/>
                          <a:cs typeface="Arial" pitchFamily="34" charset="0"/>
                        </a:rPr>
                        <a:t>T </a:t>
                      </a:r>
                      <a:r>
                        <a:rPr lang="en-US" sz="2400" b="1" u="none" strike="noStrike" kern="1200" baseline="0" dirty="0">
                          <a:latin typeface="Arial" pitchFamily="34" charset="0"/>
                          <a:cs typeface="Arial" pitchFamily="34" charset="0"/>
                          <a:sym typeface="Wingdings" pitchFamily="2" charset="2"/>
                        </a:rPr>
                        <a:t>(y)</a:t>
                      </a:r>
                      <a:endParaRPr lang="en-US" sz="2400" b="1" dirty="0">
                        <a:latin typeface="Arial" pitchFamily="34" charset="0"/>
                        <a:cs typeface="Arial" pitchFamily="34" charset="0"/>
                      </a:endParaRPr>
                    </a:p>
                  </a:txBody>
                  <a:tcPr/>
                </a:tc>
                <a:tc>
                  <a:txBody>
                    <a:bodyPr/>
                    <a:lstStyle/>
                    <a:p>
                      <a:pPr algn="ctr"/>
                      <a:r>
                        <a:rPr lang="en-US" sz="2400" b="1" dirty="0">
                          <a:solidFill>
                            <a:schemeClr val="accent4"/>
                          </a:solidFill>
                          <a:latin typeface="Arial" pitchFamily="34" charset="0"/>
                          <a:cs typeface="Arial" pitchFamily="34" charset="0"/>
                        </a:rPr>
                        <a:t>a</a:t>
                      </a:r>
                      <a:r>
                        <a:rPr lang="en-US" sz="2400" b="1" baseline="30000" dirty="0">
                          <a:solidFill>
                            <a:schemeClr val="accent4"/>
                          </a:solidFill>
                          <a:latin typeface="Arial" pitchFamily="34" charset="0"/>
                          <a:cs typeface="Arial" pitchFamily="34" charset="0"/>
                        </a:rPr>
                        <a:t>3</a:t>
                      </a:r>
                    </a:p>
                  </a:txBody>
                  <a:tcPr/>
                </a:tc>
                <a:tc>
                  <a:txBody>
                    <a:bodyPr/>
                    <a:lstStyle/>
                    <a:p>
                      <a:pPr algn="ctr"/>
                      <a:r>
                        <a:rPr lang="en-US" sz="2400" b="1" dirty="0">
                          <a:solidFill>
                            <a:schemeClr val="accent4"/>
                          </a:solidFill>
                          <a:latin typeface="Arial" pitchFamily="34" charset="0"/>
                          <a:cs typeface="Arial" pitchFamily="34" charset="0"/>
                        </a:rPr>
                        <a:t>T</a:t>
                      </a:r>
                      <a:r>
                        <a:rPr lang="en-US" sz="2400" b="1" baseline="30000" dirty="0">
                          <a:solidFill>
                            <a:schemeClr val="accent4"/>
                          </a:solidFill>
                          <a:latin typeface="Arial" pitchFamily="34" charset="0"/>
                          <a:cs typeface="Arial" pitchFamily="34" charset="0"/>
                        </a:rPr>
                        <a:t>2</a:t>
                      </a:r>
                    </a:p>
                  </a:txBody>
                  <a:tcPr/>
                </a:tc>
                <a:extLst>
                  <a:ext uri="{0D108BD9-81ED-4DB2-BD59-A6C34878D82A}">
                    <a16:rowId xmlns:a16="http://schemas.microsoft.com/office/drawing/2014/main" val="2242808883"/>
                  </a:ext>
                </a:extLst>
              </a:tr>
              <a:tr h="370840">
                <a:tc>
                  <a:txBody>
                    <a:bodyPr/>
                    <a:lstStyle/>
                    <a:p>
                      <a:r>
                        <a:rPr lang="en-US" sz="2400" u="none" strike="noStrike" kern="1200" baseline="0" dirty="0">
                          <a:latin typeface="Arial" pitchFamily="34" charset="0"/>
                          <a:cs typeface="Arial" pitchFamily="34" charset="0"/>
                        </a:rPr>
                        <a:t>Mercury</a:t>
                      </a:r>
                      <a:endParaRPr lang="en-US" sz="2400" dirty="0">
                        <a:latin typeface="Arial" pitchFamily="34" charset="0"/>
                        <a:cs typeface="Arial" pitchFamily="34" charset="0"/>
                      </a:endParaRPr>
                    </a:p>
                  </a:txBody>
                  <a:tcPr/>
                </a:tc>
                <a:tc>
                  <a:txBody>
                    <a:bodyPr/>
                    <a:lstStyle/>
                    <a:p>
                      <a:pPr algn="ctr"/>
                      <a:r>
                        <a:rPr lang="en-US" sz="2400" u="none" strike="noStrike" kern="1200" baseline="0" dirty="0">
                          <a:latin typeface="Arial" pitchFamily="34" charset="0"/>
                          <a:cs typeface="Arial" pitchFamily="34" charset="0"/>
                        </a:rPr>
                        <a:t>0.39</a:t>
                      </a:r>
                      <a:endParaRPr lang="en-US" sz="2400" dirty="0">
                        <a:latin typeface="Arial" pitchFamily="34" charset="0"/>
                        <a:cs typeface="Arial" pitchFamily="34" charset="0"/>
                      </a:endParaRPr>
                    </a:p>
                  </a:txBody>
                  <a:tcPr/>
                </a:tc>
                <a:tc>
                  <a:txBody>
                    <a:bodyPr/>
                    <a:lstStyle/>
                    <a:p>
                      <a:pPr algn="r"/>
                      <a:r>
                        <a:rPr lang="en-US" sz="2400" u="none" strike="noStrike" kern="1200" baseline="0" dirty="0">
                          <a:latin typeface="Arial" pitchFamily="34" charset="0"/>
                          <a:cs typeface="Arial" pitchFamily="34" charset="0"/>
                        </a:rPr>
                        <a:t>0.24</a:t>
                      </a:r>
                      <a:endParaRPr lang="en-US" sz="2400" dirty="0">
                        <a:latin typeface="Arial" pitchFamily="34" charset="0"/>
                        <a:cs typeface="Arial" pitchFamily="34" charset="0"/>
                      </a:endParaRPr>
                    </a:p>
                  </a:txBody>
                  <a:tcPr/>
                </a:tc>
                <a:tc>
                  <a:txBody>
                    <a:bodyPr/>
                    <a:lstStyle/>
                    <a:p>
                      <a:pPr algn="ctr"/>
                      <a:r>
                        <a:rPr lang="en-US" sz="2400" dirty="0">
                          <a:solidFill>
                            <a:schemeClr val="accent4"/>
                          </a:solidFill>
                          <a:latin typeface="Arial" pitchFamily="34" charset="0"/>
                          <a:cs typeface="Arial" pitchFamily="34" charset="0"/>
                        </a:rPr>
                        <a:t>0.0593</a:t>
                      </a:r>
                    </a:p>
                  </a:txBody>
                  <a:tcPr/>
                </a:tc>
                <a:tc>
                  <a:txBody>
                    <a:bodyPr/>
                    <a:lstStyle/>
                    <a:p>
                      <a:pPr algn="ctr"/>
                      <a:r>
                        <a:rPr lang="en-US" sz="2400" dirty="0">
                          <a:solidFill>
                            <a:schemeClr val="accent4"/>
                          </a:solidFill>
                          <a:latin typeface="Arial" pitchFamily="34" charset="0"/>
                          <a:cs typeface="Arial" pitchFamily="34" charset="0"/>
                        </a:rPr>
                        <a:t>0.0576</a:t>
                      </a:r>
                    </a:p>
                  </a:txBody>
                  <a:tcPr/>
                </a:tc>
                <a:extLst>
                  <a:ext uri="{0D108BD9-81ED-4DB2-BD59-A6C34878D82A}">
                    <a16:rowId xmlns:a16="http://schemas.microsoft.com/office/drawing/2014/main" val="2445149064"/>
                  </a:ext>
                </a:extLst>
              </a:tr>
              <a:tr h="370840">
                <a:tc>
                  <a:txBody>
                    <a:bodyPr/>
                    <a:lstStyle/>
                    <a:p>
                      <a:r>
                        <a:rPr lang="en-US" sz="2400" u="none" strike="noStrike" kern="1200" baseline="0" dirty="0">
                          <a:latin typeface="Arial" pitchFamily="34" charset="0"/>
                          <a:cs typeface="Arial" pitchFamily="34" charset="0"/>
                        </a:rPr>
                        <a:t>Venus</a:t>
                      </a:r>
                      <a:endParaRPr lang="en-US" sz="2400" dirty="0">
                        <a:latin typeface="Arial" pitchFamily="34" charset="0"/>
                        <a:cs typeface="Arial" pitchFamily="34" charset="0"/>
                      </a:endParaRPr>
                    </a:p>
                  </a:txBody>
                  <a:tcPr/>
                </a:tc>
                <a:tc>
                  <a:txBody>
                    <a:bodyPr/>
                    <a:lstStyle/>
                    <a:p>
                      <a:pPr algn="ctr"/>
                      <a:r>
                        <a:rPr lang="en-US" sz="2400" u="none" strike="noStrike" kern="1200" baseline="0" dirty="0">
                          <a:latin typeface="Arial" pitchFamily="34" charset="0"/>
                          <a:cs typeface="Arial" pitchFamily="34" charset="0"/>
                        </a:rPr>
                        <a:t>0.72</a:t>
                      </a:r>
                      <a:endParaRPr lang="en-US" sz="2400" dirty="0">
                        <a:latin typeface="Arial" pitchFamily="34" charset="0"/>
                        <a:cs typeface="Arial" pitchFamily="34" charset="0"/>
                      </a:endParaRPr>
                    </a:p>
                  </a:txBody>
                  <a:tcPr/>
                </a:tc>
                <a:tc>
                  <a:txBody>
                    <a:bodyPr/>
                    <a:lstStyle/>
                    <a:p>
                      <a:pPr algn="r"/>
                      <a:r>
                        <a:rPr lang="en-US" sz="2400" u="none" strike="noStrike" kern="1200" baseline="0" dirty="0">
                          <a:latin typeface="Arial" pitchFamily="34" charset="0"/>
                          <a:cs typeface="Arial" pitchFamily="34" charset="0"/>
                        </a:rPr>
                        <a:t>0.62</a:t>
                      </a:r>
                      <a:endParaRPr lang="en-US" sz="2400" dirty="0">
                        <a:latin typeface="Arial" pitchFamily="34" charset="0"/>
                        <a:cs typeface="Arial" pitchFamily="34" charset="0"/>
                      </a:endParaRPr>
                    </a:p>
                  </a:txBody>
                  <a:tcPr/>
                </a:tc>
                <a:tc>
                  <a:txBody>
                    <a:bodyPr/>
                    <a:lstStyle/>
                    <a:p>
                      <a:pPr algn="ctr"/>
                      <a:r>
                        <a:rPr lang="en-US" sz="2400" dirty="0">
                          <a:solidFill>
                            <a:schemeClr val="accent4"/>
                          </a:solidFill>
                          <a:latin typeface="Arial" pitchFamily="34" charset="0"/>
                          <a:cs typeface="Arial" pitchFamily="34" charset="0"/>
                        </a:rPr>
                        <a:t>0.373</a:t>
                      </a:r>
                    </a:p>
                  </a:txBody>
                  <a:tcPr/>
                </a:tc>
                <a:tc>
                  <a:txBody>
                    <a:bodyPr/>
                    <a:lstStyle/>
                    <a:p>
                      <a:pPr algn="ctr"/>
                      <a:r>
                        <a:rPr lang="en-US" sz="2400" dirty="0">
                          <a:solidFill>
                            <a:schemeClr val="accent4"/>
                          </a:solidFill>
                          <a:latin typeface="Arial" pitchFamily="34" charset="0"/>
                          <a:cs typeface="Arial" pitchFamily="34" charset="0"/>
                        </a:rPr>
                        <a:t>.384</a:t>
                      </a:r>
                    </a:p>
                  </a:txBody>
                  <a:tcPr/>
                </a:tc>
                <a:extLst>
                  <a:ext uri="{0D108BD9-81ED-4DB2-BD59-A6C34878D82A}">
                    <a16:rowId xmlns:a16="http://schemas.microsoft.com/office/drawing/2014/main" val="3392009694"/>
                  </a:ext>
                </a:extLst>
              </a:tr>
              <a:tr h="370840">
                <a:tc>
                  <a:txBody>
                    <a:bodyPr/>
                    <a:lstStyle/>
                    <a:p>
                      <a:r>
                        <a:rPr lang="en-US" sz="2400" u="none" strike="noStrike" kern="1200" baseline="0" dirty="0">
                          <a:latin typeface="Arial" pitchFamily="34" charset="0"/>
                          <a:cs typeface="Arial" pitchFamily="34" charset="0"/>
                        </a:rPr>
                        <a:t>Earth</a:t>
                      </a:r>
                      <a:endParaRPr lang="en-US" sz="2400" dirty="0">
                        <a:latin typeface="Arial" pitchFamily="34" charset="0"/>
                        <a:cs typeface="Arial" pitchFamily="34" charset="0"/>
                      </a:endParaRPr>
                    </a:p>
                  </a:txBody>
                  <a:tcPr/>
                </a:tc>
                <a:tc>
                  <a:txBody>
                    <a:bodyPr/>
                    <a:lstStyle/>
                    <a:p>
                      <a:pPr algn="ctr"/>
                      <a:r>
                        <a:rPr lang="en-US" sz="2400" u="none" strike="noStrike" kern="1200" baseline="0" dirty="0">
                          <a:latin typeface="Arial" pitchFamily="34" charset="0"/>
                          <a:cs typeface="Arial" pitchFamily="34" charset="0"/>
                        </a:rPr>
                        <a:t>1.00</a:t>
                      </a:r>
                      <a:endParaRPr lang="en-US" sz="2400" dirty="0">
                        <a:latin typeface="Arial" pitchFamily="34" charset="0"/>
                        <a:cs typeface="Arial" pitchFamily="34" charset="0"/>
                      </a:endParaRPr>
                    </a:p>
                  </a:txBody>
                  <a:tcPr/>
                </a:tc>
                <a:tc>
                  <a:txBody>
                    <a:bodyPr/>
                    <a:lstStyle/>
                    <a:p>
                      <a:pPr algn="r"/>
                      <a:r>
                        <a:rPr lang="en-US" sz="2400" u="none" strike="noStrike" kern="1200" baseline="0" dirty="0">
                          <a:latin typeface="Arial" pitchFamily="34" charset="0"/>
                          <a:cs typeface="Arial" pitchFamily="34" charset="0"/>
                        </a:rPr>
                        <a:t>1.00</a:t>
                      </a:r>
                      <a:endParaRPr lang="en-US" sz="2400" dirty="0">
                        <a:latin typeface="Arial" pitchFamily="34" charset="0"/>
                        <a:cs typeface="Arial" pitchFamily="34" charset="0"/>
                      </a:endParaRPr>
                    </a:p>
                  </a:txBody>
                  <a:tcPr/>
                </a:tc>
                <a:tc>
                  <a:txBody>
                    <a:bodyPr/>
                    <a:lstStyle/>
                    <a:p>
                      <a:pPr algn="ctr"/>
                      <a:r>
                        <a:rPr lang="en-US" sz="2400" dirty="0">
                          <a:solidFill>
                            <a:schemeClr val="accent4"/>
                          </a:solidFill>
                          <a:latin typeface="Arial" pitchFamily="34" charset="0"/>
                          <a:cs typeface="Arial" pitchFamily="34" charset="0"/>
                        </a:rPr>
                        <a:t>1</a:t>
                      </a:r>
                    </a:p>
                  </a:txBody>
                  <a:tcPr/>
                </a:tc>
                <a:tc>
                  <a:txBody>
                    <a:bodyPr/>
                    <a:lstStyle/>
                    <a:p>
                      <a:pPr algn="ctr"/>
                      <a:r>
                        <a:rPr lang="en-US" sz="2400" dirty="0">
                          <a:solidFill>
                            <a:schemeClr val="accent4"/>
                          </a:solidFill>
                          <a:latin typeface="Arial" pitchFamily="34" charset="0"/>
                          <a:cs typeface="Arial" pitchFamily="34" charset="0"/>
                        </a:rPr>
                        <a:t>1</a:t>
                      </a:r>
                    </a:p>
                  </a:txBody>
                  <a:tcPr/>
                </a:tc>
                <a:extLst>
                  <a:ext uri="{0D108BD9-81ED-4DB2-BD59-A6C34878D82A}">
                    <a16:rowId xmlns:a16="http://schemas.microsoft.com/office/drawing/2014/main" val="1422854168"/>
                  </a:ext>
                </a:extLst>
              </a:tr>
              <a:tr h="370840">
                <a:tc>
                  <a:txBody>
                    <a:bodyPr/>
                    <a:lstStyle/>
                    <a:p>
                      <a:r>
                        <a:rPr lang="en-US" sz="2400" u="none" strike="noStrike" kern="1200" baseline="0" dirty="0">
                          <a:latin typeface="Arial" pitchFamily="34" charset="0"/>
                          <a:cs typeface="Arial" pitchFamily="34" charset="0"/>
                        </a:rPr>
                        <a:t>Mars</a:t>
                      </a:r>
                      <a:endParaRPr lang="en-US" sz="2400" dirty="0">
                        <a:latin typeface="Arial" pitchFamily="34" charset="0"/>
                        <a:cs typeface="Arial" pitchFamily="34" charset="0"/>
                      </a:endParaRPr>
                    </a:p>
                  </a:txBody>
                  <a:tcPr/>
                </a:tc>
                <a:tc>
                  <a:txBody>
                    <a:bodyPr/>
                    <a:lstStyle/>
                    <a:p>
                      <a:pPr algn="ctr"/>
                      <a:r>
                        <a:rPr lang="en-US" sz="2400" u="none" strike="noStrike" kern="1200" baseline="0" dirty="0">
                          <a:latin typeface="Arial" pitchFamily="34" charset="0"/>
                          <a:cs typeface="Arial" pitchFamily="34" charset="0"/>
                        </a:rPr>
                        <a:t>1.52</a:t>
                      </a:r>
                      <a:endParaRPr lang="en-US" sz="2400" dirty="0">
                        <a:latin typeface="Arial" pitchFamily="34" charset="0"/>
                        <a:cs typeface="Arial" pitchFamily="34" charset="0"/>
                      </a:endParaRPr>
                    </a:p>
                  </a:txBody>
                  <a:tcPr/>
                </a:tc>
                <a:tc>
                  <a:txBody>
                    <a:bodyPr/>
                    <a:lstStyle/>
                    <a:p>
                      <a:pPr algn="r"/>
                      <a:r>
                        <a:rPr lang="en-US" sz="2400" u="none" strike="noStrike" kern="1200" baseline="0" dirty="0">
                          <a:latin typeface="Arial" pitchFamily="34" charset="0"/>
                          <a:cs typeface="Arial" pitchFamily="34" charset="0"/>
                        </a:rPr>
                        <a:t>1.88</a:t>
                      </a:r>
                      <a:endParaRPr lang="en-US" sz="2400" dirty="0">
                        <a:latin typeface="Arial" pitchFamily="34" charset="0"/>
                        <a:cs typeface="Arial" pitchFamily="34" charset="0"/>
                      </a:endParaRPr>
                    </a:p>
                  </a:txBody>
                  <a:tcPr/>
                </a:tc>
                <a:tc>
                  <a:txBody>
                    <a:bodyPr/>
                    <a:lstStyle/>
                    <a:p>
                      <a:pPr algn="ctr"/>
                      <a:r>
                        <a:rPr lang="en-US" sz="2400" dirty="0">
                          <a:solidFill>
                            <a:schemeClr val="accent4"/>
                          </a:solidFill>
                          <a:latin typeface="Arial" pitchFamily="34" charset="0"/>
                          <a:cs typeface="Arial" pitchFamily="34" charset="0"/>
                        </a:rPr>
                        <a:t>3.51</a:t>
                      </a:r>
                    </a:p>
                  </a:txBody>
                  <a:tcPr/>
                </a:tc>
                <a:tc>
                  <a:txBody>
                    <a:bodyPr/>
                    <a:lstStyle/>
                    <a:p>
                      <a:pPr algn="ctr"/>
                      <a:r>
                        <a:rPr lang="en-US" sz="2400" dirty="0">
                          <a:solidFill>
                            <a:schemeClr val="accent4"/>
                          </a:solidFill>
                          <a:latin typeface="Arial" pitchFamily="34" charset="0"/>
                          <a:cs typeface="Arial" pitchFamily="34" charset="0"/>
                        </a:rPr>
                        <a:t>3.53</a:t>
                      </a:r>
                    </a:p>
                  </a:txBody>
                  <a:tcPr/>
                </a:tc>
                <a:extLst>
                  <a:ext uri="{0D108BD9-81ED-4DB2-BD59-A6C34878D82A}">
                    <a16:rowId xmlns:a16="http://schemas.microsoft.com/office/drawing/2014/main" val="2734881482"/>
                  </a:ext>
                </a:extLst>
              </a:tr>
              <a:tr h="370840">
                <a:tc>
                  <a:txBody>
                    <a:bodyPr/>
                    <a:lstStyle/>
                    <a:p>
                      <a:r>
                        <a:rPr lang="en-US" sz="2400" u="none" strike="noStrike" kern="1200" baseline="0" dirty="0">
                          <a:latin typeface="Arial" pitchFamily="34" charset="0"/>
                          <a:cs typeface="Arial" pitchFamily="34" charset="0"/>
                        </a:rPr>
                        <a:t>Jupiter</a:t>
                      </a:r>
                      <a:endParaRPr lang="en-US" sz="2400" dirty="0">
                        <a:latin typeface="Arial" pitchFamily="34" charset="0"/>
                        <a:cs typeface="Arial" pitchFamily="34" charset="0"/>
                      </a:endParaRPr>
                    </a:p>
                  </a:txBody>
                  <a:tcPr/>
                </a:tc>
                <a:tc>
                  <a:txBody>
                    <a:bodyPr/>
                    <a:lstStyle/>
                    <a:p>
                      <a:pPr algn="ctr"/>
                      <a:r>
                        <a:rPr lang="en-US" sz="2400" u="none" strike="noStrike" kern="1200" baseline="0" dirty="0">
                          <a:latin typeface="Arial" pitchFamily="34" charset="0"/>
                          <a:cs typeface="Arial" pitchFamily="34" charset="0"/>
                        </a:rPr>
                        <a:t>5.20</a:t>
                      </a:r>
                      <a:endParaRPr lang="en-US" sz="2400" dirty="0">
                        <a:latin typeface="Arial" pitchFamily="34" charset="0"/>
                        <a:cs typeface="Arial" pitchFamily="34" charset="0"/>
                      </a:endParaRPr>
                    </a:p>
                  </a:txBody>
                  <a:tcPr/>
                </a:tc>
                <a:tc>
                  <a:txBody>
                    <a:bodyPr/>
                    <a:lstStyle/>
                    <a:p>
                      <a:pPr algn="r"/>
                      <a:r>
                        <a:rPr lang="en-US" sz="2400" u="none" strike="noStrike" kern="1200" baseline="0" dirty="0">
                          <a:latin typeface="Arial" pitchFamily="34" charset="0"/>
                          <a:cs typeface="Arial" pitchFamily="34" charset="0"/>
                        </a:rPr>
                        <a:t>11.86</a:t>
                      </a:r>
                      <a:endParaRPr lang="en-US" sz="2400" dirty="0">
                        <a:latin typeface="Arial" pitchFamily="34" charset="0"/>
                        <a:cs typeface="Arial" pitchFamily="34" charset="0"/>
                      </a:endParaRPr>
                    </a:p>
                  </a:txBody>
                  <a:tcPr/>
                </a:tc>
                <a:tc>
                  <a:txBody>
                    <a:bodyPr/>
                    <a:lstStyle/>
                    <a:p>
                      <a:pPr algn="ctr"/>
                      <a:r>
                        <a:rPr lang="en-US" sz="2400" dirty="0">
                          <a:solidFill>
                            <a:schemeClr val="accent4"/>
                          </a:solidFill>
                          <a:latin typeface="Arial" pitchFamily="34" charset="0"/>
                          <a:cs typeface="Arial" pitchFamily="34" charset="0"/>
                        </a:rPr>
                        <a:t>141</a:t>
                      </a:r>
                    </a:p>
                  </a:txBody>
                  <a:tcPr/>
                </a:tc>
                <a:tc>
                  <a:txBody>
                    <a:bodyPr/>
                    <a:lstStyle/>
                    <a:p>
                      <a:pPr algn="ctr"/>
                      <a:r>
                        <a:rPr lang="en-US" sz="2400" dirty="0">
                          <a:solidFill>
                            <a:schemeClr val="accent4"/>
                          </a:solidFill>
                          <a:latin typeface="Arial" pitchFamily="34" charset="0"/>
                          <a:cs typeface="Arial" pitchFamily="34" charset="0"/>
                        </a:rPr>
                        <a:t>141</a:t>
                      </a:r>
                    </a:p>
                  </a:txBody>
                  <a:tcPr/>
                </a:tc>
                <a:extLst>
                  <a:ext uri="{0D108BD9-81ED-4DB2-BD59-A6C34878D82A}">
                    <a16:rowId xmlns:a16="http://schemas.microsoft.com/office/drawing/2014/main" val="158193470"/>
                  </a:ext>
                </a:extLst>
              </a:tr>
              <a:tr h="370840">
                <a:tc>
                  <a:txBody>
                    <a:bodyPr/>
                    <a:lstStyle/>
                    <a:p>
                      <a:r>
                        <a:rPr lang="en-US" sz="2400" u="none" strike="noStrike" kern="1200" baseline="0" dirty="0">
                          <a:latin typeface="Arial" pitchFamily="34" charset="0"/>
                          <a:cs typeface="Arial" pitchFamily="34" charset="0"/>
                        </a:rPr>
                        <a:t>Saturn</a:t>
                      </a:r>
                      <a:endParaRPr lang="en-US" sz="2400" dirty="0">
                        <a:latin typeface="Arial" pitchFamily="34" charset="0"/>
                        <a:cs typeface="Arial" pitchFamily="34" charset="0"/>
                      </a:endParaRPr>
                    </a:p>
                  </a:txBody>
                  <a:tcPr/>
                </a:tc>
                <a:tc>
                  <a:txBody>
                    <a:bodyPr/>
                    <a:lstStyle/>
                    <a:p>
                      <a:pPr algn="ctr"/>
                      <a:r>
                        <a:rPr lang="en-US" sz="2400" u="none" strike="noStrike" kern="1200" baseline="0" dirty="0">
                          <a:latin typeface="Arial" pitchFamily="34" charset="0"/>
                          <a:cs typeface="Arial" pitchFamily="34" charset="0"/>
                        </a:rPr>
                        <a:t>9.54</a:t>
                      </a:r>
                      <a:endParaRPr lang="en-US" sz="2400" dirty="0">
                        <a:latin typeface="Arial" pitchFamily="34" charset="0"/>
                        <a:cs typeface="Arial" pitchFamily="34" charset="0"/>
                      </a:endParaRPr>
                    </a:p>
                  </a:txBody>
                  <a:tcPr/>
                </a:tc>
                <a:tc>
                  <a:txBody>
                    <a:bodyPr/>
                    <a:lstStyle/>
                    <a:p>
                      <a:pPr algn="r"/>
                      <a:r>
                        <a:rPr lang="en-US" sz="2400" u="none" strike="noStrike" kern="1200" baseline="0" dirty="0">
                          <a:latin typeface="Arial" pitchFamily="34" charset="0"/>
                          <a:cs typeface="Arial" pitchFamily="34" charset="0"/>
                        </a:rPr>
                        <a:t>29.46</a:t>
                      </a:r>
                      <a:endParaRPr lang="en-US" sz="2400" dirty="0">
                        <a:latin typeface="Arial" pitchFamily="34" charset="0"/>
                        <a:cs typeface="Arial" pitchFamily="34" charset="0"/>
                      </a:endParaRPr>
                    </a:p>
                  </a:txBody>
                  <a:tcPr/>
                </a:tc>
                <a:tc>
                  <a:txBody>
                    <a:bodyPr/>
                    <a:lstStyle/>
                    <a:p>
                      <a:pPr algn="ctr"/>
                      <a:r>
                        <a:rPr lang="en-US" sz="2400" dirty="0">
                          <a:solidFill>
                            <a:schemeClr val="accent4"/>
                          </a:solidFill>
                          <a:latin typeface="Arial" pitchFamily="34" charset="0"/>
                          <a:cs typeface="Arial" pitchFamily="34" charset="0"/>
                        </a:rPr>
                        <a:t>868</a:t>
                      </a:r>
                    </a:p>
                  </a:txBody>
                  <a:tcPr/>
                </a:tc>
                <a:tc>
                  <a:txBody>
                    <a:bodyPr/>
                    <a:lstStyle/>
                    <a:p>
                      <a:pPr algn="ctr"/>
                      <a:r>
                        <a:rPr lang="en-US" sz="2400" dirty="0">
                          <a:solidFill>
                            <a:schemeClr val="accent4"/>
                          </a:solidFill>
                          <a:latin typeface="Arial" pitchFamily="34" charset="0"/>
                          <a:cs typeface="Arial" pitchFamily="34" charset="0"/>
                        </a:rPr>
                        <a:t>868</a:t>
                      </a:r>
                    </a:p>
                  </a:txBody>
                  <a:tcPr/>
                </a:tc>
                <a:extLst>
                  <a:ext uri="{0D108BD9-81ED-4DB2-BD59-A6C34878D82A}">
                    <a16:rowId xmlns:a16="http://schemas.microsoft.com/office/drawing/2014/main" val="4171565171"/>
                  </a:ext>
                </a:extLst>
              </a:tr>
              <a:tr h="370840">
                <a:tc>
                  <a:txBody>
                    <a:bodyPr/>
                    <a:lstStyle/>
                    <a:p>
                      <a:r>
                        <a:rPr lang="en-US" sz="2400" u="none" strike="noStrike" kern="1200" baseline="0" dirty="0">
                          <a:latin typeface="Arial" pitchFamily="34" charset="0"/>
                          <a:cs typeface="Arial" pitchFamily="34" charset="0"/>
                        </a:rPr>
                        <a:t>Uranus</a:t>
                      </a:r>
                      <a:endParaRPr lang="en-US" sz="2400" dirty="0">
                        <a:latin typeface="Arial" pitchFamily="34" charset="0"/>
                        <a:cs typeface="Arial" pitchFamily="34" charset="0"/>
                      </a:endParaRPr>
                    </a:p>
                  </a:txBody>
                  <a:tcPr/>
                </a:tc>
                <a:tc>
                  <a:txBody>
                    <a:bodyPr/>
                    <a:lstStyle/>
                    <a:p>
                      <a:pPr algn="ctr"/>
                      <a:r>
                        <a:rPr lang="en-US" sz="2400" u="none" strike="noStrike" kern="1200" baseline="0" dirty="0">
                          <a:latin typeface="Arial" pitchFamily="34" charset="0"/>
                          <a:cs typeface="Arial" pitchFamily="34" charset="0"/>
                        </a:rPr>
                        <a:t>19.19</a:t>
                      </a:r>
                      <a:endParaRPr lang="en-US" sz="2400" dirty="0">
                        <a:latin typeface="Arial" pitchFamily="34" charset="0"/>
                        <a:cs typeface="Arial" pitchFamily="34" charset="0"/>
                      </a:endParaRPr>
                    </a:p>
                  </a:txBody>
                  <a:tcPr/>
                </a:tc>
                <a:tc>
                  <a:txBody>
                    <a:bodyPr/>
                    <a:lstStyle/>
                    <a:p>
                      <a:pPr algn="r"/>
                      <a:r>
                        <a:rPr lang="en-US" sz="2400" u="none" strike="noStrike" kern="1200" baseline="0" dirty="0">
                          <a:latin typeface="Arial" pitchFamily="34" charset="0"/>
                          <a:cs typeface="Arial" pitchFamily="34" charset="0"/>
                        </a:rPr>
                        <a:t>84.01</a:t>
                      </a:r>
                      <a:endParaRPr lang="en-US" sz="2400" dirty="0">
                        <a:latin typeface="Arial" pitchFamily="34" charset="0"/>
                        <a:cs typeface="Arial" pitchFamily="34" charset="0"/>
                      </a:endParaRPr>
                    </a:p>
                  </a:txBody>
                  <a:tcPr/>
                </a:tc>
                <a:tc>
                  <a:txBody>
                    <a:bodyPr/>
                    <a:lstStyle/>
                    <a:p>
                      <a:pPr algn="ctr"/>
                      <a:r>
                        <a:rPr lang="en-US" sz="2400" dirty="0">
                          <a:solidFill>
                            <a:schemeClr val="accent4"/>
                          </a:solidFill>
                          <a:latin typeface="Arial" pitchFamily="34" charset="0"/>
                          <a:cs typeface="Arial" pitchFamily="34" charset="0"/>
                        </a:rPr>
                        <a:t>7070</a:t>
                      </a:r>
                    </a:p>
                  </a:txBody>
                  <a:tcPr/>
                </a:tc>
                <a:tc>
                  <a:txBody>
                    <a:bodyPr/>
                    <a:lstStyle/>
                    <a:p>
                      <a:pPr algn="ctr"/>
                      <a:r>
                        <a:rPr lang="en-US" sz="2400" dirty="0">
                          <a:solidFill>
                            <a:schemeClr val="accent4"/>
                          </a:solidFill>
                          <a:latin typeface="Arial" pitchFamily="34" charset="0"/>
                          <a:cs typeface="Arial" pitchFamily="34" charset="0"/>
                        </a:rPr>
                        <a:t>7060</a:t>
                      </a:r>
                    </a:p>
                  </a:txBody>
                  <a:tcPr/>
                </a:tc>
                <a:extLst>
                  <a:ext uri="{0D108BD9-81ED-4DB2-BD59-A6C34878D82A}">
                    <a16:rowId xmlns:a16="http://schemas.microsoft.com/office/drawing/2014/main" val="3785852092"/>
                  </a:ext>
                </a:extLst>
              </a:tr>
              <a:tr h="370840">
                <a:tc>
                  <a:txBody>
                    <a:bodyPr/>
                    <a:lstStyle/>
                    <a:p>
                      <a:r>
                        <a:rPr lang="en-US" sz="2400" u="none" strike="noStrike" kern="1200" baseline="0" dirty="0">
                          <a:latin typeface="Arial" pitchFamily="34" charset="0"/>
                          <a:cs typeface="Arial" pitchFamily="34" charset="0"/>
                        </a:rPr>
                        <a:t>Neptune</a:t>
                      </a:r>
                      <a:endParaRPr lang="en-US" sz="2400" dirty="0">
                        <a:latin typeface="Arial" pitchFamily="34" charset="0"/>
                        <a:cs typeface="Arial" pitchFamily="34" charset="0"/>
                      </a:endParaRPr>
                    </a:p>
                  </a:txBody>
                  <a:tcPr/>
                </a:tc>
                <a:tc>
                  <a:txBody>
                    <a:bodyPr/>
                    <a:lstStyle/>
                    <a:p>
                      <a:pPr algn="ctr"/>
                      <a:r>
                        <a:rPr lang="en-US" sz="2400" u="none" strike="noStrike" kern="1200" baseline="0" dirty="0">
                          <a:latin typeface="Arial" pitchFamily="34" charset="0"/>
                          <a:cs typeface="Arial" pitchFamily="34" charset="0"/>
                        </a:rPr>
                        <a:t>30.06</a:t>
                      </a:r>
                      <a:endParaRPr lang="en-US" sz="2400" dirty="0">
                        <a:latin typeface="Arial" pitchFamily="34" charset="0"/>
                        <a:cs typeface="Arial" pitchFamily="34" charset="0"/>
                      </a:endParaRPr>
                    </a:p>
                  </a:txBody>
                  <a:tcPr/>
                </a:tc>
                <a:tc>
                  <a:txBody>
                    <a:bodyPr/>
                    <a:lstStyle/>
                    <a:p>
                      <a:pPr algn="r"/>
                      <a:r>
                        <a:rPr lang="en-US" sz="2400" u="none" strike="noStrike" kern="1200" baseline="0" dirty="0">
                          <a:latin typeface="Arial" pitchFamily="34" charset="0"/>
                          <a:cs typeface="Arial" pitchFamily="34" charset="0"/>
                        </a:rPr>
                        <a:t>164.79</a:t>
                      </a:r>
                      <a:endParaRPr lang="en-US" sz="2400" dirty="0">
                        <a:latin typeface="Arial" pitchFamily="34" charset="0"/>
                        <a:cs typeface="Arial" pitchFamily="34" charset="0"/>
                      </a:endParaRPr>
                    </a:p>
                  </a:txBody>
                  <a:tcPr/>
                </a:tc>
                <a:tc>
                  <a:txBody>
                    <a:bodyPr/>
                    <a:lstStyle/>
                    <a:p>
                      <a:pPr algn="ctr"/>
                      <a:r>
                        <a:rPr lang="en-US" sz="2400" dirty="0">
                          <a:solidFill>
                            <a:schemeClr val="accent4"/>
                          </a:solidFill>
                          <a:latin typeface="Arial" pitchFamily="34" charset="0"/>
                          <a:cs typeface="Arial" pitchFamily="34" charset="0"/>
                        </a:rPr>
                        <a:t>27200</a:t>
                      </a:r>
                    </a:p>
                  </a:txBody>
                  <a:tcPr/>
                </a:tc>
                <a:tc>
                  <a:txBody>
                    <a:bodyPr/>
                    <a:lstStyle/>
                    <a:p>
                      <a:pPr algn="ctr"/>
                      <a:r>
                        <a:rPr lang="en-US" sz="2400" dirty="0">
                          <a:solidFill>
                            <a:schemeClr val="accent4"/>
                          </a:solidFill>
                          <a:latin typeface="Arial" pitchFamily="34" charset="0"/>
                          <a:cs typeface="Arial" pitchFamily="34" charset="0"/>
                        </a:rPr>
                        <a:t>2720</a:t>
                      </a:r>
                    </a:p>
                  </a:txBody>
                  <a:tcPr/>
                </a:tc>
                <a:extLst>
                  <a:ext uri="{0D108BD9-81ED-4DB2-BD59-A6C34878D82A}">
                    <a16:rowId xmlns:a16="http://schemas.microsoft.com/office/drawing/2014/main" val="514713153"/>
                  </a:ext>
                </a:extLst>
              </a:tr>
            </a:tbl>
          </a:graphicData>
        </a:graphic>
      </p:graphicFrame>
    </p:spTree>
    <p:extLst>
      <p:ext uri="{BB962C8B-B14F-4D97-AF65-F5344CB8AC3E}">
        <p14:creationId xmlns:p14="http://schemas.microsoft.com/office/powerpoint/2010/main" val="367646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7B6DC-DDA3-4E47-903F-741FB89739CF}"/>
              </a:ext>
            </a:extLst>
          </p:cNvPr>
          <p:cNvSpPr>
            <a:spLocks noGrp="1"/>
          </p:cNvSpPr>
          <p:nvPr>
            <p:ph type="title"/>
          </p:nvPr>
        </p:nvSpPr>
        <p:spPr/>
        <p:txBody>
          <a:bodyPr/>
          <a:lstStyle/>
          <a:p>
            <a:r>
              <a:rPr lang="en-US" dirty="0"/>
              <a:t>What we have now</a:t>
            </a:r>
          </a:p>
        </p:txBody>
      </p:sp>
      <p:sp>
        <p:nvSpPr>
          <p:cNvPr id="3" name="Content Placeholder 2">
            <a:extLst>
              <a:ext uri="{FF2B5EF4-FFF2-40B4-BE49-F238E27FC236}">
                <a16:creationId xmlns:a16="http://schemas.microsoft.com/office/drawing/2014/main" id="{9967DDEE-92CA-514E-A894-159F1AD5DA4C}"/>
              </a:ext>
            </a:extLst>
          </p:cNvPr>
          <p:cNvSpPr>
            <a:spLocks noGrp="1"/>
          </p:cNvSpPr>
          <p:nvPr>
            <p:ph idx="1"/>
          </p:nvPr>
        </p:nvSpPr>
        <p:spPr/>
        <p:txBody>
          <a:bodyPr/>
          <a:lstStyle/>
          <a:p>
            <a:r>
              <a:rPr lang="en-US" dirty="0"/>
              <a:t>Rocky planets close to the Sun</a:t>
            </a:r>
          </a:p>
          <a:p>
            <a:pPr lvl="1"/>
            <a:r>
              <a:rPr lang="en-US" dirty="0"/>
              <a:t>increasing mass except for Mars</a:t>
            </a:r>
          </a:p>
          <a:p>
            <a:r>
              <a:rPr lang="en-US" dirty="0"/>
              <a:t>Giant planets more distant</a:t>
            </a:r>
          </a:p>
          <a:p>
            <a:pPr lvl="1"/>
            <a:r>
              <a:rPr lang="en-US" dirty="0"/>
              <a:t>Jupiter and Saturn mostly H, He</a:t>
            </a:r>
          </a:p>
          <a:p>
            <a:pPr lvl="1"/>
            <a:r>
              <a:rPr lang="en-US" dirty="0"/>
              <a:t>Uranus and Neptune contain “ices:” N</a:t>
            </a:r>
            <a:r>
              <a:rPr lang="en-US" baseline="-25000" dirty="0"/>
              <a:t>2</a:t>
            </a:r>
            <a:r>
              <a:rPr lang="en-US" dirty="0"/>
              <a:t>, CH</a:t>
            </a:r>
            <a:r>
              <a:rPr lang="en-US" baseline="-25000" dirty="0"/>
              <a:t>4</a:t>
            </a:r>
            <a:r>
              <a:rPr lang="en-US" dirty="0"/>
              <a:t>, NH</a:t>
            </a:r>
            <a:r>
              <a:rPr lang="en-US" baseline="-25000" dirty="0"/>
              <a:t>3</a:t>
            </a:r>
            <a:r>
              <a:rPr lang="en-US" dirty="0"/>
              <a:t>, H</a:t>
            </a:r>
            <a:r>
              <a:rPr lang="en-US" baseline="-25000" dirty="0"/>
              <a:t>2</a:t>
            </a:r>
            <a:r>
              <a:rPr lang="en-US" dirty="0"/>
              <a:t>O</a:t>
            </a:r>
          </a:p>
          <a:p>
            <a:r>
              <a:rPr lang="en-US" dirty="0"/>
              <a:t>Rocky fragments</a:t>
            </a:r>
          </a:p>
          <a:p>
            <a:r>
              <a:rPr lang="en-US" dirty="0"/>
              <a:t>Icy fragments</a:t>
            </a:r>
          </a:p>
          <a:p>
            <a:endParaRPr lang="en-US" dirty="0"/>
          </a:p>
        </p:txBody>
      </p:sp>
    </p:spTree>
    <p:extLst>
      <p:ext uri="{BB962C8B-B14F-4D97-AF65-F5344CB8AC3E}">
        <p14:creationId xmlns:p14="http://schemas.microsoft.com/office/powerpoint/2010/main" val="3681203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8E2DC-9550-6644-B2D9-6E906412B4DC}"/>
              </a:ext>
            </a:extLst>
          </p:cNvPr>
          <p:cNvSpPr>
            <a:spLocks noGrp="1"/>
          </p:cNvSpPr>
          <p:nvPr>
            <p:ph type="title"/>
          </p:nvPr>
        </p:nvSpPr>
        <p:spPr/>
        <p:txBody>
          <a:bodyPr/>
          <a:lstStyle/>
          <a:p>
            <a:r>
              <a:rPr lang="en-US" dirty="0"/>
              <a:t>What we Observe</a:t>
            </a:r>
          </a:p>
        </p:txBody>
      </p:sp>
      <p:sp>
        <p:nvSpPr>
          <p:cNvPr id="3" name="Content Placeholder 2">
            <a:extLst>
              <a:ext uri="{FF2B5EF4-FFF2-40B4-BE49-F238E27FC236}">
                <a16:creationId xmlns:a16="http://schemas.microsoft.com/office/drawing/2014/main" id="{AD58D5FB-AD70-3949-BB74-B1D68AD39E36}"/>
              </a:ext>
            </a:extLst>
          </p:cNvPr>
          <p:cNvSpPr>
            <a:spLocks noGrp="1"/>
          </p:cNvSpPr>
          <p:nvPr>
            <p:ph idx="1"/>
          </p:nvPr>
        </p:nvSpPr>
        <p:spPr/>
        <p:txBody>
          <a:bodyPr/>
          <a:lstStyle/>
          <a:p>
            <a:r>
              <a:rPr lang="en-US" sz="2800" dirty="0"/>
              <a:t>Distance</a:t>
            </a:r>
          </a:p>
          <a:p>
            <a:r>
              <a:rPr lang="en-US" sz="2800" dirty="0"/>
              <a:t>Size</a:t>
            </a:r>
          </a:p>
          <a:p>
            <a:r>
              <a:rPr lang="en-US" sz="2800" dirty="0"/>
              <a:t>Albedo</a:t>
            </a:r>
          </a:p>
          <a:p>
            <a:r>
              <a:rPr lang="en-US" sz="2800" dirty="0"/>
              <a:t>Spectrum</a:t>
            </a:r>
          </a:p>
          <a:p>
            <a:r>
              <a:rPr lang="en-US" sz="2800" dirty="0"/>
              <a:t>Mass</a:t>
            </a:r>
          </a:p>
          <a:p>
            <a:r>
              <a:rPr lang="en-US" sz="2800" dirty="0"/>
              <a:t>Spin</a:t>
            </a:r>
          </a:p>
          <a:p>
            <a:r>
              <a:rPr lang="en-US" sz="2800" dirty="0"/>
              <a:t>Magnetic field</a:t>
            </a:r>
          </a:p>
          <a:p>
            <a:r>
              <a:rPr lang="en-US" sz="2800" dirty="0"/>
              <a:t>Mass distribution</a:t>
            </a:r>
          </a:p>
          <a:p>
            <a:r>
              <a:rPr lang="en-US" sz="2800" dirty="0"/>
              <a:t>Age</a:t>
            </a:r>
          </a:p>
        </p:txBody>
      </p:sp>
    </p:spTree>
    <p:extLst>
      <p:ext uri="{BB962C8B-B14F-4D97-AF65-F5344CB8AC3E}">
        <p14:creationId xmlns:p14="http://schemas.microsoft.com/office/powerpoint/2010/main" val="297290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2BB51-2321-DB45-BE05-E7616335C99A}"/>
              </a:ext>
            </a:extLst>
          </p:cNvPr>
          <p:cNvSpPr>
            <a:spLocks noGrp="1"/>
          </p:cNvSpPr>
          <p:nvPr>
            <p:ph type="title"/>
          </p:nvPr>
        </p:nvSpPr>
        <p:spPr/>
        <p:txBody>
          <a:bodyPr/>
          <a:lstStyle/>
          <a:p>
            <a:r>
              <a:rPr lang="en-US" dirty="0"/>
              <a:t>Orbit comparison</a:t>
            </a:r>
          </a:p>
        </p:txBody>
      </p:sp>
      <p:pic>
        <p:nvPicPr>
          <p:cNvPr id="3" name="Picture 2" descr="An illustration shows two different view of the solar system. The first view shows the solar system from above with orbits seen nearly circular and counter clockwise. The Sun is at the center with Mercury, Venus, Earth, Mars, Jupiter, Saturn, Uranus, and Neptune orbiting the Sun. The second view shows the solar system from the side with orbits seen all in nearly the same plane.">
            <a:extLst>
              <a:ext uri="{FF2B5EF4-FFF2-40B4-BE49-F238E27FC236}">
                <a16:creationId xmlns:a16="http://schemas.microsoft.com/office/drawing/2014/main" id="{A4333D58-96F1-784A-A1DF-A5591F7666E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53200" y="587205"/>
            <a:ext cx="5037600" cy="611839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791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98F67-C9AE-7F4B-8506-49F6D0DA17BD}"/>
              </a:ext>
            </a:extLst>
          </p:cNvPr>
          <p:cNvSpPr>
            <a:spLocks noGrp="1"/>
          </p:cNvSpPr>
          <p:nvPr>
            <p:ph type="title"/>
          </p:nvPr>
        </p:nvSpPr>
        <p:spPr/>
        <p:txBody>
          <a:bodyPr/>
          <a:lstStyle/>
          <a:p>
            <a:r>
              <a:rPr lang="en-US" dirty="0"/>
              <a:t>Kuiper Belt</a:t>
            </a:r>
          </a:p>
        </p:txBody>
      </p:sp>
      <p:sp>
        <p:nvSpPr>
          <p:cNvPr id="3" name="Content Placeholder 2">
            <a:extLst>
              <a:ext uri="{FF2B5EF4-FFF2-40B4-BE49-F238E27FC236}">
                <a16:creationId xmlns:a16="http://schemas.microsoft.com/office/drawing/2014/main" id="{779CEFBC-4BA9-C046-8602-643B41E8A5BD}"/>
              </a:ext>
            </a:extLst>
          </p:cNvPr>
          <p:cNvSpPr>
            <a:spLocks noGrp="1"/>
          </p:cNvSpPr>
          <p:nvPr>
            <p:ph idx="1"/>
          </p:nvPr>
        </p:nvSpPr>
        <p:spPr/>
        <p:txBody>
          <a:bodyPr/>
          <a:lstStyle/>
          <a:p>
            <a:r>
              <a:rPr lang="en-US" dirty="0"/>
              <a:t>TNOs approximately in the ecliptic</a:t>
            </a:r>
          </a:p>
          <a:p>
            <a:r>
              <a:rPr lang="en-US" dirty="0"/>
              <a:t>Pluto is a KBO</a:t>
            </a:r>
          </a:p>
          <a:p>
            <a:r>
              <a:rPr lang="en-US" dirty="0"/>
              <a:t>More are being discovered</a:t>
            </a:r>
          </a:p>
        </p:txBody>
      </p:sp>
    </p:spTree>
    <p:extLst>
      <p:ext uri="{BB962C8B-B14F-4D97-AF65-F5344CB8AC3E}">
        <p14:creationId xmlns:p14="http://schemas.microsoft.com/office/powerpoint/2010/main" val="388418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FD41F-CAC9-9446-A392-57F56D7F068C}"/>
              </a:ext>
            </a:extLst>
          </p:cNvPr>
          <p:cNvSpPr>
            <a:spLocks noGrp="1"/>
          </p:cNvSpPr>
          <p:nvPr>
            <p:ph type="title"/>
          </p:nvPr>
        </p:nvSpPr>
        <p:spPr/>
        <p:txBody>
          <a:bodyPr/>
          <a:lstStyle/>
          <a:p>
            <a:r>
              <a:rPr lang="en-US" dirty="0"/>
              <a:t>Oort Cloud</a:t>
            </a:r>
          </a:p>
        </p:txBody>
      </p:sp>
      <p:sp>
        <p:nvSpPr>
          <p:cNvPr id="3" name="Content Placeholder 2">
            <a:extLst>
              <a:ext uri="{FF2B5EF4-FFF2-40B4-BE49-F238E27FC236}">
                <a16:creationId xmlns:a16="http://schemas.microsoft.com/office/drawing/2014/main" id="{8F0F5768-BA60-7948-8843-BD74DA7AFE99}"/>
              </a:ext>
            </a:extLst>
          </p:cNvPr>
          <p:cNvSpPr>
            <a:spLocks noGrp="1"/>
          </p:cNvSpPr>
          <p:nvPr>
            <p:ph idx="1"/>
          </p:nvPr>
        </p:nvSpPr>
        <p:spPr/>
        <p:txBody>
          <a:bodyPr/>
          <a:lstStyle/>
          <a:p>
            <a:r>
              <a:rPr lang="en-US" dirty="0"/>
              <a:t>Hypothesized reservoir of comets</a:t>
            </a:r>
          </a:p>
          <a:p>
            <a:r>
              <a:rPr lang="en-US" dirty="0"/>
              <a:t>Approximately spherical</a:t>
            </a:r>
          </a:p>
          <a:p>
            <a:pPr lvl="1"/>
            <a:r>
              <a:rPr lang="en-US" dirty="0"/>
              <a:t>not oriented with ecliptic</a:t>
            </a:r>
          </a:p>
          <a:p>
            <a:r>
              <a:rPr lang="en-US" dirty="0">
                <a:solidFill>
                  <a:schemeClr val="accent4"/>
                </a:solidFill>
              </a:rPr>
              <a:t>Why we think so</a:t>
            </a:r>
            <a:r>
              <a:rPr lang="en-US" dirty="0"/>
              <a:t>: many comets approach far from ecliptic plane</a:t>
            </a:r>
          </a:p>
          <a:p>
            <a:r>
              <a:rPr lang="en-US" dirty="0"/>
              <a:t>No objects imaged in Oort cloud</a:t>
            </a:r>
          </a:p>
        </p:txBody>
      </p:sp>
    </p:spTree>
    <p:extLst>
      <p:ext uri="{BB962C8B-B14F-4D97-AF65-F5344CB8AC3E}">
        <p14:creationId xmlns:p14="http://schemas.microsoft.com/office/powerpoint/2010/main" val="208579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AC9F5-27ED-C74A-A059-71D5D88AFDA8}"/>
              </a:ext>
            </a:extLst>
          </p:cNvPr>
          <p:cNvSpPr>
            <a:spLocks noGrp="1"/>
          </p:cNvSpPr>
          <p:nvPr>
            <p:ph type="title"/>
          </p:nvPr>
        </p:nvSpPr>
        <p:spPr/>
        <p:txBody>
          <a:bodyPr/>
          <a:lstStyle/>
          <a:p>
            <a:r>
              <a:rPr lang="en-US" dirty="0"/>
              <a:t>Proto-Solar System</a:t>
            </a:r>
          </a:p>
        </p:txBody>
      </p:sp>
      <p:sp>
        <p:nvSpPr>
          <p:cNvPr id="3" name="Content Placeholder 2">
            <a:extLst>
              <a:ext uri="{FF2B5EF4-FFF2-40B4-BE49-F238E27FC236}">
                <a16:creationId xmlns:a16="http://schemas.microsoft.com/office/drawing/2014/main" id="{B7F4FAB9-7180-8846-BFFF-01C92C4974F4}"/>
              </a:ext>
            </a:extLst>
          </p:cNvPr>
          <p:cNvSpPr>
            <a:spLocks noGrp="1"/>
          </p:cNvSpPr>
          <p:nvPr>
            <p:ph idx="1"/>
          </p:nvPr>
        </p:nvSpPr>
        <p:spPr/>
        <p:txBody>
          <a:bodyPr/>
          <a:lstStyle/>
          <a:p>
            <a:r>
              <a:rPr lang="en-US" dirty="0"/>
              <a:t>Condensed from a solar nebula which collapsed to a </a:t>
            </a:r>
            <a:r>
              <a:rPr lang="en-US" dirty="0" err="1"/>
              <a:t>protostar</a:t>
            </a:r>
            <a:r>
              <a:rPr lang="en-US" dirty="0"/>
              <a:t> and protoplanetary disk</a:t>
            </a:r>
          </a:p>
          <a:p>
            <a:r>
              <a:rPr lang="en-US" dirty="0">
                <a:solidFill>
                  <a:schemeClr val="accent4"/>
                </a:solidFill>
              </a:rPr>
              <a:t>Why we think so</a:t>
            </a:r>
            <a:r>
              <a:rPr lang="en-US" dirty="0"/>
              <a:t>: concurrent rotation of Solar system bodies</a:t>
            </a:r>
          </a:p>
        </p:txBody>
      </p:sp>
    </p:spTree>
    <p:extLst>
      <p:ext uri="{BB962C8B-B14F-4D97-AF65-F5344CB8AC3E}">
        <p14:creationId xmlns:p14="http://schemas.microsoft.com/office/powerpoint/2010/main" val="262274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AC9F5-27ED-C74A-A059-71D5D88AFDA8}"/>
              </a:ext>
            </a:extLst>
          </p:cNvPr>
          <p:cNvSpPr>
            <a:spLocks noGrp="1"/>
          </p:cNvSpPr>
          <p:nvPr>
            <p:ph type="title"/>
          </p:nvPr>
        </p:nvSpPr>
        <p:spPr/>
        <p:txBody>
          <a:bodyPr/>
          <a:lstStyle/>
          <a:p>
            <a:r>
              <a:rPr lang="en-US" dirty="0"/>
              <a:t>When Did it Condense?</a:t>
            </a:r>
          </a:p>
        </p:txBody>
      </p:sp>
      <p:sp>
        <p:nvSpPr>
          <p:cNvPr id="3" name="Content Placeholder 2">
            <a:extLst>
              <a:ext uri="{FF2B5EF4-FFF2-40B4-BE49-F238E27FC236}">
                <a16:creationId xmlns:a16="http://schemas.microsoft.com/office/drawing/2014/main" id="{B7F4FAB9-7180-8846-BFFF-01C92C4974F4}"/>
              </a:ext>
            </a:extLst>
          </p:cNvPr>
          <p:cNvSpPr>
            <a:spLocks noGrp="1"/>
          </p:cNvSpPr>
          <p:nvPr>
            <p:ph idx="1"/>
          </p:nvPr>
        </p:nvSpPr>
        <p:spPr/>
        <p:txBody>
          <a:bodyPr/>
          <a:lstStyle/>
          <a:p>
            <a:r>
              <a:rPr lang="en-US" dirty="0"/>
              <a:t>about 4.6 Ga</a:t>
            </a:r>
          </a:p>
          <a:p>
            <a:r>
              <a:rPr lang="en-US" dirty="0">
                <a:solidFill>
                  <a:schemeClr val="accent4"/>
                </a:solidFill>
              </a:rPr>
              <a:t>Why we think so</a:t>
            </a:r>
            <a:r>
              <a:rPr lang="en-US" dirty="0"/>
              <a:t>: radioactive dating of meteorites</a:t>
            </a:r>
          </a:p>
        </p:txBody>
      </p:sp>
    </p:spTree>
    <p:extLst>
      <p:ext uri="{BB962C8B-B14F-4D97-AF65-F5344CB8AC3E}">
        <p14:creationId xmlns:p14="http://schemas.microsoft.com/office/powerpoint/2010/main" val="287958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09722-8C87-CF43-A1C8-EDC476AA6594}"/>
              </a:ext>
            </a:extLst>
          </p:cNvPr>
          <p:cNvSpPr>
            <a:spLocks noGrp="1"/>
          </p:cNvSpPr>
          <p:nvPr>
            <p:ph type="title"/>
          </p:nvPr>
        </p:nvSpPr>
        <p:spPr/>
        <p:txBody>
          <a:bodyPr/>
          <a:lstStyle/>
          <a:p>
            <a:r>
              <a:rPr lang="en-US" dirty="0"/>
              <a:t>What Happened Before?</a:t>
            </a:r>
          </a:p>
        </p:txBody>
      </p:sp>
      <p:sp>
        <p:nvSpPr>
          <p:cNvPr id="3" name="Content Placeholder 2">
            <a:extLst>
              <a:ext uri="{FF2B5EF4-FFF2-40B4-BE49-F238E27FC236}">
                <a16:creationId xmlns:a16="http://schemas.microsoft.com/office/drawing/2014/main" id="{EF8F8F9B-CD67-5448-8D8E-088203B9815A}"/>
              </a:ext>
            </a:extLst>
          </p:cNvPr>
          <p:cNvSpPr>
            <a:spLocks noGrp="1"/>
          </p:cNvSpPr>
          <p:nvPr>
            <p:ph idx="1"/>
          </p:nvPr>
        </p:nvSpPr>
        <p:spPr/>
        <p:txBody>
          <a:bodyPr/>
          <a:lstStyle/>
          <a:p>
            <a:r>
              <a:rPr lang="en-US" dirty="0"/>
              <a:t>At least one generation of stars</a:t>
            </a:r>
          </a:p>
          <a:p>
            <a:r>
              <a:rPr lang="en-US" dirty="0">
                <a:solidFill>
                  <a:schemeClr val="accent4"/>
                </a:solidFill>
              </a:rPr>
              <a:t>Why we think so</a:t>
            </a:r>
            <a:r>
              <a:rPr lang="en-US" dirty="0"/>
              <a:t>: presence of metals</a:t>
            </a:r>
          </a:p>
        </p:txBody>
      </p:sp>
    </p:spTree>
    <p:extLst>
      <p:ext uri="{BB962C8B-B14F-4D97-AF65-F5344CB8AC3E}">
        <p14:creationId xmlns:p14="http://schemas.microsoft.com/office/powerpoint/2010/main" val="117110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09722-8C87-CF43-A1C8-EDC476AA6594}"/>
              </a:ext>
            </a:extLst>
          </p:cNvPr>
          <p:cNvSpPr>
            <a:spLocks noGrp="1"/>
          </p:cNvSpPr>
          <p:nvPr>
            <p:ph type="title"/>
          </p:nvPr>
        </p:nvSpPr>
        <p:spPr/>
        <p:txBody>
          <a:bodyPr/>
          <a:lstStyle/>
          <a:p>
            <a:r>
              <a:rPr lang="en-US" sz="4000" dirty="0"/>
              <a:t>What Caused the Jeans Instability?</a:t>
            </a:r>
          </a:p>
        </p:txBody>
      </p:sp>
      <p:sp>
        <p:nvSpPr>
          <p:cNvPr id="3" name="Content Placeholder 2">
            <a:extLst>
              <a:ext uri="{FF2B5EF4-FFF2-40B4-BE49-F238E27FC236}">
                <a16:creationId xmlns:a16="http://schemas.microsoft.com/office/drawing/2014/main" id="{EF8F8F9B-CD67-5448-8D8E-088203B9815A}"/>
              </a:ext>
            </a:extLst>
          </p:cNvPr>
          <p:cNvSpPr>
            <a:spLocks noGrp="1"/>
          </p:cNvSpPr>
          <p:nvPr>
            <p:ph idx="1"/>
          </p:nvPr>
        </p:nvSpPr>
        <p:spPr/>
        <p:txBody>
          <a:bodyPr/>
          <a:lstStyle/>
          <a:p>
            <a:r>
              <a:rPr lang="en-US" dirty="0"/>
              <a:t>Probably a supernova shock wave</a:t>
            </a:r>
          </a:p>
          <a:p>
            <a:r>
              <a:rPr lang="en-US" dirty="0">
                <a:solidFill>
                  <a:schemeClr val="accent4"/>
                </a:solidFill>
              </a:rPr>
              <a:t>Why we think so</a:t>
            </a:r>
            <a:r>
              <a:rPr lang="en-US" dirty="0"/>
              <a:t>: radioactive atoms</a:t>
            </a:r>
          </a:p>
        </p:txBody>
      </p:sp>
    </p:spTree>
    <p:extLst>
      <p:ext uri="{BB962C8B-B14F-4D97-AF65-F5344CB8AC3E}">
        <p14:creationId xmlns:p14="http://schemas.microsoft.com/office/powerpoint/2010/main" val="173135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3432</TotalTime>
  <Words>592</Words>
  <Application>Microsoft Office PowerPoint</Application>
  <PresentationFormat>On-screen Show (4:3)</PresentationFormat>
  <Paragraphs>188</Paragraphs>
  <Slides>20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ＭＳ Ｐゴシック</vt:lpstr>
      <vt:lpstr>Arial</vt:lpstr>
      <vt:lpstr>Calibri</vt:lpstr>
      <vt:lpstr>Times New Roman</vt:lpstr>
      <vt:lpstr>Default Design</vt:lpstr>
      <vt:lpstr>How We‡ Got Here</vt:lpstr>
      <vt:lpstr>What we have now</vt:lpstr>
      <vt:lpstr>Orbit comparison</vt:lpstr>
      <vt:lpstr>Kuiper Belt</vt:lpstr>
      <vt:lpstr>Oort Cloud</vt:lpstr>
      <vt:lpstr>Proto-Solar System</vt:lpstr>
      <vt:lpstr>When Did it Condense?</vt:lpstr>
      <vt:lpstr>What Happened Before?</vt:lpstr>
      <vt:lpstr>What Caused the Jeans Instability?</vt:lpstr>
      <vt:lpstr>What about Pt, Au, U, etc.?</vt:lpstr>
      <vt:lpstr>Asteroids and Comets</vt:lpstr>
      <vt:lpstr>Questions</vt:lpstr>
      <vt:lpstr>Nice Model</vt:lpstr>
      <vt:lpstr>Nice Model</vt:lpstr>
      <vt:lpstr>Nice Model</vt:lpstr>
      <vt:lpstr>Nice Model</vt:lpstr>
      <vt:lpstr>What we have</vt:lpstr>
      <vt:lpstr>Sizes and Densities</vt:lpstr>
      <vt:lpstr>Orbits</vt:lpstr>
      <vt:lpstr>What we Observe</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cp:lastModifiedBy>
  <cp:revision>230</cp:revision>
  <cp:lastPrinted>2024-09-25T19:51:38Z</cp:lastPrinted>
  <dcterms:created xsi:type="dcterms:W3CDTF">2003-08-04T19:23:16Z</dcterms:created>
  <dcterms:modified xsi:type="dcterms:W3CDTF">2024-09-25T19:51:46Z</dcterms:modified>
</cp:coreProperties>
</file>