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0063"/>
    <p:restoredTop sz="93913" autoAdjust="0"/>
  </p:normalViewPr>
  <p:slideViewPr>
    <p:cSldViewPr>
      <p:cViewPr varScale="1">
        <p:scale>
          <a:sx n="66" d="100"/>
          <a:sy n="66" d="100"/>
        </p:scale>
        <p:origin x="87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1614" y="60"/>
      </p:cViewPr>
      <p:guideLst>
        <p:guide orient="horz" pos="2927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58291" y="123036"/>
            <a:ext cx="2970709" cy="46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 1050 L10 Star Origins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954" y="1"/>
            <a:ext cx="2971878" cy="46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8011"/>
            <a:ext cx="2970709" cy="46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954" y="8680981"/>
            <a:ext cx="2854966" cy="46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49949"/>
            <a:ext cx="2971878" cy="466291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 1050 L10 Star Origins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954" y="1"/>
            <a:ext cx="2971878" cy="466291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2/24/2025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6268" y="4415056"/>
            <a:ext cx="5485465" cy="4184010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8828011"/>
            <a:ext cx="2971878" cy="466291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954" y="8828011"/>
            <a:ext cx="2971878" cy="466291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49130"/>
            <a:ext cx="2971878" cy="466291"/>
          </a:xfrm>
        </p:spPr>
        <p:txBody>
          <a:bodyPr/>
          <a:lstStyle/>
          <a:p>
            <a:pPr>
              <a:defRPr/>
            </a:pPr>
            <a:r>
              <a:rPr lang="en-US"/>
              <a:t>A 1050 L10 Star Origins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C823E-652C-BB4C-958D-D5E42335A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ACD44F-A22B-B141-A718-8EBA46414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C4DDF0-1B2F-E54E-A390-8EF63205C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02" y="-528638"/>
            <a:ext cx="9149502" cy="7920038"/>
          </a:xfrm>
          <a:prstGeom prst="rect">
            <a:avLst/>
          </a:prstGeom>
        </p:spPr>
      </p:pic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C000"/>
                </a:solidFill>
                <a:ea typeface="ＭＳ Ｐゴシック" panose="020B0600070205080204" pitchFamily="34" charset="-128"/>
              </a:rPr>
              <a:t>Origins of Stars and Planets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C000"/>
                </a:solidFill>
                <a:ea typeface="ＭＳ Ｐゴシック" panose="020B0600070205080204" pitchFamily="34" charset="-128"/>
              </a:rPr>
              <a:t>Our sort of neighborhood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CABD0E-D278-8A42-973D-62A6CFBC36E6}"/>
              </a:ext>
            </a:extLst>
          </p:cNvPr>
          <p:cNvSpPr txBox="1"/>
          <p:nvPr/>
        </p:nvSpPr>
        <p:spPr>
          <a:xfrm>
            <a:off x="914400" y="5438745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Chapter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0CF81-94FB-E940-B125-883D46E62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Exoplanets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BA0C-6CA2-0043-9E6A-C5A6AE33F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Detected by a myriad of techniques</a:t>
            </a:r>
          </a:p>
          <a:p>
            <a:pPr lvl="1"/>
            <a:r>
              <a:rPr lang="en-US" dirty="0"/>
              <a:t>transits</a:t>
            </a:r>
          </a:p>
          <a:p>
            <a:pPr lvl="1"/>
            <a:r>
              <a:rPr lang="en-US" dirty="0"/>
              <a:t>Doppler</a:t>
            </a:r>
          </a:p>
          <a:p>
            <a:pPr lvl="1"/>
            <a:r>
              <a:rPr lang="en-US" dirty="0"/>
              <a:t>astrometry</a:t>
            </a:r>
          </a:p>
          <a:p>
            <a:pPr lvl="1"/>
            <a:r>
              <a:rPr lang="en-US" dirty="0"/>
              <a:t>direct imaging</a:t>
            </a:r>
          </a:p>
        </p:txBody>
      </p:sp>
    </p:spTree>
    <p:extLst>
      <p:ext uri="{BB962C8B-B14F-4D97-AF65-F5344CB8AC3E}">
        <p14:creationId xmlns:p14="http://schemas.microsoft.com/office/powerpoint/2010/main" val="1440125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92271-23C4-5346-8876-496725F56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Circumstellar disks</a:t>
            </a:r>
          </a:p>
        </p:txBody>
      </p:sp>
      <p:pic>
        <p:nvPicPr>
          <p:cNvPr id="3" name="Picture 2" descr="Three photos showthe young circumstellar disks of matter. The first photo shows a dark circle in the middle with colorful rays spreading out in the background. A streak can be seen fading away on the left and right of the dark circle. The second photo shows a blue disk with beta Pictoris location of the star shown at the center. Beta Pictoris b is shown slightly above this start in the north east. A much smaller dotted circle as compared to the blue disk shows the size of Saturn’s orbit around the sun. A fiery tail, each on the north each and south west of the disk shows the debris disk.">
            <a:extLst>
              <a:ext uri="{FF2B5EF4-FFF2-40B4-BE49-F238E27FC236}">
                <a16:creationId xmlns:a16="http://schemas.microsoft.com/office/drawing/2014/main" id="{BE07F06E-35F7-0E4B-BC6B-C89833D2E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724" y="1542167"/>
            <a:ext cx="8112552" cy="3773666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674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EC4F1-41BA-F347-A42E-AC146F155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Host stars are diverse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34DE1-2ECC-4B4D-915C-ADB1718F4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Binaries</a:t>
            </a:r>
          </a:p>
          <a:p>
            <a:r>
              <a:rPr lang="en-US" dirty="0"/>
              <a:t>Neutron stars</a:t>
            </a:r>
          </a:p>
          <a:p>
            <a:r>
              <a:rPr lang="en-US" dirty="0"/>
              <a:t>Red dwarfs</a:t>
            </a:r>
          </a:p>
          <a:p>
            <a:r>
              <a:rPr lang="en-US" dirty="0"/>
              <a:t>Stars in globular clusters</a:t>
            </a:r>
          </a:p>
        </p:txBody>
      </p:sp>
    </p:spTree>
    <p:extLst>
      <p:ext uri="{BB962C8B-B14F-4D97-AF65-F5344CB8AC3E}">
        <p14:creationId xmlns:p14="http://schemas.microsoft.com/office/powerpoint/2010/main" val="2968790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7210C-3516-FD4C-AED7-10DF41BE7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Exoplanets are diverse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BA6F1-9457-EA4C-8882-7FA991618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Hot </a:t>
            </a:r>
            <a:r>
              <a:rPr lang="en-US" dirty="0" err="1"/>
              <a:t>Jupiters</a:t>
            </a:r>
            <a:endParaRPr lang="en-US" dirty="0"/>
          </a:p>
          <a:p>
            <a:r>
              <a:rPr lang="en-US" dirty="0"/>
              <a:t>Super-Earths</a:t>
            </a:r>
          </a:p>
          <a:p>
            <a:r>
              <a:rPr lang="en-US" dirty="0"/>
              <a:t>Orbiting opposite stellar rotation</a:t>
            </a:r>
          </a:p>
        </p:txBody>
      </p:sp>
    </p:spTree>
    <p:extLst>
      <p:ext uri="{BB962C8B-B14F-4D97-AF65-F5344CB8AC3E}">
        <p14:creationId xmlns:p14="http://schemas.microsoft.com/office/powerpoint/2010/main" val="188801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7B130-A0A0-BA4F-8EFE-ADE6DD7A3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Orphan planets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4A0F6-EF22-8C4C-AD45-F10724D4F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orbiting a star</a:t>
            </a:r>
          </a:p>
          <a:p>
            <a:r>
              <a:rPr lang="en-US" dirty="0"/>
              <a:t>Ejected from double star system or by a massive sibling?</a:t>
            </a:r>
          </a:p>
          <a:p>
            <a:r>
              <a:rPr lang="en-US" dirty="0"/>
              <a:t>Estimates to be as numerous as stars</a:t>
            </a:r>
          </a:p>
        </p:txBody>
      </p:sp>
    </p:spTree>
    <p:extLst>
      <p:ext uri="{BB962C8B-B14F-4D97-AF65-F5344CB8AC3E}">
        <p14:creationId xmlns:p14="http://schemas.microsoft.com/office/powerpoint/2010/main" val="423723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0DC53-1BEC-FE4A-866B-6D9D9FE5F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Gases and solids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5463D-161F-2245-B3F6-379314CDD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Stars are H and He</a:t>
            </a:r>
          </a:p>
          <a:p>
            <a:r>
              <a:rPr lang="en-US" dirty="0"/>
              <a:t>Most of the universe is H and He</a:t>
            </a:r>
          </a:p>
          <a:p>
            <a:r>
              <a:rPr lang="en-US" dirty="0"/>
              <a:t>Many planets have heavier elements</a:t>
            </a:r>
          </a:p>
        </p:txBody>
      </p:sp>
    </p:spTree>
    <p:extLst>
      <p:ext uri="{BB962C8B-B14F-4D97-AF65-F5344CB8AC3E}">
        <p14:creationId xmlns:p14="http://schemas.microsoft.com/office/powerpoint/2010/main" val="187495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01705-F313-5B40-AF12-1DD9D65B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925B7-8768-0841-93AF-864E9C54B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an astronomer, a metal is an element beyond He</a:t>
            </a:r>
          </a:p>
          <a:p>
            <a:r>
              <a:rPr lang="en-US" dirty="0"/>
              <a:t>S, As, </a:t>
            </a:r>
            <a:r>
              <a:rPr lang="en-US" dirty="0" err="1"/>
              <a:t>Ar</a:t>
            </a:r>
            <a:r>
              <a:rPr lang="en-US" dirty="0"/>
              <a:t> all “metals”</a:t>
            </a:r>
          </a:p>
          <a:p>
            <a:r>
              <a:rPr lang="en-US" dirty="0"/>
              <a:t>H and He formed in the Big Bang</a:t>
            </a:r>
          </a:p>
          <a:p>
            <a:r>
              <a:rPr lang="en-US" dirty="0"/>
              <a:t>Metals form in stars</a:t>
            </a:r>
          </a:p>
          <a:p>
            <a:pPr lvl="1"/>
            <a:r>
              <a:rPr lang="en-US" dirty="0"/>
              <a:t>Nuclear fusion</a:t>
            </a:r>
          </a:p>
        </p:txBody>
      </p:sp>
    </p:spTree>
    <p:extLst>
      <p:ext uri="{BB962C8B-B14F-4D97-AF65-F5344CB8AC3E}">
        <p14:creationId xmlns:p14="http://schemas.microsoft.com/office/powerpoint/2010/main" val="35661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8A2A4-EEFE-B841-8D3D-589CD383A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Metals leave stars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F42B5-52C3-AF43-9254-441C2ABF2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Stellar winds</a:t>
            </a:r>
          </a:p>
          <a:p>
            <a:r>
              <a:rPr lang="en-US" dirty="0"/>
              <a:t>Planetary nebulae</a:t>
            </a:r>
          </a:p>
          <a:p>
            <a:r>
              <a:rPr lang="en-US" dirty="0"/>
              <a:t>Supernovae</a:t>
            </a:r>
          </a:p>
          <a:p>
            <a:r>
              <a:rPr lang="en-US" dirty="0"/>
              <a:t>Neutron star mergers</a:t>
            </a:r>
          </a:p>
        </p:txBody>
      </p:sp>
    </p:spTree>
    <p:extLst>
      <p:ext uri="{BB962C8B-B14F-4D97-AF65-F5344CB8AC3E}">
        <p14:creationId xmlns:p14="http://schemas.microsoft.com/office/powerpoint/2010/main" val="210909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50309-486A-F040-9E28-245928C1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Metals leave stars</a:t>
            </a:r>
          </a:p>
        </p:txBody>
      </p:sp>
      <p:pic>
        <p:nvPicPr>
          <p:cNvPr id="3" name="Picture 2" descr="Three photos depict three different phases of stars. The first photo shows a bright star,Antares, with starlight scattering from its center. The start is bright white in the middle and yellowish outside. The second photo shows a blue star almost spherical in shape appearing calmer than Antares. The third photo shows a reddish spongelike structure with various bright spots around it.">
            <a:extLst>
              <a:ext uri="{FF2B5EF4-FFF2-40B4-BE49-F238E27FC236}">
                <a16:creationId xmlns:a16="http://schemas.microsoft.com/office/drawing/2014/main" id="{5AE60393-65CB-754D-8FF7-314A89B16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447" y="1508407"/>
            <a:ext cx="8113106" cy="4587593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328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B339B-CA4D-7543-A1E7-6402E4383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3F9AB-862F-4748-A26C-85038A9A5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Stars born inside clouds of gas and dust</a:t>
            </a:r>
          </a:p>
          <a:p>
            <a:r>
              <a:rPr lang="en-US" dirty="0"/>
              <a:t>Collapse after a </a:t>
            </a:r>
            <a:r>
              <a:rPr lang="en-US" dirty="0">
                <a:solidFill>
                  <a:schemeClr val="accent2"/>
                </a:solidFill>
              </a:rPr>
              <a:t>Jeans instability</a:t>
            </a:r>
          </a:p>
          <a:p>
            <a:r>
              <a:rPr lang="en-US" dirty="0"/>
              <a:t>Local </a:t>
            </a:r>
            <a:r>
              <a:rPr lang="en-US" dirty="0" err="1">
                <a:solidFill>
                  <a:schemeClr val="accent2"/>
                </a:solidFill>
              </a:rPr>
              <a:t>overdensity</a:t>
            </a:r>
            <a:r>
              <a:rPr lang="en-US" dirty="0">
                <a:solidFill>
                  <a:schemeClr val="tx2"/>
                </a:solidFill>
              </a:rPr>
              <a:t>:</a:t>
            </a:r>
            <a:r>
              <a:rPr lang="en-US" dirty="0"/>
              <a:t> gravity outweighs pressure </a:t>
            </a:r>
          </a:p>
          <a:p>
            <a:r>
              <a:rPr lang="en-US" dirty="0"/>
              <a:t>Material falls inward</a:t>
            </a:r>
          </a:p>
          <a:p>
            <a:pPr lvl="1"/>
            <a:r>
              <a:rPr lang="en-US" dirty="0"/>
              <a:t>heats up</a:t>
            </a:r>
          </a:p>
          <a:p>
            <a:pPr lvl="1"/>
            <a:r>
              <a:rPr lang="en-US" dirty="0"/>
              <a:t>collapses until pressure supports weight</a:t>
            </a:r>
          </a:p>
          <a:p>
            <a:r>
              <a:rPr lang="en-US" dirty="0"/>
              <a:t>Radiative energy loss facilitates collapse</a:t>
            </a:r>
          </a:p>
        </p:txBody>
      </p:sp>
    </p:spTree>
    <p:extLst>
      <p:ext uri="{BB962C8B-B14F-4D97-AF65-F5344CB8AC3E}">
        <p14:creationId xmlns:p14="http://schemas.microsoft.com/office/powerpoint/2010/main" val="56045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56045-A998-164D-A7A2-385823B3A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Overdensity</a:t>
            </a:r>
            <a:r>
              <a:rPr lang="en-US" dirty="0"/>
              <a:t> triggers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7B56C-E4AD-F049-84C2-60903F40A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Wind and light pressure from new star</a:t>
            </a:r>
          </a:p>
          <a:p>
            <a:pPr lvl="1"/>
            <a:r>
              <a:rPr lang="en-US" dirty="0"/>
              <a:t>Star formation chain reaction</a:t>
            </a:r>
          </a:p>
          <a:p>
            <a:r>
              <a:rPr lang="en-US" dirty="0"/>
              <a:t>Nearby nova or supernova</a:t>
            </a:r>
          </a:p>
          <a:p>
            <a:r>
              <a:rPr lang="en-US" dirty="0"/>
              <a:t>Colliding clouds</a:t>
            </a:r>
          </a:p>
        </p:txBody>
      </p:sp>
    </p:spTree>
    <p:extLst>
      <p:ext uri="{BB962C8B-B14F-4D97-AF65-F5344CB8AC3E}">
        <p14:creationId xmlns:p14="http://schemas.microsoft.com/office/powerpoint/2010/main" val="234222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B42EC-94A8-BB44-BEA9-8D551EB4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Collapsing cloud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BAE79-C852-3040-B68B-13312B99F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Rotation intensifies as cloud contracts</a:t>
            </a:r>
          </a:p>
          <a:p>
            <a:r>
              <a:rPr lang="en-US" dirty="0"/>
              <a:t>Forms </a:t>
            </a:r>
            <a:r>
              <a:rPr lang="en-US" dirty="0">
                <a:solidFill>
                  <a:schemeClr val="accent2"/>
                </a:solidFill>
              </a:rPr>
              <a:t>proto-star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protoplanetary disk</a:t>
            </a:r>
          </a:p>
          <a:p>
            <a:r>
              <a:rPr lang="en-US" dirty="0"/>
              <a:t>Development of star and planets is a subject of active research</a:t>
            </a:r>
          </a:p>
        </p:txBody>
      </p:sp>
    </p:spTree>
    <p:extLst>
      <p:ext uri="{BB962C8B-B14F-4D97-AF65-F5344CB8AC3E}">
        <p14:creationId xmlns:p14="http://schemas.microsoft.com/office/powerpoint/2010/main" val="180443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AD90D-1551-C547-842A-4E5D940DF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ignition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E2499-22D8-E345-A39E-FEDD22B65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Core becomes hot and dense enough to support fusion</a:t>
            </a:r>
          </a:p>
          <a:p>
            <a:r>
              <a:rPr lang="en-US" dirty="0"/>
              <a:t>Starlight and stellar wind disperse unconsolidated matter</a:t>
            </a:r>
          </a:p>
        </p:txBody>
      </p:sp>
    </p:spTree>
    <p:extLst>
      <p:ext uri="{BB962C8B-B14F-4D97-AF65-F5344CB8AC3E}">
        <p14:creationId xmlns:p14="http://schemas.microsoft.com/office/powerpoint/2010/main" val="22280269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3392</TotalTime>
  <Words>244</Words>
  <Application>Microsoft Office PowerPoint</Application>
  <PresentationFormat>On-screen Show (4:3)</PresentationFormat>
  <Paragraphs>61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ＭＳ Ｐゴシック</vt:lpstr>
      <vt:lpstr>Arial</vt:lpstr>
      <vt:lpstr>Calibri</vt:lpstr>
      <vt:lpstr>Default Design</vt:lpstr>
      <vt:lpstr>Origins of Stars and Planets</vt:lpstr>
      <vt:lpstr>Gases and solids</vt:lpstr>
      <vt:lpstr>Metals</vt:lpstr>
      <vt:lpstr>Metals leave stars</vt:lpstr>
      <vt:lpstr>Metals leave stars</vt:lpstr>
      <vt:lpstr>Star formation</vt:lpstr>
      <vt:lpstr>Overdensity triggers</vt:lpstr>
      <vt:lpstr>Collapsing cloud</vt:lpstr>
      <vt:lpstr>Star ignition</vt:lpstr>
      <vt:lpstr>Exoplanets</vt:lpstr>
      <vt:lpstr>Circumstellar disks</vt:lpstr>
      <vt:lpstr>Host stars are diverse</vt:lpstr>
      <vt:lpstr>Exoplanets are diverse</vt:lpstr>
      <vt:lpstr>Orphan planets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228</cp:revision>
  <cp:lastPrinted>2024-09-23T19:00:15Z</cp:lastPrinted>
  <dcterms:created xsi:type="dcterms:W3CDTF">2003-08-04T19:23:16Z</dcterms:created>
  <dcterms:modified xsi:type="dcterms:W3CDTF">2025-02-24T15:55:50Z</dcterms:modified>
</cp:coreProperties>
</file>