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7" r:id="rId2"/>
    <p:sldId id="679" r:id="rId3"/>
    <p:sldId id="671" r:id="rId4"/>
    <p:sldId id="551" r:id="rId5"/>
    <p:sldId id="680" r:id="rId6"/>
    <p:sldId id="555" r:id="rId7"/>
    <p:sldId id="682" r:id="rId8"/>
    <p:sldId id="674" r:id="rId9"/>
    <p:sldId id="681" r:id="rId10"/>
    <p:sldId id="552" r:id="rId11"/>
    <p:sldId id="673" r:id="rId12"/>
  </p:sldIdLst>
  <p:sldSz cx="9144000" cy="6858000" type="screen4x3"/>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7" userDrawn="1">
          <p15:clr>
            <a:srgbClr val="A4A3A4"/>
          </p15:clr>
        </p15:guide>
        <p15:guide id="2" pos="29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7D9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082"/>
    <p:restoredTop sz="93913" autoAdjust="0"/>
  </p:normalViewPr>
  <p:slideViewPr>
    <p:cSldViewPr>
      <p:cViewPr varScale="1">
        <p:scale>
          <a:sx n="59" d="100"/>
          <a:sy n="59" d="100"/>
        </p:scale>
        <p:origin x="57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3248"/>
    </p:cViewPr>
  </p:sorterViewPr>
  <p:notesViewPr>
    <p:cSldViewPr>
      <p:cViewPr varScale="1">
        <p:scale>
          <a:sx n="97" d="100"/>
          <a:sy n="97" d="100"/>
        </p:scale>
        <p:origin x="2312" y="200"/>
      </p:cViewPr>
      <p:guideLst>
        <p:guide orient="horz" pos="2207"/>
        <p:guide pos="29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BA6A1A80-3C88-F94D-B758-F0F7058AF00E}"/>
              </a:ext>
            </a:extLst>
          </p:cNvPr>
          <p:cNvSpPr>
            <a:spLocks noGrp="1" noChangeArrowheads="1"/>
          </p:cNvSpPr>
          <p:nvPr>
            <p:ph type="hdr" sz="quarter"/>
          </p:nvPr>
        </p:nvSpPr>
        <p:spPr bwMode="auto">
          <a:xfrm>
            <a:off x="0" y="312032"/>
            <a:ext cx="4000830"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defTabSz="924565" eaLnBrk="1" hangingPunct="1">
              <a:defRPr sz="1200">
                <a:latin typeface="Arial" charset="0"/>
                <a:ea typeface="+mn-ea"/>
              </a:defRPr>
            </a:lvl1pPr>
          </a:lstStyle>
          <a:p>
            <a:pPr>
              <a:defRPr/>
            </a:pPr>
            <a:r>
              <a:rPr lang="en-US"/>
              <a:t>A1050 L09 Spectra</a:t>
            </a:r>
            <a:endParaRPr lang="en-US" dirty="0"/>
          </a:p>
        </p:txBody>
      </p:sp>
      <p:sp>
        <p:nvSpPr>
          <p:cNvPr id="109571" name="Rectangle 3">
            <a:extLst>
              <a:ext uri="{FF2B5EF4-FFF2-40B4-BE49-F238E27FC236}">
                <a16:creationId xmlns:a16="http://schemas.microsoft.com/office/drawing/2014/main" id="{DAF7FD79-07EF-904F-82E1-5213733CC51C}"/>
              </a:ext>
            </a:extLst>
          </p:cNvPr>
          <p:cNvSpPr>
            <a:spLocks noGrp="1" noChangeArrowheads="1"/>
          </p:cNvSpPr>
          <p:nvPr>
            <p:ph type="dt" sz="quarter" idx="1"/>
          </p:nvPr>
        </p:nvSpPr>
        <p:spPr bwMode="auto">
          <a:xfrm>
            <a:off x="5232097" y="0"/>
            <a:ext cx="4002404"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algn="r" defTabSz="924565" eaLnBrk="1" hangingPunct="1">
              <a:defRPr sz="1200">
                <a:latin typeface="Arial" charset="0"/>
                <a:ea typeface="+mn-ea"/>
              </a:defRPr>
            </a:lvl1pPr>
          </a:lstStyle>
          <a:p>
            <a:pPr>
              <a:defRPr/>
            </a:pPr>
            <a:endParaRPr lang="en-US"/>
          </a:p>
        </p:txBody>
      </p:sp>
      <p:sp>
        <p:nvSpPr>
          <p:cNvPr id="109572" name="Rectangle 4">
            <a:extLst>
              <a:ext uri="{FF2B5EF4-FFF2-40B4-BE49-F238E27FC236}">
                <a16:creationId xmlns:a16="http://schemas.microsoft.com/office/drawing/2014/main" id="{92CAED58-3117-FC4C-AD7C-0DB9B8225DFB}"/>
              </a:ext>
            </a:extLst>
          </p:cNvPr>
          <p:cNvSpPr>
            <a:spLocks noGrp="1" noChangeArrowheads="1"/>
          </p:cNvSpPr>
          <p:nvPr>
            <p:ph type="ftr" sz="quarter" idx="2"/>
          </p:nvPr>
        </p:nvSpPr>
        <p:spPr bwMode="auto">
          <a:xfrm>
            <a:off x="0" y="6657188"/>
            <a:ext cx="4000830"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defTabSz="924565" eaLnBrk="1" hangingPunct="1">
              <a:defRPr sz="1200">
                <a:latin typeface="Arial" charset="0"/>
                <a:ea typeface="+mn-ea"/>
              </a:defRPr>
            </a:lvl1pPr>
          </a:lstStyle>
          <a:p>
            <a:pPr>
              <a:defRPr/>
            </a:pPr>
            <a:endParaRPr lang="en-US"/>
          </a:p>
        </p:txBody>
      </p:sp>
      <p:sp>
        <p:nvSpPr>
          <p:cNvPr id="109573" name="Rectangle 5">
            <a:extLst>
              <a:ext uri="{FF2B5EF4-FFF2-40B4-BE49-F238E27FC236}">
                <a16:creationId xmlns:a16="http://schemas.microsoft.com/office/drawing/2014/main" id="{146EB007-85F2-5B46-A71C-6AA8A5E38614}"/>
              </a:ext>
            </a:extLst>
          </p:cNvPr>
          <p:cNvSpPr>
            <a:spLocks noGrp="1" noChangeArrowheads="1"/>
          </p:cNvSpPr>
          <p:nvPr>
            <p:ph type="sldNum" sz="quarter" idx="3"/>
          </p:nvPr>
        </p:nvSpPr>
        <p:spPr bwMode="auto">
          <a:xfrm>
            <a:off x="5232098" y="6546313"/>
            <a:ext cx="3844952"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algn="r" defTabSz="923394" eaLnBrk="1" hangingPunct="1">
              <a:defRPr sz="1200"/>
            </a:lvl1pPr>
          </a:lstStyle>
          <a:p>
            <a:pPr>
              <a:defRPr/>
            </a:pPr>
            <a:fld id="{99E198E8-1274-AE4E-83C7-C0FE8EEEC5C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495963-331D-D744-B2D3-EA8AE071E65D}"/>
              </a:ext>
            </a:extLst>
          </p:cNvPr>
          <p:cNvSpPr>
            <a:spLocks noGrp="1"/>
          </p:cNvSpPr>
          <p:nvPr>
            <p:ph type="hdr" sz="quarter"/>
          </p:nvPr>
        </p:nvSpPr>
        <p:spPr>
          <a:xfrm>
            <a:off x="1" y="188486"/>
            <a:ext cx="4002404" cy="351629"/>
          </a:xfrm>
          <a:prstGeom prst="rect">
            <a:avLst/>
          </a:prstGeom>
        </p:spPr>
        <p:txBody>
          <a:bodyPr vert="horz" lIns="91819" tIns="45910" rIns="91819" bIns="45910" rtlCol="0"/>
          <a:lstStyle>
            <a:lvl1pPr algn="l" eaLnBrk="1" hangingPunct="1">
              <a:defRPr sz="1200">
                <a:latin typeface="Arial" charset="0"/>
                <a:ea typeface="+mn-ea"/>
              </a:defRPr>
            </a:lvl1pPr>
          </a:lstStyle>
          <a:p>
            <a:pPr>
              <a:defRPr/>
            </a:pPr>
            <a:r>
              <a:rPr lang="en-US"/>
              <a:t>A1050 L09 Spectra</a:t>
            </a:r>
            <a:endParaRPr lang="en-US" dirty="0"/>
          </a:p>
        </p:txBody>
      </p:sp>
      <p:sp>
        <p:nvSpPr>
          <p:cNvPr id="3" name="Date Placeholder 2">
            <a:extLst>
              <a:ext uri="{FF2B5EF4-FFF2-40B4-BE49-F238E27FC236}">
                <a16:creationId xmlns:a16="http://schemas.microsoft.com/office/drawing/2014/main" id="{173DF97D-D50F-FA41-B4C7-64519922F4B3}"/>
              </a:ext>
            </a:extLst>
          </p:cNvPr>
          <p:cNvSpPr>
            <a:spLocks noGrp="1"/>
          </p:cNvSpPr>
          <p:nvPr>
            <p:ph type="dt" idx="1"/>
          </p:nvPr>
        </p:nvSpPr>
        <p:spPr>
          <a:xfrm>
            <a:off x="5232097" y="0"/>
            <a:ext cx="4002404" cy="351629"/>
          </a:xfrm>
          <a:prstGeom prst="rect">
            <a:avLst/>
          </a:prstGeom>
        </p:spPr>
        <p:txBody>
          <a:bodyPr vert="horz" wrap="square" lIns="91819" tIns="45910" rIns="91819" bIns="45910" numCol="1" anchor="t" anchorCtr="0" compatLnSpc="1">
            <a:prstTxWarp prst="textNoShape">
              <a:avLst/>
            </a:prstTxWarp>
          </a:bodyPr>
          <a:lstStyle>
            <a:lvl1pPr algn="r" eaLnBrk="1" hangingPunct="1">
              <a:defRPr sz="1200">
                <a:latin typeface="Arial" pitchFamily="34" charset="0"/>
              </a:defRPr>
            </a:lvl1pPr>
          </a:lstStyle>
          <a:p>
            <a:pPr>
              <a:defRPr/>
            </a:pPr>
            <a:fld id="{EA47F029-E024-AE4D-B9C1-272849DADF5B}" type="datetimeFigureOut">
              <a:rPr lang="en-US" altLang="en-US"/>
              <a:pPr>
                <a:defRPr/>
              </a:pPr>
              <a:t>8/30/2026</a:t>
            </a:fld>
            <a:endParaRPr lang="en-US" altLang="en-US"/>
          </a:p>
        </p:txBody>
      </p:sp>
      <p:sp>
        <p:nvSpPr>
          <p:cNvPr id="4" name="Slide Image Placeholder 3">
            <a:extLst>
              <a:ext uri="{FF2B5EF4-FFF2-40B4-BE49-F238E27FC236}">
                <a16:creationId xmlns:a16="http://schemas.microsoft.com/office/drawing/2014/main" id="{98F1795D-4FE4-0C40-9273-9D3840C3921D}"/>
              </a:ext>
            </a:extLst>
          </p:cNvPr>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1819" tIns="45910" rIns="91819" bIns="45910" rtlCol="0" anchor="ctr"/>
          <a:lstStyle/>
          <a:p>
            <a:pPr lvl="0"/>
            <a:endParaRPr lang="en-US" noProof="0"/>
          </a:p>
        </p:txBody>
      </p:sp>
      <p:sp>
        <p:nvSpPr>
          <p:cNvPr id="5" name="Notes Placeholder 4">
            <a:extLst>
              <a:ext uri="{FF2B5EF4-FFF2-40B4-BE49-F238E27FC236}">
                <a16:creationId xmlns:a16="http://schemas.microsoft.com/office/drawing/2014/main" id="{2479BC8C-F26A-2547-B4A5-5B62490A7803}"/>
              </a:ext>
            </a:extLst>
          </p:cNvPr>
          <p:cNvSpPr>
            <a:spLocks noGrp="1"/>
          </p:cNvSpPr>
          <p:nvPr>
            <p:ph type="body" sz="quarter" idx="3"/>
          </p:nvPr>
        </p:nvSpPr>
        <p:spPr>
          <a:xfrm>
            <a:off x="924238" y="3329386"/>
            <a:ext cx="7387600" cy="3155155"/>
          </a:xfrm>
          <a:prstGeom prst="rect">
            <a:avLst/>
          </a:prstGeom>
        </p:spPr>
        <p:txBody>
          <a:bodyPr vert="horz" lIns="91819" tIns="45910" rIns="91819" bIns="4591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0C4E016-16E8-424F-B0BB-B25FB2B24CED}"/>
              </a:ext>
            </a:extLst>
          </p:cNvPr>
          <p:cNvSpPr>
            <a:spLocks noGrp="1"/>
          </p:cNvSpPr>
          <p:nvPr>
            <p:ph type="ftr" sz="quarter" idx="4"/>
          </p:nvPr>
        </p:nvSpPr>
        <p:spPr>
          <a:xfrm>
            <a:off x="1" y="6657188"/>
            <a:ext cx="4002404" cy="351629"/>
          </a:xfrm>
          <a:prstGeom prst="rect">
            <a:avLst/>
          </a:prstGeom>
        </p:spPr>
        <p:txBody>
          <a:bodyPr vert="horz" lIns="91819" tIns="45910" rIns="91819" bIns="45910" rtlCol="0" anchor="b"/>
          <a:lstStyle>
            <a:lvl1pPr algn="l" eaLnBrk="1" hangingPunct="1">
              <a:defRPr sz="1200">
                <a:latin typeface="Arial" charset="0"/>
                <a:ea typeface="+mn-ea"/>
              </a:defRPr>
            </a:lvl1pPr>
          </a:lstStyle>
          <a:p>
            <a:pPr>
              <a:defRPr/>
            </a:pPr>
            <a:endParaRPr lang="en-US"/>
          </a:p>
        </p:txBody>
      </p:sp>
      <p:sp>
        <p:nvSpPr>
          <p:cNvPr id="7" name="Slide Number Placeholder 6">
            <a:extLst>
              <a:ext uri="{FF2B5EF4-FFF2-40B4-BE49-F238E27FC236}">
                <a16:creationId xmlns:a16="http://schemas.microsoft.com/office/drawing/2014/main" id="{B93896DB-3EBE-8848-8D76-002CB33C43A4}"/>
              </a:ext>
            </a:extLst>
          </p:cNvPr>
          <p:cNvSpPr>
            <a:spLocks noGrp="1"/>
          </p:cNvSpPr>
          <p:nvPr>
            <p:ph type="sldNum" sz="quarter" idx="5"/>
          </p:nvPr>
        </p:nvSpPr>
        <p:spPr>
          <a:xfrm>
            <a:off x="5232097" y="6657188"/>
            <a:ext cx="4002404" cy="351629"/>
          </a:xfrm>
          <a:prstGeom prst="rect">
            <a:avLst/>
          </a:prstGeom>
        </p:spPr>
        <p:txBody>
          <a:bodyPr vert="horz" wrap="square" lIns="91819" tIns="45910" rIns="91819" bIns="45910" numCol="1" anchor="b" anchorCtr="0" compatLnSpc="1">
            <a:prstTxWarp prst="textNoShape">
              <a:avLst/>
            </a:prstTxWarp>
          </a:bodyPr>
          <a:lstStyle>
            <a:lvl1pPr algn="r" eaLnBrk="1" hangingPunct="1">
              <a:defRPr sz="1200"/>
            </a:lvl1pPr>
          </a:lstStyle>
          <a:p>
            <a:pPr>
              <a:defRPr/>
            </a:pPr>
            <a:fld id="{41CD55FC-F6E9-AD46-90CF-9254EF4A6FC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a:xfrm>
            <a:off x="1" y="112458"/>
            <a:ext cx="4002404" cy="351629"/>
          </a:xfrm>
        </p:spPr>
        <p:txBody>
          <a:bodyPr/>
          <a:lstStyle/>
          <a:p>
            <a:pPr>
              <a:defRPr/>
            </a:pPr>
            <a:r>
              <a:rPr lang="en-US"/>
              <a:t>A1050 L09 Spectra</a:t>
            </a:r>
            <a:endParaRPr lang="en-US" dirty="0"/>
          </a:p>
        </p:txBody>
      </p:sp>
      <p:sp>
        <p:nvSpPr>
          <p:cNvPr id="5" name="Slide Number Placeholder 4"/>
          <p:cNvSpPr>
            <a:spLocks noGrp="1"/>
          </p:cNvSpPr>
          <p:nvPr>
            <p:ph type="sldNum" sz="quarter" idx="5"/>
          </p:nvPr>
        </p:nvSpPr>
        <p:spPr/>
        <p:txBody>
          <a:bodyPr/>
          <a:lstStyle/>
          <a:p>
            <a:pPr>
              <a:defRPr/>
            </a:pPr>
            <a:fld id="{41CD55FC-F6E9-AD46-90CF-9254EF4A6FCC}" type="slidenum">
              <a:rPr lang="en-US" altLang="en-US" smtClean="0"/>
              <a:pPr>
                <a:defRPr/>
              </a:pPr>
              <a:t>1</a:t>
            </a:fld>
            <a:endParaRPr lang="en-US" altLang="en-US"/>
          </a:p>
        </p:txBody>
      </p:sp>
    </p:spTree>
    <p:extLst>
      <p:ext uri="{BB962C8B-B14F-4D97-AF65-F5344CB8AC3E}">
        <p14:creationId xmlns:p14="http://schemas.microsoft.com/office/powerpoint/2010/main" val="3566436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29BD79B-892D-F549-B370-32284019558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80C823E-652C-BB4C-958D-D5E42335AA3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C748DE56-8F57-0F4C-B2B6-8E31AD6F0D11}"/>
              </a:ext>
            </a:extLst>
          </p:cNvPr>
          <p:cNvSpPr>
            <a:spLocks noGrp="1" noChangeArrowheads="1"/>
          </p:cNvSpPr>
          <p:nvPr>
            <p:ph type="sldNum" sz="quarter" idx="12"/>
          </p:nvPr>
        </p:nvSpPr>
        <p:spPr>
          <a:ln/>
        </p:spPr>
        <p:txBody>
          <a:bodyPr/>
          <a:lstStyle>
            <a:lvl1pPr>
              <a:defRPr/>
            </a:lvl1pPr>
          </a:lstStyle>
          <a:p>
            <a:pPr>
              <a:defRPr/>
            </a:pPr>
            <a:fld id="{D76D1562-5D18-534B-9DE0-3F30B6659233}" type="slidenum">
              <a:rPr lang="en-US" altLang="en-US"/>
              <a:pPr>
                <a:defRPr/>
              </a:pPr>
              <a:t>‹#›</a:t>
            </a:fld>
            <a:endParaRPr lang="en-US" altLang="en-US"/>
          </a:p>
        </p:txBody>
      </p:sp>
    </p:spTree>
    <p:extLst>
      <p:ext uri="{BB962C8B-B14F-4D97-AF65-F5344CB8AC3E}">
        <p14:creationId xmlns:p14="http://schemas.microsoft.com/office/powerpoint/2010/main" val="3827645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3A49F05-F266-584D-AF42-76DEC7083F8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756391E-6FF9-0840-9B7D-BFA1EAC483B9}"/>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4C1E94B0-3CA9-904D-B520-29DD6974E974}"/>
              </a:ext>
            </a:extLst>
          </p:cNvPr>
          <p:cNvSpPr>
            <a:spLocks noGrp="1" noChangeArrowheads="1"/>
          </p:cNvSpPr>
          <p:nvPr>
            <p:ph type="sldNum" sz="quarter" idx="12"/>
          </p:nvPr>
        </p:nvSpPr>
        <p:spPr>
          <a:ln/>
        </p:spPr>
        <p:txBody>
          <a:bodyPr/>
          <a:lstStyle>
            <a:lvl1pPr>
              <a:defRPr/>
            </a:lvl1pPr>
          </a:lstStyle>
          <a:p>
            <a:pPr>
              <a:defRPr/>
            </a:pPr>
            <a:fld id="{D1A4CC83-E323-A14E-B144-841E08185A3E}" type="slidenum">
              <a:rPr lang="en-US" altLang="en-US"/>
              <a:pPr>
                <a:defRPr/>
              </a:pPr>
              <a:t>‹#›</a:t>
            </a:fld>
            <a:endParaRPr lang="en-US" altLang="en-US"/>
          </a:p>
        </p:txBody>
      </p:sp>
    </p:spTree>
    <p:extLst>
      <p:ext uri="{BB962C8B-B14F-4D97-AF65-F5344CB8AC3E}">
        <p14:creationId xmlns:p14="http://schemas.microsoft.com/office/powerpoint/2010/main" val="3290586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74CD5D-0D93-0F44-B6C8-FBF5A1D081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30A5865-103A-1743-A364-F91C4CB5D88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B2C3489A-A6A7-EE4C-AD6E-F8DB95DEBA85}"/>
              </a:ext>
            </a:extLst>
          </p:cNvPr>
          <p:cNvSpPr>
            <a:spLocks noGrp="1" noChangeArrowheads="1"/>
          </p:cNvSpPr>
          <p:nvPr>
            <p:ph type="sldNum" sz="quarter" idx="12"/>
          </p:nvPr>
        </p:nvSpPr>
        <p:spPr>
          <a:ln/>
        </p:spPr>
        <p:txBody>
          <a:bodyPr/>
          <a:lstStyle>
            <a:lvl1pPr>
              <a:defRPr/>
            </a:lvl1pPr>
          </a:lstStyle>
          <a:p>
            <a:pPr>
              <a:defRPr/>
            </a:pPr>
            <a:fld id="{22ED5CAF-801F-F741-98C0-716767C03827}" type="slidenum">
              <a:rPr lang="en-US" altLang="en-US"/>
              <a:pPr>
                <a:defRPr/>
              </a:pPr>
              <a:t>‹#›</a:t>
            </a:fld>
            <a:endParaRPr lang="en-US" altLang="en-US"/>
          </a:p>
        </p:txBody>
      </p:sp>
    </p:spTree>
    <p:extLst>
      <p:ext uri="{BB962C8B-B14F-4D97-AF65-F5344CB8AC3E}">
        <p14:creationId xmlns:p14="http://schemas.microsoft.com/office/powerpoint/2010/main" val="3104748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6576" y="609600"/>
            <a:ext cx="8074024" cy="5257800"/>
          </a:xfrm>
          <a:prstGeom prst="rect">
            <a:avLst/>
          </a:prstGeom>
        </p:spPr>
        <p:txBody>
          <a:bodyPr wrap="square"/>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2" name="Title 11"/>
          <p:cNvSpPr>
            <a:spLocks noGrp="1"/>
          </p:cNvSpPr>
          <p:nvPr>
            <p:ph type="title"/>
          </p:nvPr>
        </p:nvSpPr>
        <p:spPr>
          <a:xfrm>
            <a:off x="630238" y="1"/>
            <a:ext cx="7886700" cy="609600"/>
          </a:xfrm>
          <a:prstGeom prst="rect">
            <a:avLst/>
          </a:prstGeom>
        </p:spPr>
        <p:txBody>
          <a:bodyPr anchor="ctr"/>
          <a:lstStyle>
            <a:lvl1pPr>
              <a:defRPr sz="1000" b="1">
                <a:latin typeface="Arial" panose="020B0604020202020204" pitchFamily="34" charset="0"/>
                <a:cs typeface="Arial" panose="020B0604020202020204" pitchFamily="34" charset="0"/>
              </a:defRPr>
            </a:lvl1pPr>
          </a:lstStyle>
          <a:p>
            <a:r>
              <a:rPr lang="en-US" dirty="0"/>
              <a:t>Click to edit Master title style</a:t>
            </a:r>
          </a:p>
        </p:txBody>
      </p:sp>
      <p:sp>
        <p:nvSpPr>
          <p:cNvPr id="4" name="Table Placeholder 3"/>
          <p:cNvSpPr>
            <a:spLocks noGrp="1"/>
          </p:cNvSpPr>
          <p:nvPr>
            <p:ph type="tbl" sz="quarter" idx="10"/>
          </p:nvPr>
        </p:nvSpPr>
        <p:spPr>
          <a:xfrm>
            <a:off x="1295400" y="3581400"/>
            <a:ext cx="4343400" cy="1524000"/>
          </a:xfrm>
          <a:prstGeom prst="rect">
            <a:avLst/>
          </a:prstGeom>
        </p:spPr>
        <p:txBody>
          <a:bodyPr/>
          <a:lstStyle/>
          <a:p>
            <a:endParaRPr lang="en-US" dirty="0"/>
          </a:p>
        </p:txBody>
      </p:sp>
    </p:spTree>
    <p:extLst>
      <p:ext uri="{BB962C8B-B14F-4D97-AF65-F5344CB8AC3E}">
        <p14:creationId xmlns:p14="http://schemas.microsoft.com/office/powerpoint/2010/main" val="289804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1E7734-EB3F-804B-94FD-15C66877E1B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ACD44F-A22B-B141-A718-8EBA46414E28}"/>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2AB52C3A-1738-6144-876D-53495290F7DD}"/>
              </a:ext>
            </a:extLst>
          </p:cNvPr>
          <p:cNvSpPr>
            <a:spLocks noGrp="1" noChangeArrowheads="1"/>
          </p:cNvSpPr>
          <p:nvPr>
            <p:ph type="sldNum" sz="quarter" idx="12"/>
          </p:nvPr>
        </p:nvSpPr>
        <p:spPr>
          <a:ln/>
        </p:spPr>
        <p:txBody>
          <a:bodyPr/>
          <a:lstStyle>
            <a:lvl1pPr>
              <a:defRPr/>
            </a:lvl1pPr>
          </a:lstStyle>
          <a:p>
            <a:pPr>
              <a:defRPr/>
            </a:pPr>
            <a:fld id="{C46B82C4-3119-4142-8EB1-0D4CE7B51E98}" type="slidenum">
              <a:rPr lang="en-US" altLang="en-US"/>
              <a:pPr>
                <a:defRPr/>
              </a:pPr>
              <a:t>‹#›</a:t>
            </a:fld>
            <a:endParaRPr lang="en-US" altLang="en-US"/>
          </a:p>
        </p:txBody>
      </p:sp>
    </p:spTree>
    <p:extLst>
      <p:ext uri="{BB962C8B-B14F-4D97-AF65-F5344CB8AC3E}">
        <p14:creationId xmlns:p14="http://schemas.microsoft.com/office/powerpoint/2010/main" val="127421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541574E-C3F4-564F-97E5-09A5971D470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84ED3A8-16F2-F84E-A5F3-767A9D6D65B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32C67A15-A463-024F-AB35-883CD588A81A}"/>
              </a:ext>
            </a:extLst>
          </p:cNvPr>
          <p:cNvSpPr>
            <a:spLocks noGrp="1" noChangeArrowheads="1"/>
          </p:cNvSpPr>
          <p:nvPr>
            <p:ph type="sldNum" sz="quarter" idx="12"/>
          </p:nvPr>
        </p:nvSpPr>
        <p:spPr>
          <a:ln/>
        </p:spPr>
        <p:txBody>
          <a:bodyPr/>
          <a:lstStyle>
            <a:lvl1pPr>
              <a:defRPr/>
            </a:lvl1pPr>
          </a:lstStyle>
          <a:p>
            <a:pPr>
              <a:defRPr/>
            </a:pPr>
            <a:fld id="{2A8C8A60-5EC2-4E4A-BBEE-B1906DA46A49}" type="slidenum">
              <a:rPr lang="en-US" altLang="en-US"/>
              <a:pPr>
                <a:defRPr/>
              </a:pPr>
              <a:t>‹#›</a:t>
            </a:fld>
            <a:endParaRPr lang="en-US" altLang="en-US"/>
          </a:p>
        </p:txBody>
      </p:sp>
    </p:spTree>
    <p:extLst>
      <p:ext uri="{BB962C8B-B14F-4D97-AF65-F5344CB8AC3E}">
        <p14:creationId xmlns:p14="http://schemas.microsoft.com/office/powerpoint/2010/main" val="10712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68F782A-C152-4549-A26F-DC820ABC669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BE4AE73-39B9-E840-BA5F-1D8261596A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DCC06635-5146-DA43-A891-D6BA5BD2A255}"/>
              </a:ext>
            </a:extLst>
          </p:cNvPr>
          <p:cNvSpPr>
            <a:spLocks noGrp="1" noChangeArrowheads="1"/>
          </p:cNvSpPr>
          <p:nvPr>
            <p:ph type="sldNum" sz="quarter" idx="12"/>
          </p:nvPr>
        </p:nvSpPr>
        <p:spPr>
          <a:ln/>
        </p:spPr>
        <p:txBody>
          <a:bodyPr/>
          <a:lstStyle>
            <a:lvl1pPr>
              <a:defRPr/>
            </a:lvl1pPr>
          </a:lstStyle>
          <a:p>
            <a:pPr>
              <a:defRPr/>
            </a:pPr>
            <a:fld id="{6698C345-A619-9E4E-B57A-7B2B03A28AE4}" type="slidenum">
              <a:rPr lang="en-US" altLang="en-US"/>
              <a:pPr>
                <a:defRPr/>
              </a:pPr>
              <a:t>‹#›</a:t>
            </a:fld>
            <a:endParaRPr lang="en-US" altLang="en-US"/>
          </a:p>
        </p:txBody>
      </p:sp>
    </p:spTree>
    <p:extLst>
      <p:ext uri="{BB962C8B-B14F-4D97-AF65-F5344CB8AC3E}">
        <p14:creationId xmlns:p14="http://schemas.microsoft.com/office/powerpoint/2010/main" val="134699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DA39DC2-7935-D646-9F83-4156AEEB229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C221EF0-7819-9345-BE24-395200119AA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9" name="Rectangle 6">
            <a:extLst>
              <a:ext uri="{FF2B5EF4-FFF2-40B4-BE49-F238E27FC236}">
                <a16:creationId xmlns:a16="http://schemas.microsoft.com/office/drawing/2014/main" id="{7A989A0C-CA98-734F-9D66-8AE47018A91F}"/>
              </a:ext>
            </a:extLst>
          </p:cNvPr>
          <p:cNvSpPr>
            <a:spLocks noGrp="1" noChangeArrowheads="1"/>
          </p:cNvSpPr>
          <p:nvPr>
            <p:ph type="sldNum" sz="quarter" idx="12"/>
          </p:nvPr>
        </p:nvSpPr>
        <p:spPr>
          <a:ln/>
        </p:spPr>
        <p:txBody>
          <a:bodyPr/>
          <a:lstStyle>
            <a:lvl1pPr>
              <a:defRPr/>
            </a:lvl1pPr>
          </a:lstStyle>
          <a:p>
            <a:pPr>
              <a:defRPr/>
            </a:pPr>
            <a:fld id="{538E3EB1-E203-4841-A1E9-20CF8562B79E}" type="slidenum">
              <a:rPr lang="en-US" altLang="en-US"/>
              <a:pPr>
                <a:defRPr/>
              </a:pPr>
              <a:t>‹#›</a:t>
            </a:fld>
            <a:endParaRPr lang="en-US" altLang="en-US"/>
          </a:p>
        </p:txBody>
      </p:sp>
    </p:spTree>
    <p:extLst>
      <p:ext uri="{BB962C8B-B14F-4D97-AF65-F5344CB8AC3E}">
        <p14:creationId xmlns:p14="http://schemas.microsoft.com/office/powerpoint/2010/main" val="120973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D642338-7D0D-584E-863C-982894F2BFB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7428FEC-714D-CA4F-A928-89AD5CF89B45}"/>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5" name="Rectangle 6">
            <a:extLst>
              <a:ext uri="{FF2B5EF4-FFF2-40B4-BE49-F238E27FC236}">
                <a16:creationId xmlns:a16="http://schemas.microsoft.com/office/drawing/2014/main" id="{46E07901-93A1-614C-AD13-0AE9A0A7C761}"/>
              </a:ext>
            </a:extLst>
          </p:cNvPr>
          <p:cNvSpPr>
            <a:spLocks noGrp="1" noChangeArrowheads="1"/>
          </p:cNvSpPr>
          <p:nvPr>
            <p:ph type="sldNum" sz="quarter" idx="12"/>
          </p:nvPr>
        </p:nvSpPr>
        <p:spPr>
          <a:ln/>
        </p:spPr>
        <p:txBody>
          <a:bodyPr/>
          <a:lstStyle>
            <a:lvl1pPr>
              <a:defRPr/>
            </a:lvl1pPr>
          </a:lstStyle>
          <a:p>
            <a:pPr>
              <a:defRPr/>
            </a:pPr>
            <a:fld id="{3B3621FA-0C91-E34C-9770-B6C2CF06EC39}" type="slidenum">
              <a:rPr lang="en-US" altLang="en-US"/>
              <a:pPr>
                <a:defRPr/>
              </a:pPr>
              <a:t>‹#›</a:t>
            </a:fld>
            <a:endParaRPr lang="en-US" altLang="en-US"/>
          </a:p>
        </p:txBody>
      </p:sp>
    </p:spTree>
    <p:extLst>
      <p:ext uri="{BB962C8B-B14F-4D97-AF65-F5344CB8AC3E}">
        <p14:creationId xmlns:p14="http://schemas.microsoft.com/office/powerpoint/2010/main" val="2036266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9106D55-7245-6045-B599-B3CA02E49CFA}"/>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31CBA0B-4567-F84B-B475-8ADDB60C0E43}"/>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4" name="Rectangle 6">
            <a:extLst>
              <a:ext uri="{FF2B5EF4-FFF2-40B4-BE49-F238E27FC236}">
                <a16:creationId xmlns:a16="http://schemas.microsoft.com/office/drawing/2014/main" id="{4BAD8ADB-D263-D847-B7FF-D6102BCC4D3D}"/>
              </a:ext>
            </a:extLst>
          </p:cNvPr>
          <p:cNvSpPr>
            <a:spLocks noGrp="1" noChangeArrowheads="1"/>
          </p:cNvSpPr>
          <p:nvPr>
            <p:ph type="sldNum" sz="quarter" idx="12"/>
          </p:nvPr>
        </p:nvSpPr>
        <p:spPr>
          <a:ln/>
        </p:spPr>
        <p:txBody>
          <a:bodyPr/>
          <a:lstStyle>
            <a:lvl1pPr>
              <a:defRPr/>
            </a:lvl1pPr>
          </a:lstStyle>
          <a:p>
            <a:pPr>
              <a:defRPr/>
            </a:pPr>
            <a:fld id="{D35A2F27-70BA-034A-A44F-4BAF54DB97DB}" type="slidenum">
              <a:rPr lang="en-US" altLang="en-US"/>
              <a:pPr>
                <a:defRPr/>
              </a:pPr>
              <a:t>‹#›</a:t>
            </a:fld>
            <a:endParaRPr lang="en-US" altLang="en-US"/>
          </a:p>
        </p:txBody>
      </p:sp>
    </p:spTree>
    <p:extLst>
      <p:ext uri="{BB962C8B-B14F-4D97-AF65-F5344CB8AC3E}">
        <p14:creationId xmlns:p14="http://schemas.microsoft.com/office/powerpoint/2010/main" val="3695047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07E018E-0BA2-A04F-8EDD-7A7399709B5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43227D6-7DF1-274C-859B-CE98FE8AE2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86B716EB-7CDB-A84B-98A4-A71716C8BB84}"/>
              </a:ext>
            </a:extLst>
          </p:cNvPr>
          <p:cNvSpPr>
            <a:spLocks noGrp="1" noChangeArrowheads="1"/>
          </p:cNvSpPr>
          <p:nvPr>
            <p:ph type="sldNum" sz="quarter" idx="12"/>
          </p:nvPr>
        </p:nvSpPr>
        <p:spPr>
          <a:ln/>
        </p:spPr>
        <p:txBody>
          <a:bodyPr/>
          <a:lstStyle>
            <a:lvl1pPr>
              <a:defRPr/>
            </a:lvl1pPr>
          </a:lstStyle>
          <a:p>
            <a:pPr>
              <a:defRPr/>
            </a:pPr>
            <a:fld id="{80CECF39-C873-1144-B949-57502DF85790}" type="slidenum">
              <a:rPr lang="en-US" altLang="en-US"/>
              <a:pPr>
                <a:defRPr/>
              </a:pPr>
              <a:t>‹#›</a:t>
            </a:fld>
            <a:endParaRPr lang="en-US" altLang="en-US"/>
          </a:p>
        </p:txBody>
      </p:sp>
    </p:spTree>
    <p:extLst>
      <p:ext uri="{BB962C8B-B14F-4D97-AF65-F5344CB8AC3E}">
        <p14:creationId xmlns:p14="http://schemas.microsoft.com/office/powerpoint/2010/main" val="64575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DDAC38A-8216-654F-865F-514AFD20214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3E17832-5374-5A43-99C2-1688BEBA84ED}"/>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2006AF87-8C5E-E044-A0A1-D51C7FBC7016}"/>
              </a:ext>
            </a:extLst>
          </p:cNvPr>
          <p:cNvSpPr>
            <a:spLocks noGrp="1" noChangeArrowheads="1"/>
          </p:cNvSpPr>
          <p:nvPr>
            <p:ph type="sldNum" sz="quarter" idx="12"/>
          </p:nvPr>
        </p:nvSpPr>
        <p:spPr>
          <a:ln/>
        </p:spPr>
        <p:txBody>
          <a:bodyPr/>
          <a:lstStyle>
            <a:lvl1pPr>
              <a:defRPr/>
            </a:lvl1pPr>
          </a:lstStyle>
          <a:p>
            <a:pPr>
              <a:defRPr/>
            </a:pPr>
            <a:fld id="{1CDFF320-41B9-4045-834F-112F72C931A5}" type="slidenum">
              <a:rPr lang="en-US" altLang="en-US"/>
              <a:pPr>
                <a:defRPr/>
              </a:pPr>
              <a:t>‹#›</a:t>
            </a:fld>
            <a:endParaRPr lang="en-US" altLang="en-US"/>
          </a:p>
        </p:txBody>
      </p:sp>
    </p:spTree>
    <p:extLst>
      <p:ext uri="{BB962C8B-B14F-4D97-AF65-F5344CB8AC3E}">
        <p14:creationId xmlns:p14="http://schemas.microsoft.com/office/powerpoint/2010/main" val="3260128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5CE3D"/>
            </a:gs>
            <a:gs pos="100000">
              <a:srgbClr val="E88018"/>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CCC0711-F14E-D549-BEA5-3A2800E9F3B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8D1EFC7-E228-AE44-B989-431DF01C1F0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8178663-978B-B843-8DB3-80843A8CD64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endParaRPr lang="en-US"/>
          </a:p>
        </p:txBody>
      </p:sp>
      <p:sp>
        <p:nvSpPr>
          <p:cNvPr id="1029" name="Rectangle 5">
            <a:extLst>
              <a:ext uri="{FF2B5EF4-FFF2-40B4-BE49-F238E27FC236}">
                <a16:creationId xmlns:a16="http://schemas.microsoft.com/office/drawing/2014/main" id="{7817704E-0A8D-114C-BE4C-9B49D4C66A7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defRPr>
            </a:lvl1pPr>
          </a:lstStyle>
          <a:p>
            <a:pPr>
              <a:defRPr/>
            </a:pPr>
            <a:r>
              <a:rPr lang="en-US"/>
              <a:t>General Physics L14_capacitance</a:t>
            </a:r>
          </a:p>
        </p:txBody>
      </p:sp>
      <p:sp>
        <p:nvSpPr>
          <p:cNvPr id="1030" name="Rectangle 6">
            <a:extLst>
              <a:ext uri="{FF2B5EF4-FFF2-40B4-BE49-F238E27FC236}">
                <a16:creationId xmlns:a16="http://schemas.microsoft.com/office/drawing/2014/main" id="{1FAF019B-DA59-9942-B87B-CDA02FC3223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0594FB9-0124-314D-8216-C86DC395433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rtl="0" eaLnBrk="0" fontAlgn="base" hangingPunct="0">
        <a:spcBef>
          <a:spcPct val="0"/>
        </a:spcBef>
        <a:spcAft>
          <a:spcPct val="0"/>
        </a:spcAft>
        <a:defRPr sz="4400">
          <a:solidFill>
            <a:srgbClr val="003366"/>
          </a:solidFill>
          <a:latin typeface="+mj-lt"/>
          <a:ea typeface="ＭＳ Ｐゴシック" charset="0"/>
          <a:cs typeface="+mj-cs"/>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apod.nasa.gov/apod/image/1006/sunspectrum_noao_big.jp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apod.nasa.gov/apod/image/1006/sunspectrum_noao_big.jpg"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astro.u-strasbg.fr/~koppen/discharge/sodium.html" TargetMode="External"/><Relationship Id="rId3" Type="http://schemas.openxmlformats.org/officeDocument/2006/relationships/image" Target="../media/image2.jpeg"/><Relationship Id="rId7" Type="http://schemas.openxmlformats.org/officeDocument/2006/relationships/image" Target="../media/image4.jpeg"/><Relationship Id="rId2" Type="http://schemas.openxmlformats.org/officeDocument/2006/relationships/hyperlink" Target="http://astro.u-strasbg.fr/~koppen/discharge/hydrogen.html" TargetMode="External"/><Relationship Id="rId1" Type="http://schemas.openxmlformats.org/officeDocument/2006/relationships/slideLayout" Target="../slideLayouts/slideLayout2.xml"/><Relationship Id="rId6" Type="http://schemas.openxmlformats.org/officeDocument/2006/relationships/hyperlink" Target="http://astro.u-strasbg.fr/~koppen/discharge/neon.html" TargetMode="External"/><Relationship Id="rId11" Type="http://schemas.openxmlformats.org/officeDocument/2006/relationships/hyperlink" Target="http://physics.nist.gov/PhysRefData/ASD/lines_form.html" TargetMode="External"/><Relationship Id="rId5" Type="http://schemas.openxmlformats.org/officeDocument/2006/relationships/image" Target="../media/image3.jpeg"/><Relationship Id="rId10" Type="http://schemas.openxmlformats.org/officeDocument/2006/relationships/hyperlink" Target="http://astro.u-strasbg.fr/~koppen/discharge/" TargetMode="External"/><Relationship Id="rId4" Type="http://schemas.openxmlformats.org/officeDocument/2006/relationships/hyperlink" Target="http://astro.u-strasbg.fr/~koppen/discharge/helium.html" TargetMode="Externa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antwrp.gsfc.nasa.gov/apod/image/0809/M83_ESOdemartin2048.jpg"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82483371-E724-B849-92D7-46B364CDD97D}"/>
              </a:ext>
            </a:extLst>
          </p:cNvPr>
          <p:cNvSpPr>
            <a:spLocks noGrp="1" noChangeArrowheads="1"/>
          </p:cNvSpPr>
          <p:nvPr>
            <p:ph type="ctrTitle"/>
          </p:nvPr>
        </p:nvSpPr>
        <p:spPr>
          <a:xfrm>
            <a:off x="685800" y="0"/>
            <a:ext cx="7772400" cy="638175"/>
          </a:xfrm>
        </p:spPr>
        <p:txBody>
          <a:bodyPr/>
          <a:lstStyle/>
          <a:p>
            <a:r>
              <a:rPr lang="en-US" altLang="en-US" dirty="0">
                <a:ea typeface="ＭＳ Ｐゴシック" panose="020B0600070205080204" pitchFamily="34" charset="-128"/>
              </a:rPr>
              <a:t>Spectra</a:t>
            </a:r>
          </a:p>
        </p:txBody>
      </p:sp>
      <p:pic>
        <p:nvPicPr>
          <p:cNvPr id="5" name="Picture 2" descr="See Explanation.  Clicking on the picture will download&#10; the highest resolution version available.">
            <a:hlinkClick r:id="rId3"/>
            <a:extLst>
              <a:ext uri="{FF2B5EF4-FFF2-40B4-BE49-F238E27FC236}">
                <a16:creationId xmlns:a16="http://schemas.microsoft.com/office/drawing/2014/main" id="{A5A55812-7A9D-DF49-9F50-CC58605B11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638175"/>
            <a:ext cx="9329738" cy="621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Subtitle 2">
            <a:extLst>
              <a:ext uri="{FF2B5EF4-FFF2-40B4-BE49-F238E27FC236}">
                <a16:creationId xmlns:a16="http://schemas.microsoft.com/office/drawing/2014/main" id="{ED7BC2D4-7A49-7E4A-AC7F-6409855C30C8}"/>
              </a:ext>
            </a:extLst>
          </p:cNvPr>
          <p:cNvSpPr>
            <a:spLocks noGrp="1" noChangeArrowheads="1"/>
          </p:cNvSpPr>
          <p:nvPr>
            <p:ph type="subTitle" idx="1"/>
          </p:nvPr>
        </p:nvSpPr>
        <p:spPr>
          <a:xfrm>
            <a:off x="1371600" y="5562600"/>
            <a:ext cx="6400800" cy="685800"/>
          </a:xfrm>
        </p:spPr>
        <p:txBody>
          <a:bodyPr/>
          <a:lstStyle/>
          <a:p>
            <a:r>
              <a:rPr lang="en-US" altLang="en-US" dirty="0">
                <a:solidFill>
                  <a:srgbClr val="FFFF00"/>
                </a:solidFill>
                <a:ea typeface="ＭＳ Ｐゴシック" panose="020B0600070205080204" pitchFamily="34" charset="-128"/>
              </a:rPr>
              <a:t>messages from afar</a:t>
            </a:r>
          </a:p>
        </p:txBody>
      </p:sp>
      <p:sp>
        <p:nvSpPr>
          <p:cNvPr id="6" name="TextBox 3">
            <a:extLst>
              <a:ext uri="{FF2B5EF4-FFF2-40B4-BE49-F238E27FC236}">
                <a16:creationId xmlns:a16="http://schemas.microsoft.com/office/drawing/2014/main" id="{EF36FB19-833C-6849-957C-12E9CF80CA67}"/>
              </a:ext>
            </a:extLst>
          </p:cNvPr>
          <p:cNvSpPr txBox="1">
            <a:spLocks noChangeArrowheads="1"/>
          </p:cNvSpPr>
          <p:nvPr/>
        </p:nvSpPr>
        <p:spPr bwMode="auto">
          <a:xfrm>
            <a:off x="152400" y="6482250"/>
            <a:ext cx="474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003366"/>
                </a:solidFill>
                <a:latin typeface="Arial" panose="020B0604020202020204" pitchFamily="34" charset="0"/>
              </a:defRPr>
            </a:lvl1pPr>
            <a:lvl2pPr marL="742950" indent="-285750">
              <a:spcBef>
                <a:spcPct val="20000"/>
              </a:spcBef>
              <a:buChar char="–"/>
              <a:defRPr sz="2800">
                <a:solidFill>
                  <a:srgbClr val="003366"/>
                </a:solidFill>
                <a:latin typeface="Arial" panose="020B0604020202020204" pitchFamily="34" charset="0"/>
              </a:defRPr>
            </a:lvl2pPr>
            <a:lvl3pPr marL="1143000" indent="-228600">
              <a:spcBef>
                <a:spcPct val="20000"/>
              </a:spcBef>
              <a:buChar char="•"/>
              <a:defRPr sz="2400">
                <a:solidFill>
                  <a:srgbClr val="003366"/>
                </a:solidFill>
                <a:latin typeface="Arial" panose="020B0604020202020204" pitchFamily="34" charset="0"/>
              </a:defRPr>
            </a:lvl3pPr>
            <a:lvl4pPr marL="1600200" indent="-228600">
              <a:spcBef>
                <a:spcPct val="20000"/>
              </a:spcBef>
              <a:buChar char="–"/>
              <a:defRPr sz="2000">
                <a:solidFill>
                  <a:srgbClr val="003366"/>
                </a:solidFill>
                <a:latin typeface="Arial" panose="020B0604020202020204" pitchFamily="34" charset="0"/>
              </a:defRPr>
            </a:lvl4pPr>
            <a:lvl5pPr marL="2057400" indent="-228600">
              <a:spcBef>
                <a:spcPct val="20000"/>
              </a:spcBef>
              <a:buChar char="»"/>
              <a:defRPr sz="2000">
                <a:solidFill>
                  <a:srgbClr val="0033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33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33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33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3366"/>
                </a:solidFill>
                <a:latin typeface="Arial" panose="020B0604020202020204" pitchFamily="34" charset="0"/>
              </a:defRPr>
            </a:lvl9pPr>
          </a:lstStyle>
          <a:p>
            <a:pPr eaLnBrk="1" hangingPunct="1">
              <a:spcBef>
                <a:spcPct val="0"/>
              </a:spcBef>
              <a:buFontTx/>
              <a:buNone/>
            </a:pPr>
            <a:r>
              <a:rPr lang="en-US" altLang="en-US" sz="1800" dirty="0">
                <a:solidFill>
                  <a:schemeClr val="accent6">
                    <a:lumMod val="20000"/>
                    <a:lumOff val="80000"/>
                  </a:schemeClr>
                </a:solidFill>
              </a:rPr>
              <a:t>Source</a:t>
            </a:r>
            <a:r>
              <a:rPr lang="en-US" altLang="en-US" sz="1800" b="0" dirty="0">
                <a:solidFill>
                  <a:schemeClr val="accent6">
                    <a:lumMod val="20000"/>
                    <a:lumOff val="80000"/>
                  </a:schemeClr>
                </a:solidFill>
              </a:rPr>
              <a:t>: McMath-Pierce Solar Observatories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An illustration shows the continuous, absorption line, and emission line spectra. A small sphere which is bright yellow inside and light yellow outside labeled hot blackbody is located at the topleft of the diagram and a cloud of cooler gasis located to the right of the hot blackbody.3 spectrums labeled Absorption line spectrum,atoms in gas cloud absorb light of certain wavelengths, producing dark lines in spectrum, shown as violet, indigo, blue, green, yellow, orange, and red colored background with 5 vertically parallel black lineslocated at the topright, Emission line spectrum,atoms in gas cloud reemit in all directions absorbed light energy at the same wavelengths at which they absorbed it, shown as a black background with 2 indigo, 1 blue, green, and orange lines eachlocated at the bottomright, and Continuous spectrum,blackbody emits light at all wavelengths, shown as a violet, indigo, blue, green, yellow, orange, and red colored background located at the bottomleft of the diagram are shown.3 prisms are located in between the hot blackbody and the 3 spectrums with 3 arrows passing through each prism, 1 arrow from hot blackbody, passing through the cloud toward absorption line spectrum, 1 arrow from the cloud toward Emission line spectrum, and 1 arrow from the hot blackbody towardContinuous spectrum."/>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tretch>
            <a:fillRect/>
          </a:stretch>
        </p:blipFill>
        <p:spPr bwMode="auto">
          <a:xfrm>
            <a:off x="914400" y="1238180"/>
            <a:ext cx="7315200" cy="522704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9E37A79-E512-BA40-A28E-21F25E74788D}"/>
              </a:ext>
            </a:extLst>
          </p:cNvPr>
          <p:cNvSpPr/>
          <p:nvPr/>
        </p:nvSpPr>
        <p:spPr>
          <a:xfrm>
            <a:off x="861298" y="6488668"/>
            <a:ext cx="2339102" cy="369332"/>
          </a:xfrm>
          <a:prstGeom prst="rect">
            <a:avLst/>
          </a:prstGeom>
        </p:spPr>
        <p:txBody>
          <a:bodyPr wrap="none">
            <a:spAutoFit/>
          </a:bodyPr>
          <a:lstStyle/>
          <a:p>
            <a:r>
              <a:rPr lang="en-US" dirty="0"/>
              <a:t>Figure 4.9, Page 130</a:t>
            </a:r>
          </a:p>
        </p:txBody>
      </p:sp>
      <p:sp>
        <p:nvSpPr>
          <p:cNvPr id="8" name="Title 1">
            <a:extLst>
              <a:ext uri="{FF2B5EF4-FFF2-40B4-BE49-F238E27FC236}">
                <a16:creationId xmlns:a16="http://schemas.microsoft.com/office/drawing/2014/main" id="{90493C97-616A-4B47-ACA9-232CC68C257D}"/>
              </a:ext>
            </a:extLst>
          </p:cNvPr>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1000" b="1">
                <a:solidFill>
                  <a:srgbClr val="003366"/>
                </a:solidFill>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a:lstStyle>
          <a:p>
            <a:r>
              <a:rPr lang="en-US" altLang="en-US" sz="4400" b="0" kern="0" dirty="0"/>
              <a:t>Astronomical Spectra</a:t>
            </a:r>
          </a:p>
        </p:txBody>
      </p:sp>
    </p:spTree>
    <p:extLst>
      <p:ext uri="{BB962C8B-B14F-4D97-AF65-F5344CB8AC3E}">
        <p14:creationId xmlns:p14="http://schemas.microsoft.com/office/powerpoint/2010/main" val="2215969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a:extLst>
              <a:ext uri="{FF2B5EF4-FFF2-40B4-BE49-F238E27FC236}">
                <a16:creationId xmlns:a16="http://schemas.microsoft.com/office/drawing/2014/main" id="{F44A54EC-9D7F-CB4B-81C7-A444D96F839E}"/>
              </a:ext>
            </a:extLst>
          </p:cNvPr>
          <p:cNvSpPr>
            <a:spLocks noGrp="1" noChangeArrowheads="1"/>
          </p:cNvSpPr>
          <p:nvPr>
            <p:ph type="title"/>
          </p:nvPr>
        </p:nvSpPr>
        <p:spPr/>
        <p:txBody>
          <a:bodyPr/>
          <a:lstStyle/>
          <a:p>
            <a:r>
              <a:rPr lang="en-US" altLang="en-US"/>
              <a:t>Spectrum of the Sun</a:t>
            </a:r>
          </a:p>
        </p:txBody>
      </p:sp>
      <p:pic>
        <p:nvPicPr>
          <p:cNvPr id="26626" name="Picture 2" descr="See Explanation.  Clicking on the picture will download&#10; the highest resolution version available.">
            <a:hlinkClick r:id="rId2"/>
            <a:extLst>
              <a:ext uri="{FF2B5EF4-FFF2-40B4-BE49-F238E27FC236}">
                <a16:creationId xmlns:a16="http://schemas.microsoft.com/office/drawing/2014/main" id="{641A8BF2-B2BA-3649-BF9E-0CE1459200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371600"/>
            <a:ext cx="7048500" cy="469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Box 3">
            <a:extLst>
              <a:ext uri="{FF2B5EF4-FFF2-40B4-BE49-F238E27FC236}">
                <a16:creationId xmlns:a16="http://schemas.microsoft.com/office/drawing/2014/main" id="{8DB570D5-4940-8D44-9B22-C88AA9E38503}"/>
              </a:ext>
            </a:extLst>
          </p:cNvPr>
          <p:cNvSpPr txBox="1">
            <a:spLocks noChangeArrowheads="1"/>
          </p:cNvSpPr>
          <p:nvPr/>
        </p:nvSpPr>
        <p:spPr bwMode="auto">
          <a:xfrm>
            <a:off x="1066800" y="6096000"/>
            <a:ext cx="474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003366"/>
                </a:solidFill>
                <a:latin typeface="Arial" panose="020B0604020202020204" pitchFamily="34" charset="0"/>
              </a:defRPr>
            </a:lvl1pPr>
            <a:lvl2pPr marL="742950" indent="-285750">
              <a:spcBef>
                <a:spcPct val="20000"/>
              </a:spcBef>
              <a:buChar char="–"/>
              <a:defRPr sz="2800">
                <a:solidFill>
                  <a:srgbClr val="003366"/>
                </a:solidFill>
                <a:latin typeface="Arial" panose="020B0604020202020204" pitchFamily="34" charset="0"/>
              </a:defRPr>
            </a:lvl2pPr>
            <a:lvl3pPr marL="1143000" indent="-228600">
              <a:spcBef>
                <a:spcPct val="20000"/>
              </a:spcBef>
              <a:buChar char="•"/>
              <a:defRPr sz="2400">
                <a:solidFill>
                  <a:srgbClr val="003366"/>
                </a:solidFill>
                <a:latin typeface="Arial" panose="020B0604020202020204" pitchFamily="34" charset="0"/>
              </a:defRPr>
            </a:lvl3pPr>
            <a:lvl4pPr marL="1600200" indent="-228600">
              <a:spcBef>
                <a:spcPct val="20000"/>
              </a:spcBef>
              <a:buChar char="–"/>
              <a:defRPr sz="2000">
                <a:solidFill>
                  <a:srgbClr val="003366"/>
                </a:solidFill>
                <a:latin typeface="Arial" panose="020B0604020202020204" pitchFamily="34" charset="0"/>
              </a:defRPr>
            </a:lvl4pPr>
            <a:lvl5pPr marL="2057400" indent="-228600">
              <a:spcBef>
                <a:spcPct val="20000"/>
              </a:spcBef>
              <a:buChar char="»"/>
              <a:defRPr sz="2000">
                <a:solidFill>
                  <a:srgbClr val="0033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33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33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33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3366"/>
                </a:solidFill>
                <a:latin typeface="Arial" panose="020B0604020202020204" pitchFamily="34" charset="0"/>
              </a:defRPr>
            </a:lvl9pPr>
          </a:lstStyle>
          <a:p>
            <a:pPr eaLnBrk="1" hangingPunct="1">
              <a:spcBef>
                <a:spcPct val="0"/>
              </a:spcBef>
              <a:buFontTx/>
              <a:buNone/>
            </a:pPr>
            <a:r>
              <a:rPr lang="en-US" altLang="en-US" sz="1800" dirty="0">
                <a:solidFill>
                  <a:srgbClr val="000000"/>
                </a:solidFill>
              </a:rPr>
              <a:t>Source</a:t>
            </a:r>
            <a:r>
              <a:rPr lang="en-US" altLang="en-US" sz="1800" b="0" dirty="0">
                <a:solidFill>
                  <a:srgbClr val="000000"/>
                </a:solidFill>
              </a:rPr>
              <a:t>: McMath-Pierce Solar Observatories</a:t>
            </a:r>
          </a:p>
        </p:txBody>
      </p:sp>
    </p:spTree>
    <p:extLst>
      <p:ext uri="{BB962C8B-B14F-4D97-AF65-F5344CB8AC3E}">
        <p14:creationId xmlns:p14="http://schemas.microsoft.com/office/powerpoint/2010/main" val="4036047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F8F88-06CF-3641-BC59-228400A2AF8F}"/>
              </a:ext>
            </a:extLst>
          </p:cNvPr>
          <p:cNvSpPr>
            <a:spLocks noGrp="1"/>
          </p:cNvSpPr>
          <p:nvPr>
            <p:ph type="title"/>
          </p:nvPr>
        </p:nvSpPr>
        <p:spPr/>
        <p:txBody>
          <a:bodyPr/>
          <a:lstStyle/>
          <a:p>
            <a:r>
              <a:rPr lang="en-US" dirty="0"/>
              <a:t>Kirchhoff’s spectroscopy laws</a:t>
            </a:r>
          </a:p>
        </p:txBody>
      </p:sp>
      <p:sp>
        <p:nvSpPr>
          <p:cNvPr id="3" name="Content Placeholder 2">
            <a:extLst>
              <a:ext uri="{FF2B5EF4-FFF2-40B4-BE49-F238E27FC236}">
                <a16:creationId xmlns:a16="http://schemas.microsoft.com/office/drawing/2014/main" id="{01E1BE42-6252-5A43-9EFF-C2A9C3B76124}"/>
              </a:ext>
            </a:extLst>
          </p:cNvPr>
          <p:cNvSpPr>
            <a:spLocks noGrp="1"/>
          </p:cNvSpPr>
          <p:nvPr>
            <p:ph idx="1"/>
          </p:nvPr>
        </p:nvSpPr>
        <p:spPr/>
        <p:txBody>
          <a:bodyPr/>
          <a:lstStyle/>
          <a:p>
            <a:r>
              <a:rPr lang="en-US" dirty="0"/>
              <a:t>heated solids emit continuous spectra</a:t>
            </a:r>
          </a:p>
          <a:p>
            <a:r>
              <a:rPr lang="en-US" dirty="0"/>
              <a:t>Heated gases emit bright-line spectra</a:t>
            </a:r>
          </a:p>
          <a:p>
            <a:r>
              <a:rPr lang="en-US" dirty="0"/>
              <a:t>Illuminated gases transmit dark-line spectra</a:t>
            </a:r>
          </a:p>
        </p:txBody>
      </p:sp>
    </p:spTree>
    <p:extLst>
      <p:ext uri="{BB962C8B-B14F-4D97-AF65-F5344CB8AC3E}">
        <p14:creationId xmlns:p14="http://schemas.microsoft.com/office/powerpoint/2010/main" val="134881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a:extLst>
              <a:ext uri="{FF2B5EF4-FFF2-40B4-BE49-F238E27FC236}">
                <a16:creationId xmlns:a16="http://schemas.microsoft.com/office/drawing/2014/main" id="{11AF923E-339A-4D47-937A-00335578B2B1}"/>
              </a:ext>
            </a:extLst>
          </p:cNvPr>
          <p:cNvSpPr>
            <a:spLocks noGrp="1" noChangeArrowheads="1"/>
          </p:cNvSpPr>
          <p:nvPr>
            <p:ph type="title"/>
          </p:nvPr>
        </p:nvSpPr>
        <p:spPr/>
        <p:txBody>
          <a:bodyPr/>
          <a:lstStyle/>
          <a:p>
            <a:r>
              <a:rPr lang="en-US" altLang="en-US"/>
              <a:t>Emission Lines</a:t>
            </a:r>
          </a:p>
        </p:txBody>
      </p:sp>
      <p:pic>
        <p:nvPicPr>
          <p:cNvPr id="24578" name="Picture 2" descr="http://astro.u-strasbg.fr/~koppen/discharge/hydrogen.jpg">
            <a:hlinkClick r:id="rId2"/>
            <a:extLst>
              <a:ext uri="{FF2B5EF4-FFF2-40B4-BE49-F238E27FC236}">
                <a16:creationId xmlns:a16="http://schemas.microsoft.com/office/drawing/2014/main" id="{E6AD54A8-BDB9-B344-9AF9-A0E9BCC4DC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371600"/>
            <a:ext cx="7467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Box 4">
            <a:extLst>
              <a:ext uri="{FF2B5EF4-FFF2-40B4-BE49-F238E27FC236}">
                <a16:creationId xmlns:a16="http://schemas.microsoft.com/office/drawing/2014/main" id="{C16B9C0F-FC27-AC4A-832D-1F63048FE541}"/>
              </a:ext>
            </a:extLst>
          </p:cNvPr>
          <p:cNvSpPr txBox="1">
            <a:spLocks noChangeArrowheads="1"/>
          </p:cNvSpPr>
          <p:nvPr/>
        </p:nvSpPr>
        <p:spPr bwMode="auto">
          <a:xfrm>
            <a:off x="914400" y="1981200"/>
            <a:ext cx="11842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003366"/>
                </a:solidFill>
                <a:latin typeface="Arial" panose="020B0604020202020204" pitchFamily="34" charset="0"/>
              </a:defRPr>
            </a:lvl1pPr>
            <a:lvl2pPr marL="742950" indent="-285750">
              <a:spcBef>
                <a:spcPct val="20000"/>
              </a:spcBef>
              <a:buChar char="–"/>
              <a:defRPr sz="2800">
                <a:solidFill>
                  <a:srgbClr val="003366"/>
                </a:solidFill>
                <a:latin typeface="Arial" panose="020B0604020202020204" pitchFamily="34" charset="0"/>
              </a:defRPr>
            </a:lvl2pPr>
            <a:lvl3pPr marL="1143000" indent="-228600">
              <a:spcBef>
                <a:spcPct val="20000"/>
              </a:spcBef>
              <a:buChar char="•"/>
              <a:defRPr sz="2400">
                <a:solidFill>
                  <a:srgbClr val="003366"/>
                </a:solidFill>
                <a:latin typeface="Arial" panose="020B0604020202020204" pitchFamily="34" charset="0"/>
              </a:defRPr>
            </a:lvl3pPr>
            <a:lvl4pPr marL="1600200" indent="-228600">
              <a:spcBef>
                <a:spcPct val="20000"/>
              </a:spcBef>
              <a:buChar char="–"/>
              <a:defRPr sz="2000">
                <a:solidFill>
                  <a:srgbClr val="003366"/>
                </a:solidFill>
                <a:latin typeface="Arial" panose="020B0604020202020204" pitchFamily="34" charset="0"/>
              </a:defRPr>
            </a:lvl4pPr>
            <a:lvl5pPr marL="2057400" indent="-228600">
              <a:spcBef>
                <a:spcPct val="20000"/>
              </a:spcBef>
              <a:buChar char="»"/>
              <a:defRPr sz="2000">
                <a:solidFill>
                  <a:srgbClr val="0033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33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33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33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3366"/>
                </a:solidFill>
                <a:latin typeface="Arial" panose="020B0604020202020204" pitchFamily="34" charset="0"/>
              </a:defRPr>
            </a:lvl9pPr>
          </a:lstStyle>
          <a:p>
            <a:pPr eaLnBrk="1" hangingPunct="1">
              <a:spcBef>
                <a:spcPct val="0"/>
              </a:spcBef>
              <a:buFontTx/>
              <a:buNone/>
            </a:pPr>
            <a:r>
              <a:rPr lang="en-US" altLang="en-US" sz="1800" b="0">
                <a:solidFill>
                  <a:schemeClr val="tx2"/>
                </a:solidFill>
              </a:rPr>
              <a:t>Hydrogen</a:t>
            </a:r>
          </a:p>
        </p:txBody>
      </p:sp>
      <p:pic>
        <p:nvPicPr>
          <p:cNvPr id="24580" name="Picture 4" descr="http://astro.u-strasbg.fr/~koppen/discharge/helium.jpg">
            <a:hlinkClick r:id="rId4"/>
            <a:extLst>
              <a:ext uri="{FF2B5EF4-FFF2-40B4-BE49-F238E27FC236}">
                <a16:creationId xmlns:a16="http://schemas.microsoft.com/office/drawing/2014/main" id="{C16FAB08-54A1-C248-A21E-8B0EFAF957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2616200"/>
            <a:ext cx="7467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Box 6">
            <a:extLst>
              <a:ext uri="{FF2B5EF4-FFF2-40B4-BE49-F238E27FC236}">
                <a16:creationId xmlns:a16="http://schemas.microsoft.com/office/drawing/2014/main" id="{94B1E4CF-4F83-C645-877E-C2AB0AC7B1CE}"/>
              </a:ext>
            </a:extLst>
          </p:cNvPr>
          <p:cNvSpPr txBox="1">
            <a:spLocks noChangeArrowheads="1"/>
          </p:cNvSpPr>
          <p:nvPr/>
        </p:nvSpPr>
        <p:spPr bwMode="auto">
          <a:xfrm>
            <a:off x="914400" y="3200400"/>
            <a:ext cx="9032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003366"/>
                </a:solidFill>
                <a:latin typeface="Arial" panose="020B0604020202020204" pitchFamily="34" charset="0"/>
              </a:defRPr>
            </a:lvl1pPr>
            <a:lvl2pPr marL="742950" indent="-285750">
              <a:spcBef>
                <a:spcPct val="20000"/>
              </a:spcBef>
              <a:buChar char="–"/>
              <a:defRPr sz="2800">
                <a:solidFill>
                  <a:srgbClr val="003366"/>
                </a:solidFill>
                <a:latin typeface="Arial" panose="020B0604020202020204" pitchFamily="34" charset="0"/>
              </a:defRPr>
            </a:lvl2pPr>
            <a:lvl3pPr marL="1143000" indent="-228600">
              <a:spcBef>
                <a:spcPct val="20000"/>
              </a:spcBef>
              <a:buChar char="•"/>
              <a:defRPr sz="2400">
                <a:solidFill>
                  <a:srgbClr val="003366"/>
                </a:solidFill>
                <a:latin typeface="Arial" panose="020B0604020202020204" pitchFamily="34" charset="0"/>
              </a:defRPr>
            </a:lvl3pPr>
            <a:lvl4pPr marL="1600200" indent="-228600">
              <a:spcBef>
                <a:spcPct val="20000"/>
              </a:spcBef>
              <a:buChar char="–"/>
              <a:defRPr sz="2000">
                <a:solidFill>
                  <a:srgbClr val="003366"/>
                </a:solidFill>
                <a:latin typeface="Arial" panose="020B0604020202020204" pitchFamily="34" charset="0"/>
              </a:defRPr>
            </a:lvl4pPr>
            <a:lvl5pPr marL="2057400" indent="-228600">
              <a:spcBef>
                <a:spcPct val="20000"/>
              </a:spcBef>
              <a:buChar char="»"/>
              <a:defRPr sz="2000">
                <a:solidFill>
                  <a:srgbClr val="0033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33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33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33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3366"/>
                </a:solidFill>
                <a:latin typeface="Arial" panose="020B0604020202020204" pitchFamily="34" charset="0"/>
              </a:defRPr>
            </a:lvl9pPr>
          </a:lstStyle>
          <a:p>
            <a:pPr eaLnBrk="1" hangingPunct="1">
              <a:spcBef>
                <a:spcPct val="0"/>
              </a:spcBef>
              <a:buFontTx/>
              <a:buNone/>
            </a:pPr>
            <a:r>
              <a:rPr lang="en-US" altLang="en-US" sz="1800" b="0">
                <a:solidFill>
                  <a:schemeClr val="tx2"/>
                </a:solidFill>
              </a:rPr>
              <a:t>Helium</a:t>
            </a:r>
          </a:p>
        </p:txBody>
      </p:sp>
      <p:pic>
        <p:nvPicPr>
          <p:cNvPr id="24582" name="Picture 6" descr="http://astro.u-strasbg.fr/~koppen/discharge/neon.jpg">
            <a:hlinkClick r:id="rId6"/>
            <a:extLst>
              <a:ext uri="{FF2B5EF4-FFF2-40B4-BE49-F238E27FC236}">
                <a16:creationId xmlns:a16="http://schemas.microsoft.com/office/drawing/2014/main" id="{96A9BF73-72BF-BB4C-BD79-76108D8D57A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0" y="3860800"/>
            <a:ext cx="7467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3" name="TextBox 8">
            <a:extLst>
              <a:ext uri="{FF2B5EF4-FFF2-40B4-BE49-F238E27FC236}">
                <a16:creationId xmlns:a16="http://schemas.microsoft.com/office/drawing/2014/main" id="{C4B4739D-0067-294A-B5BE-E3D2369D6A0C}"/>
              </a:ext>
            </a:extLst>
          </p:cNvPr>
          <p:cNvSpPr txBox="1">
            <a:spLocks noChangeArrowheads="1"/>
          </p:cNvSpPr>
          <p:nvPr/>
        </p:nvSpPr>
        <p:spPr bwMode="auto">
          <a:xfrm>
            <a:off x="914400" y="4419600"/>
            <a:ext cx="736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003366"/>
                </a:solidFill>
                <a:latin typeface="Arial" panose="020B0604020202020204" pitchFamily="34" charset="0"/>
              </a:defRPr>
            </a:lvl1pPr>
            <a:lvl2pPr marL="742950" indent="-285750">
              <a:spcBef>
                <a:spcPct val="20000"/>
              </a:spcBef>
              <a:buChar char="–"/>
              <a:defRPr sz="2800">
                <a:solidFill>
                  <a:srgbClr val="003366"/>
                </a:solidFill>
                <a:latin typeface="Arial" panose="020B0604020202020204" pitchFamily="34" charset="0"/>
              </a:defRPr>
            </a:lvl2pPr>
            <a:lvl3pPr marL="1143000" indent="-228600">
              <a:spcBef>
                <a:spcPct val="20000"/>
              </a:spcBef>
              <a:buChar char="•"/>
              <a:defRPr sz="2400">
                <a:solidFill>
                  <a:srgbClr val="003366"/>
                </a:solidFill>
                <a:latin typeface="Arial" panose="020B0604020202020204" pitchFamily="34" charset="0"/>
              </a:defRPr>
            </a:lvl3pPr>
            <a:lvl4pPr marL="1600200" indent="-228600">
              <a:spcBef>
                <a:spcPct val="20000"/>
              </a:spcBef>
              <a:buChar char="–"/>
              <a:defRPr sz="2000">
                <a:solidFill>
                  <a:srgbClr val="003366"/>
                </a:solidFill>
                <a:latin typeface="Arial" panose="020B0604020202020204" pitchFamily="34" charset="0"/>
              </a:defRPr>
            </a:lvl4pPr>
            <a:lvl5pPr marL="2057400" indent="-228600">
              <a:spcBef>
                <a:spcPct val="20000"/>
              </a:spcBef>
              <a:buChar char="»"/>
              <a:defRPr sz="2000">
                <a:solidFill>
                  <a:srgbClr val="0033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33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33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33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3366"/>
                </a:solidFill>
                <a:latin typeface="Arial" panose="020B0604020202020204" pitchFamily="34" charset="0"/>
              </a:defRPr>
            </a:lvl9pPr>
          </a:lstStyle>
          <a:p>
            <a:pPr eaLnBrk="1" hangingPunct="1">
              <a:spcBef>
                <a:spcPct val="0"/>
              </a:spcBef>
              <a:buFontTx/>
              <a:buNone/>
            </a:pPr>
            <a:r>
              <a:rPr lang="en-US" altLang="en-US" sz="1800" b="0">
                <a:solidFill>
                  <a:schemeClr val="tx2"/>
                </a:solidFill>
              </a:rPr>
              <a:t>Neon</a:t>
            </a:r>
          </a:p>
        </p:txBody>
      </p:sp>
      <p:pic>
        <p:nvPicPr>
          <p:cNvPr id="24584" name="Picture 8" descr="http://astro.u-strasbg.fr/~koppen/discharge/sodium.jpg">
            <a:hlinkClick r:id="rId8"/>
            <a:extLst>
              <a:ext uri="{FF2B5EF4-FFF2-40B4-BE49-F238E27FC236}">
                <a16:creationId xmlns:a16="http://schemas.microsoft.com/office/drawing/2014/main" id="{9B0BD6C1-F4EB-404F-94AB-3AF68E7DD8E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2000" y="5105400"/>
            <a:ext cx="7467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5" name="TextBox 10">
            <a:extLst>
              <a:ext uri="{FF2B5EF4-FFF2-40B4-BE49-F238E27FC236}">
                <a16:creationId xmlns:a16="http://schemas.microsoft.com/office/drawing/2014/main" id="{CFE30126-0996-6F41-9E32-6C3B8687630F}"/>
              </a:ext>
            </a:extLst>
          </p:cNvPr>
          <p:cNvSpPr txBox="1">
            <a:spLocks noChangeArrowheads="1"/>
          </p:cNvSpPr>
          <p:nvPr/>
        </p:nvSpPr>
        <p:spPr bwMode="auto">
          <a:xfrm>
            <a:off x="914400" y="5715000"/>
            <a:ext cx="966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003366"/>
                </a:solidFill>
                <a:latin typeface="Arial" panose="020B0604020202020204" pitchFamily="34" charset="0"/>
              </a:defRPr>
            </a:lvl1pPr>
            <a:lvl2pPr marL="742950" indent="-285750">
              <a:spcBef>
                <a:spcPct val="20000"/>
              </a:spcBef>
              <a:buChar char="–"/>
              <a:defRPr sz="2800">
                <a:solidFill>
                  <a:srgbClr val="003366"/>
                </a:solidFill>
                <a:latin typeface="Arial" panose="020B0604020202020204" pitchFamily="34" charset="0"/>
              </a:defRPr>
            </a:lvl2pPr>
            <a:lvl3pPr marL="1143000" indent="-228600">
              <a:spcBef>
                <a:spcPct val="20000"/>
              </a:spcBef>
              <a:buChar char="•"/>
              <a:defRPr sz="2400">
                <a:solidFill>
                  <a:srgbClr val="003366"/>
                </a:solidFill>
                <a:latin typeface="Arial" panose="020B0604020202020204" pitchFamily="34" charset="0"/>
              </a:defRPr>
            </a:lvl3pPr>
            <a:lvl4pPr marL="1600200" indent="-228600">
              <a:spcBef>
                <a:spcPct val="20000"/>
              </a:spcBef>
              <a:buChar char="–"/>
              <a:defRPr sz="2000">
                <a:solidFill>
                  <a:srgbClr val="003366"/>
                </a:solidFill>
                <a:latin typeface="Arial" panose="020B0604020202020204" pitchFamily="34" charset="0"/>
              </a:defRPr>
            </a:lvl4pPr>
            <a:lvl5pPr marL="2057400" indent="-228600">
              <a:spcBef>
                <a:spcPct val="20000"/>
              </a:spcBef>
              <a:buChar char="»"/>
              <a:defRPr sz="2000">
                <a:solidFill>
                  <a:srgbClr val="0033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33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33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33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3366"/>
                </a:solidFill>
                <a:latin typeface="Arial" panose="020B0604020202020204" pitchFamily="34" charset="0"/>
              </a:defRPr>
            </a:lvl9pPr>
          </a:lstStyle>
          <a:p>
            <a:pPr eaLnBrk="1" hangingPunct="1">
              <a:spcBef>
                <a:spcPct val="0"/>
              </a:spcBef>
              <a:buFontTx/>
              <a:buNone/>
            </a:pPr>
            <a:r>
              <a:rPr lang="en-US" altLang="en-US" sz="1800" b="0">
                <a:solidFill>
                  <a:schemeClr val="tx2"/>
                </a:solidFill>
              </a:rPr>
              <a:t>Sodium</a:t>
            </a:r>
          </a:p>
        </p:txBody>
      </p:sp>
      <p:sp>
        <p:nvSpPr>
          <p:cNvPr id="24586" name="TextBox 11">
            <a:extLst>
              <a:ext uri="{FF2B5EF4-FFF2-40B4-BE49-F238E27FC236}">
                <a16:creationId xmlns:a16="http://schemas.microsoft.com/office/drawing/2014/main" id="{F77CE736-7FFD-AB4E-9D50-A065186962D4}"/>
              </a:ext>
            </a:extLst>
          </p:cNvPr>
          <p:cNvSpPr txBox="1">
            <a:spLocks noChangeArrowheads="1"/>
          </p:cNvSpPr>
          <p:nvPr/>
        </p:nvSpPr>
        <p:spPr bwMode="auto">
          <a:xfrm>
            <a:off x="762000" y="6096000"/>
            <a:ext cx="64341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003366"/>
                </a:solidFill>
                <a:latin typeface="Arial" panose="020B0604020202020204" pitchFamily="34" charset="0"/>
              </a:defRPr>
            </a:lvl1pPr>
            <a:lvl2pPr marL="742950" indent="-285750">
              <a:spcBef>
                <a:spcPct val="20000"/>
              </a:spcBef>
              <a:buChar char="–"/>
              <a:defRPr sz="2800">
                <a:solidFill>
                  <a:srgbClr val="003366"/>
                </a:solidFill>
                <a:latin typeface="Arial" panose="020B0604020202020204" pitchFamily="34" charset="0"/>
              </a:defRPr>
            </a:lvl2pPr>
            <a:lvl3pPr marL="1143000" indent="-228600">
              <a:spcBef>
                <a:spcPct val="20000"/>
              </a:spcBef>
              <a:buChar char="•"/>
              <a:defRPr sz="2400">
                <a:solidFill>
                  <a:srgbClr val="003366"/>
                </a:solidFill>
                <a:latin typeface="Arial" panose="020B0604020202020204" pitchFamily="34" charset="0"/>
              </a:defRPr>
            </a:lvl3pPr>
            <a:lvl4pPr marL="1600200" indent="-228600">
              <a:spcBef>
                <a:spcPct val="20000"/>
              </a:spcBef>
              <a:buChar char="–"/>
              <a:defRPr sz="2000">
                <a:solidFill>
                  <a:srgbClr val="003366"/>
                </a:solidFill>
                <a:latin typeface="Arial" panose="020B0604020202020204" pitchFamily="34" charset="0"/>
              </a:defRPr>
            </a:lvl4pPr>
            <a:lvl5pPr marL="2057400" indent="-228600">
              <a:spcBef>
                <a:spcPct val="20000"/>
              </a:spcBef>
              <a:buChar char="»"/>
              <a:defRPr sz="2000">
                <a:solidFill>
                  <a:srgbClr val="0033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33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33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33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3366"/>
                </a:solidFill>
                <a:latin typeface="Arial" panose="020B0604020202020204" pitchFamily="34" charset="0"/>
              </a:defRPr>
            </a:lvl9pPr>
          </a:lstStyle>
          <a:p>
            <a:pPr eaLnBrk="1" hangingPunct="1">
              <a:spcBef>
                <a:spcPct val="0"/>
              </a:spcBef>
              <a:buFontTx/>
              <a:buNone/>
            </a:pPr>
            <a:r>
              <a:rPr lang="en-US" altLang="en-US" sz="1800">
                <a:solidFill>
                  <a:srgbClr val="000000"/>
                </a:solidFill>
              </a:rPr>
              <a:t>Source: </a:t>
            </a:r>
            <a:r>
              <a:rPr lang="en-US" altLang="en-US" sz="1800" b="0">
                <a:solidFill>
                  <a:srgbClr val="002060"/>
                </a:solidFill>
                <a:hlinkClick r:id="rId10"/>
              </a:rPr>
              <a:t>J. Strasbourg,I. Kiel </a:t>
            </a:r>
            <a:r>
              <a:rPr lang="en-US" altLang="en-US" sz="1800" b="0">
                <a:solidFill>
                  <a:srgbClr val="000000"/>
                </a:solidFill>
              </a:rPr>
              <a:t>after J. Tabbot. Data from </a:t>
            </a:r>
            <a:r>
              <a:rPr lang="en-US" altLang="en-US" sz="1800" b="0">
                <a:solidFill>
                  <a:srgbClr val="002060"/>
                </a:solidFill>
                <a:hlinkClick r:id="rId11"/>
              </a:rPr>
              <a:t>NIST</a:t>
            </a:r>
            <a:r>
              <a:rPr lang="en-US" altLang="en-US" sz="1800" b="0">
                <a:solidFill>
                  <a:srgbClr val="002060"/>
                </a:solidFill>
              </a:rPr>
              <a:t>. </a:t>
            </a:r>
          </a:p>
        </p:txBody>
      </p:sp>
    </p:spTree>
    <p:extLst>
      <p:ext uri="{BB962C8B-B14F-4D97-AF65-F5344CB8AC3E}">
        <p14:creationId xmlns:p14="http://schemas.microsoft.com/office/powerpoint/2010/main" val="2970010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Two illustrationsand two graphs show the spectrum of hydrogen gas. Illustration ashows a spectrum with indigo, blue, green, yellow, orange and red colors with black vertically parallel lines as follows: 2 in indigo, 2 in blue, and 1 in orange. In both the graphs b and c, the horizontal axis is labeled wavelength,nanometers, ranging from 0 to 700 in increments of 100 and the vertical axis is labeled intensity. In graph b, an increasing and then decreasing curve is shown with five fluctuations or dips corresponding to the vertical lines shown in the photoa.Illustration cshows a spectrum with black background and 2violet, 1 indigo, 1 blue, and 1 red vertically parallel lines.Graph d shows 5 rapid increasing and then decreasing curves with their peaks corresponding to the vertical lines in photo c."/>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tretch>
            <a:fillRect/>
          </a:stretch>
        </p:blipFill>
        <p:spPr bwMode="auto">
          <a:xfrm>
            <a:off x="515724" y="1823611"/>
            <a:ext cx="8112552" cy="4272389"/>
          </a:xfrm>
          <a:prstGeom prst="rect">
            <a:avLst/>
          </a:prstGeom>
          <a:noFill/>
          <a:ln w="28575">
            <a:solidFill>
              <a:schemeClr val="tx2"/>
            </a:solid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05A3107-9CCA-5448-9545-5B08CDB3887C}"/>
              </a:ext>
            </a:extLst>
          </p:cNvPr>
          <p:cNvSpPr txBox="1"/>
          <p:nvPr/>
        </p:nvSpPr>
        <p:spPr>
          <a:xfrm>
            <a:off x="515724" y="6248400"/>
            <a:ext cx="2339102" cy="369332"/>
          </a:xfrm>
          <a:prstGeom prst="rect">
            <a:avLst/>
          </a:prstGeom>
          <a:noFill/>
        </p:spPr>
        <p:txBody>
          <a:bodyPr wrap="none" rtlCol="0">
            <a:spAutoFit/>
          </a:bodyPr>
          <a:lstStyle/>
          <a:p>
            <a:r>
              <a:rPr lang="en-US" dirty="0"/>
              <a:t>Figure 4.8, Page 129</a:t>
            </a:r>
          </a:p>
        </p:txBody>
      </p:sp>
      <p:sp>
        <p:nvSpPr>
          <p:cNvPr id="7" name="Title 1">
            <a:extLst>
              <a:ext uri="{FF2B5EF4-FFF2-40B4-BE49-F238E27FC236}">
                <a16:creationId xmlns:a16="http://schemas.microsoft.com/office/drawing/2014/main" id="{9632D262-65B9-D945-BF80-4DDDCEB089B4}"/>
              </a:ext>
            </a:extLst>
          </p:cNvPr>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1000" b="1">
                <a:solidFill>
                  <a:srgbClr val="003366"/>
                </a:solidFill>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a:lstStyle>
          <a:p>
            <a:r>
              <a:rPr lang="en-US" altLang="en-US" sz="4400" b="0" kern="0" dirty="0"/>
              <a:t>Hydrogen Line Spectra</a:t>
            </a:r>
          </a:p>
        </p:txBody>
      </p:sp>
    </p:spTree>
    <p:extLst>
      <p:ext uri="{BB962C8B-B14F-4D97-AF65-F5344CB8AC3E}">
        <p14:creationId xmlns:p14="http://schemas.microsoft.com/office/powerpoint/2010/main" val="3305136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2DC82-AE09-BD49-9183-F95326A6DE46}"/>
              </a:ext>
            </a:extLst>
          </p:cNvPr>
          <p:cNvSpPr>
            <a:spLocks noGrp="1"/>
          </p:cNvSpPr>
          <p:nvPr>
            <p:ph type="title"/>
          </p:nvPr>
        </p:nvSpPr>
        <p:spPr/>
        <p:txBody>
          <a:bodyPr/>
          <a:lstStyle/>
          <a:p>
            <a:r>
              <a:rPr lang="en-US" dirty="0"/>
              <a:t>Why line spectra?</a:t>
            </a:r>
          </a:p>
        </p:txBody>
      </p:sp>
      <p:sp>
        <p:nvSpPr>
          <p:cNvPr id="3" name="Content Placeholder 2">
            <a:extLst>
              <a:ext uri="{FF2B5EF4-FFF2-40B4-BE49-F238E27FC236}">
                <a16:creationId xmlns:a16="http://schemas.microsoft.com/office/drawing/2014/main" id="{F9B6F35B-8283-0747-9C3D-6A7E5991761F}"/>
              </a:ext>
            </a:extLst>
          </p:cNvPr>
          <p:cNvSpPr>
            <a:spLocks noGrp="1"/>
          </p:cNvSpPr>
          <p:nvPr>
            <p:ph idx="1"/>
          </p:nvPr>
        </p:nvSpPr>
        <p:spPr/>
        <p:txBody>
          <a:bodyPr/>
          <a:lstStyle/>
          <a:p>
            <a:r>
              <a:rPr lang="en-US" dirty="0"/>
              <a:t>Electrons have </a:t>
            </a:r>
            <a:r>
              <a:rPr lang="en-US" dirty="0">
                <a:solidFill>
                  <a:schemeClr val="accent2"/>
                </a:solidFill>
              </a:rPr>
              <a:t>wave</a:t>
            </a:r>
            <a:r>
              <a:rPr lang="en-US" dirty="0"/>
              <a:t> properties</a:t>
            </a:r>
          </a:p>
          <a:p>
            <a:r>
              <a:rPr lang="en-US" dirty="0"/>
              <a:t>Atoms contain </a:t>
            </a:r>
            <a:r>
              <a:rPr lang="en-US" dirty="0">
                <a:solidFill>
                  <a:schemeClr val="accent2"/>
                </a:solidFill>
              </a:rPr>
              <a:t>confined</a:t>
            </a:r>
            <a:r>
              <a:rPr lang="en-US" dirty="0"/>
              <a:t> electrons</a:t>
            </a:r>
          </a:p>
          <a:p>
            <a:r>
              <a:rPr lang="en-US" dirty="0"/>
              <a:t>Allowed states are </a:t>
            </a:r>
            <a:r>
              <a:rPr lang="en-US" dirty="0">
                <a:solidFill>
                  <a:schemeClr val="accent2"/>
                </a:solidFill>
              </a:rPr>
              <a:t>standing waves</a:t>
            </a:r>
          </a:p>
          <a:p>
            <a:r>
              <a:rPr lang="en-US" dirty="0"/>
              <a:t>Energy levels are the characteristic </a:t>
            </a:r>
            <a:r>
              <a:rPr lang="en-US" dirty="0">
                <a:solidFill>
                  <a:schemeClr val="accent2"/>
                </a:solidFill>
              </a:rPr>
              <a:t>wave energies</a:t>
            </a:r>
          </a:p>
          <a:p>
            <a:r>
              <a:rPr lang="en-US" dirty="0"/>
              <a:t>Energy </a:t>
            </a:r>
            <a:r>
              <a:rPr lang="en-US" dirty="0">
                <a:solidFill>
                  <a:schemeClr val="accent2"/>
                </a:solidFill>
              </a:rPr>
              <a:t>absorbed</a:t>
            </a:r>
            <a:r>
              <a:rPr lang="en-US" dirty="0"/>
              <a:t> or </a:t>
            </a:r>
            <a:r>
              <a:rPr lang="en-US" dirty="0">
                <a:solidFill>
                  <a:schemeClr val="accent2"/>
                </a:solidFill>
              </a:rPr>
              <a:t>released</a:t>
            </a:r>
            <a:r>
              <a:rPr lang="en-US" dirty="0"/>
              <a:t> in transitions</a:t>
            </a:r>
          </a:p>
          <a:p>
            <a:r>
              <a:rPr lang="en-US" dirty="0"/>
              <a:t>Light energy = </a:t>
            </a:r>
            <a:r>
              <a:rPr lang="en-US" i="1" dirty="0" err="1"/>
              <a:t>hc</a:t>
            </a:r>
            <a:r>
              <a:rPr lang="en-US" dirty="0"/>
              <a:t>/</a:t>
            </a:r>
            <a:r>
              <a:rPr lang="en-US" i="1" dirty="0">
                <a:solidFill>
                  <a:schemeClr val="accent2"/>
                </a:solidFill>
                <a:latin typeface="Symbol" pitchFamily="2" charset="2"/>
              </a:rPr>
              <a:t>l</a:t>
            </a:r>
          </a:p>
        </p:txBody>
      </p:sp>
    </p:spTree>
    <p:extLst>
      <p:ext uri="{BB962C8B-B14F-4D97-AF65-F5344CB8AC3E}">
        <p14:creationId xmlns:p14="http://schemas.microsoft.com/office/powerpoint/2010/main" val="174717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Figure 4.11, Page 133</a:t>
            </a:r>
          </a:p>
        </p:txBody>
      </p:sp>
      <p:pic>
        <p:nvPicPr>
          <p:cNvPr id="16386" name="Picture 2" descr="An illustration shows the energy level diagram of hydrogen. The horizontally parallel lines starting from the bottom are labeled on the left as n equals 1, n equals 2, n equals 3, n equals 4, and n equals infinity, respectively and on the right as 0 lowercase e V, 10.2 lowercase e V, 12.1 lowercase e V, 12.8 lowercase e V, and 13.6 lowercase e V, respectively. 3 individual arrowed lines, 1 from n equals 2 to n equals 4 is labeled absorption, 1 from n equals 3to n equals 1 is labeled Emission, and 1 from n equals 1 to infinity is labeled Ionization. A set of 4 two-way arrowed lines from n equals 1 to n equals 5 to n equals 2 is labeled Lyman series at the bottom and ultraviolet at the top and from n equals 2 to n equals 6 to n equals 3 is labeled Balmer series at the bottom and visible and ultraviolet at the top. A set of 3 two-way arrowed lines from n equals 3 to n equals 6 to n equals 4 is labeled Paschen series at the bottom and Infrared at the top. The empty space on line n equals 1 is labeled ground stat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tretch>
            <a:fillRect/>
          </a:stretch>
        </p:blipFill>
        <p:spPr bwMode="auto">
          <a:xfrm>
            <a:off x="884225" y="781971"/>
            <a:ext cx="7375551" cy="5618829"/>
          </a:xfrm>
          <a:prstGeom prst="rect">
            <a:avLst/>
          </a:prstGeom>
          <a:noFill/>
          <a:ln w="19050">
            <a:solidFill>
              <a:schemeClr val="tx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757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263B4-6A79-D147-A2B4-345CFC6B4E8F}"/>
              </a:ext>
            </a:extLst>
          </p:cNvPr>
          <p:cNvSpPr>
            <a:spLocks noGrp="1"/>
          </p:cNvSpPr>
          <p:nvPr>
            <p:ph type="title"/>
          </p:nvPr>
        </p:nvSpPr>
        <p:spPr/>
        <p:txBody>
          <a:bodyPr/>
          <a:lstStyle/>
          <a:p>
            <a:r>
              <a:rPr lang="en-US" dirty="0"/>
              <a:t>H Spectral lines</a:t>
            </a:r>
          </a:p>
        </p:txBody>
      </p:sp>
      <p:sp>
        <p:nvSpPr>
          <p:cNvPr id="3" name="Content Placeholder 2">
            <a:extLst>
              <a:ext uri="{FF2B5EF4-FFF2-40B4-BE49-F238E27FC236}">
                <a16:creationId xmlns:a16="http://schemas.microsoft.com/office/drawing/2014/main" id="{26015055-CCF4-1446-B19C-80E5B3C214B1}"/>
              </a:ext>
            </a:extLst>
          </p:cNvPr>
          <p:cNvSpPr>
            <a:spLocks noGrp="1"/>
          </p:cNvSpPr>
          <p:nvPr>
            <p:ph idx="1"/>
          </p:nvPr>
        </p:nvSpPr>
        <p:spPr>
          <a:xfrm>
            <a:off x="457200" y="3887145"/>
            <a:ext cx="8229600" cy="2379749"/>
          </a:xfrm>
        </p:spPr>
        <p:txBody>
          <a:bodyPr/>
          <a:lstStyle/>
          <a:p>
            <a:r>
              <a:rPr lang="en-US" dirty="0"/>
              <a:t>Balmer series</a:t>
            </a:r>
          </a:p>
          <a:p>
            <a:r>
              <a:rPr lang="en-US" dirty="0"/>
              <a:t>H</a:t>
            </a:r>
            <a:r>
              <a:rPr lang="en-US" dirty="0">
                <a:latin typeface="Symbol" pitchFamily="2" charset="2"/>
              </a:rPr>
              <a:t>a</a:t>
            </a:r>
            <a:r>
              <a:rPr lang="en-US" dirty="0"/>
              <a:t> is </a:t>
            </a:r>
            <a:r>
              <a:rPr lang="en-US" i="1" dirty="0"/>
              <a:t>n</a:t>
            </a:r>
            <a:r>
              <a:rPr lang="en-US" dirty="0"/>
              <a:t> = </a:t>
            </a:r>
            <a:r>
              <a:rPr lang="en-US" dirty="0">
                <a:solidFill>
                  <a:schemeClr val="accent2"/>
                </a:solidFill>
              </a:rPr>
              <a:t>3</a:t>
            </a:r>
            <a:r>
              <a:rPr lang="en-US" dirty="0"/>
              <a:t> to </a:t>
            </a:r>
            <a:r>
              <a:rPr lang="en-US" i="1" dirty="0"/>
              <a:t>n</a:t>
            </a:r>
            <a:r>
              <a:rPr lang="en-US" dirty="0"/>
              <a:t> = </a:t>
            </a:r>
            <a:r>
              <a:rPr lang="en-US" dirty="0">
                <a:solidFill>
                  <a:schemeClr val="accent2"/>
                </a:solidFill>
              </a:rPr>
              <a:t>2</a:t>
            </a:r>
            <a:r>
              <a:rPr lang="en-US" dirty="0"/>
              <a:t> transition</a:t>
            </a:r>
          </a:p>
          <a:p>
            <a:pPr lvl="1"/>
            <a:r>
              <a:rPr lang="en-US" dirty="0"/>
              <a:t> </a:t>
            </a:r>
            <a:r>
              <a:rPr lang="en-US" i="1" dirty="0">
                <a:latin typeface="Symbol" pitchFamily="2" charset="2"/>
              </a:rPr>
              <a:t>l</a:t>
            </a:r>
            <a:r>
              <a:rPr lang="en-US" dirty="0"/>
              <a:t> = 656.3 nm</a:t>
            </a:r>
          </a:p>
          <a:p>
            <a:pPr lvl="1"/>
            <a:r>
              <a:rPr lang="en-US" dirty="0"/>
              <a:t>“Nature’s favorite color”</a:t>
            </a:r>
          </a:p>
        </p:txBody>
      </p:sp>
      <p:pic>
        <p:nvPicPr>
          <p:cNvPr id="4" name="Picture 2" descr="An illustration shows the Balmer lines in the spectrum of a star. A spectrum with violet, indigo, blue, green, yellow, orange, and red colors is shown with multiple vertical lineslabeled from left to right as follows: H sub Zeta, H sub epsilon in violet, H sub deltaandH sub gamma in indigo, H sub beta in blue, and H sub alpha in red regions. An arrowed line pointing from right to left is labeled shorter wavelength.">
            <a:extLst>
              <a:ext uri="{FF2B5EF4-FFF2-40B4-BE49-F238E27FC236}">
                <a16:creationId xmlns:a16="http://schemas.microsoft.com/office/drawing/2014/main" id="{D6CFE5B7-4A55-054E-8114-BE529D774BC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5724" y="1447800"/>
            <a:ext cx="8112552" cy="1739987"/>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274895D-DD9D-574D-A729-C4CB9F75225E}"/>
              </a:ext>
            </a:extLst>
          </p:cNvPr>
          <p:cNvSpPr txBox="1"/>
          <p:nvPr/>
        </p:nvSpPr>
        <p:spPr>
          <a:xfrm>
            <a:off x="457200" y="3200400"/>
            <a:ext cx="2467342" cy="369332"/>
          </a:xfrm>
          <a:prstGeom prst="rect">
            <a:avLst/>
          </a:prstGeom>
          <a:noFill/>
        </p:spPr>
        <p:txBody>
          <a:bodyPr wrap="none" rtlCol="0">
            <a:spAutoFit/>
          </a:bodyPr>
          <a:lstStyle/>
          <a:p>
            <a:r>
              <a:rPr lang="en-US" dirty="0"/>
              <a:t>Figure 4.13, Page 134</a:t>
            </a:r>
          </a:p>
        </p:txBody>
      </p:sp>
    </p:spTree>
    <p:extLst>
      <p:ext uri="{BB962C8B-B14F-4D97-AF65-F5344CB8AC3E}">
        <p14:creationId xmlns:p14="http://schemas.microsoft.com/office/powerpoint/2010/main" val="3866234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EE5C3CD2-8B7B-7645-938A-2A4AC0DC490A}"/>
              </a:ext>
            </a:extLst>
          </p:cNvPr>
          <p:cNvSpPr>
            <a:spLocks noGrp="1" noChangeArrowheads="1"/>
          </p:cNvSpPr>
          <p:nvPr>
            <p:ph type="title"/>
          </p:nvPr>
        </p:nvSpPr>
        <p:spPr/>
        <p:txBody>
          <a:bodyPr/>
          <a:lstStyle/>
          <a:p>
            <a:r>
              <a:rPr lang="en-US" altLang="en-US"/>
              <a:t>Hydrogen Emission</a:t>
            </a:r>
          </a:p>
        </p:txBody>
      </p:sp>
      <p:pic>
        <p:nvPicPr>
          <p:cNvPr id="25602" name="Picture 2" descr="See Explanation.  Clicking on the picture will download&#10; the highest resolution version available.">
            <a:hlinkClick r:id="rId2"/>
            <a:extLst>
              <a:ext uri="{FF2B5EF4-FFF2-40B4-BE49-F238E27FC236}">
                <a16:creationId xmlns:a16="http://schemas.microsoft.com/office/drawing/2014/main" id="{BEF20F66-A03E-C24B-974C-FC2E57554C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219200"/>
            <a:ext cx="6194425"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Box 3">
            <a:extLst>
              <a:ext uri="{FF2B5EF4-FFF2-40B4-BE49-F238E27FC236}">
                <a16:creationId xmlns:a16="http://schemas.microsoft.com/office/drawing/2014/main" id="{C13BB34E-4393-3A4C-83A9-CBC281015429}"/>
              </a:ext>
            </a:extLst>
          </p:cNvPr>
          <p:cNvSpPr txBox="1">
            <a:spLocks noChangeArrowheads="1"/>
          </p:cNvSpPr>
          <p:nvPr/>
        </p:nvSpPr>
        <p:spPr bwMode="auto">
          <a:xfrm>
            <a:off x="1447800" y="6019800"/>
            <a:ext cx="4899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003366"/>
                </a:solidFill>
                <a:latin typeface="Arial" panose="020B0604020202020204" pitchFamily="34" charset="0"/>
              </a:defRPr>
            </a:lvl1pPr>
            <a:lvl2pPr marL="742950" indent="-285750">
              <a:spcBef>
                <a:spcPct val="20000"/>
              </a:spcBef>
              <a:buChar char="–"/>
              <a:defRPr sz="2800">
                <a:solidFill>
                  <a:srgbClr val="003366"/>
                </a:solidFill>
                <a:latin typeface="Arial" panose="020B0604020202020204" pitchFamily="34" charset="0"/>
              </a:defRPr>
            </a:lvl2pPr>
            <a:lvl3pPr marL="1143000" indent="-228600">
              <a:spcBef>
                <a:spcPct val="20000"/>
              </a:spcBef>
              <a:buChar char="•"/>
              <a:defRPr sz="2400">
                <a:solidFill>
                  <a:srgbClr val="003366"/>
                </a:solidFill>
                <a:latin typeface="Arial" panose="020B0604020202020204" pitchFamily="34" charset="0"/>
              </a:defRPr>
            </a:lvl3pPr>
            <a:lvl4pPr marL="1600200" indent="-228600">
              <a:spcBef>
                <a:spcPct val="20000"/>
              </a:spcBef>
              <a:buChar char="–"/>
              <a:defRPr sz="2000">
                <a:solidFill>
                  <a:srgbClr val="003366"/>
                </a:solidFill>
                <a:latin typeface="Arial" panose="020B0604020202020204" pitchFamily="34" charset="0"/>
              </a:defRPr>
            </a:lvl4pPr>
            <a:lvl5pPr marL="2057400" indent="-228600">
              <a:spcBef>
                <a:spcPct val="20000"/>
              </a:spcBef>
              <a:buChar char="»"/>
              <a:defRPr sz="2000">
                <a:solidFill>
                  <a:srgbClr val="003366"/>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3366"/>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3366"/>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3366"/>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3366"/>
                </a:solidFill>
                <a:latin typeface="Arial" panose="020B0604020202020204" pitchFamily="34" charset="0"/>
              </a:defRPr>
            </a:lvl9pPr>
          </a:lstStyle>
          <a:p>
            <a:pPr eaLnBrk="1" hangingPunct="1">
              <a:spcBef>
                <a:spcPct val="0"/>
              </a:spcBef>
              <a:buFontTx/>
              <a:buNone/>
            </a:pPr>
            <a:r>
              <a:rPr lang="en-US" altLang="en-US" sz="2000" b="0">
                <a:solidFill>
                  <a:schemeClr val="tx1"/>
                </a:solidFill>
              </a:rPr>
              <a:t>“Thousand Ruby Galaxy” M83</a:t>
            </a:r>
            <a:br>
              <a:rPr lang="en-US" altLang="en-US" sz="2000" b="0">
                <a:solidFill>
                  <a:schemeClr val="tx1"/>
                </a:solidFill>
              </a:rPr>
            </a:br>
            <a:r>
              <a:rPr lang="en-US" altLang="en-US" sz="2000">
                <a:solidFill>
                  <a:srgbClr val="000000"/>
                </a:solidFill>
              </a:rPr>
              <a:t>Source:</a:t>
            </a:r>
            <a:r>
              <a:rPr lang="en-US" altLang="en-US" sz="2000" b="0">
                <a:solidFill>
                  <a:srgbClr val="000000"/>
                </a:solidFill>
              </a:rPr>
              <a:t> European Southern Observatory</a:t>
            </a:r>
          </a:p>
        </p:txBody>
      </p:sp>
    </p:spTree>
    <p:extLst>
      <p:ext uri="{BB962C8B-B14F-4D97-AF65-F5344CB8AC3E}">
        <p14:creationId xmlns:p14="http://schemas.microsoft.com/office/powerpoint/2010/main" val="808717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EE543-E4AB-1442-9059-27A47D773CC9}"/>
              </a:ext>
            </a:extLst>
          </p:cNvPr>
          <p:cNvSpPr>
            <a:spLocks noGrp="1"/>
          </p:cNvSpPr>
          <p:nvPr>
            <p:ph type="title"/>
          </p:nvPr>
        </p:nvSpPr>
        <p:spPr/>
        <p:txBody>
          <a:bodyPr/>
          <a:lstStyle/>
          <a:p>
            <a:r>
              <a:rPr lang="en-US" dirty="0"/>
              <a:t>H atom spectrum</a:t>
            </a:r>
          </a:p>
        </p:txBody>
      </p:sp>
      <p:sp>
        <p:nvSpPr>
          <p:cNvPr id="3" name="Content Placeholder 2">
            <a:extLst>
              <a:ext uri="{FF2B5EF4-FFF2-40B4-BE49-F238E27FC236}">
                <a16:creationId xmlns:a16="http://schemas.microsoft.com/office/drawing/2014/main" id="{F1A72177-D421-F349-BA1B-F33661DD11AF}"/>
              </a:ext>
            </a:extLst>
          </p:cNvPr>
          <p:cNvSpPr>
            <a:spLocks noGrp="1"/>
          </p:cNvSpPr>
          <p:nvPr>
            <p:ph idx="1"/>
          </p:nvPr>
        </p:nvSpPr>
        <p:spPr/>
        <p:txBody>
          <a:bodyPr/>
          <a:lstStyle/>
          <a:p>
            <a:r>
              <a:rPr lang="en-US" dirty="0"/>
              <a:t>Must be hot enough to split H</a:t>
            </a:r>
            <a:r>
              <a:rPr lang="en-US" baseline="-25000" dirty="0"/>
              <a:t>2</a:t>
            </a:r>
          </a:p>
          <a:p>
            <a:r>
              <a:rPr lang="en-US" dirty="0"/>
              <a:t>Not hot enough to ionize H</a:t>
            </a:r>
          </a:p>
        </p:txBody>
      </p:sp>
    </p:spTree>
    <p:extLst>
      <p:ext uri="{BB962C8B-B14F-4D97-AF65-F5344CB8AC3E}">
        <p14:creationId xmlns:p14="http://schemas.microsoft.com/office/powerpoint/2010/main" val="2944648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Default Design">
  <a:themeElements>
    <a:clrScheme name="Custom 25">
      <a:dk1>
        <a:srgbClr val="000066"/>
      </a:dk1>
      <a:lt1>
        <a:srgbClr val="FFFFFF"/>
      </a:lt1>
      <a:dk2>
        <a:srgbClr val="003366"/>
      </a:dk2>
      <a:lt2>
        <a:srgbClr val="808080"/>
      </a:lt2>
      <a:accent1>
        <a:srgbClr val="BBE0E3"/>
      </a:accent1>
      <a:accent2>
        <a:srgbClr val="0000FF"/>
      </a:accent2>
      <a:accent3>
        <a:srgbClr val="FF0000"/>
      </a:accent3>
      <a:accent4>
        <a:srgbClr val="006600"/>
      </a:accent4>
      <a:accent5>
        <a:srgbClr val="00CC00"/>
      </a:accent5>
      <a:accent6>
        <a:srgbClr val="800000"/>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3366"/>
        </a:dk1>
        <a:lt1>
          <a:srgbClr val="FFFFFF"/>
        </a:lt1>
        <a:dk2>
          <a:srgbClr val="003366"/>
        </a:dk2>
        <a:lt2>
          <a:srgbClr val="808080"/>
        </a:lt2>
        <a:accent1>
          <a:srgbClr val="BBE0E3"/>
        </a:accent1>
        <a:accent2>
          <a:srgbClr val="3333FF"/>
        </a:accent2>
        <a:accent3>
          <a:srgbClr val="FFFFFF"/>
        </a:accent3>
        <a:accent4>
          <a:srgbClr val="002A56"/>
        </a:accent4>
        <a:accent5>
          <a:srgbClr val="DAEDEF"/>
        </a:accent5>
        <a:accent6>
          <a:srgbClr val="2D2DE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3418</TotalTime>
  <Words>180</Words>
  <Application>Microsoft Office PowerPoint</Application>
  <PresentationFormat>On-screen Show (4:3)</PresentationFormat>
  <Paragraphs>40</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ＭＳ Ｐゴシック</vt:lpstr>
      <vt:lpstr>Arial</vt:lpstr>
      <vt:lpstr>Calibri</vt:lpstr>
      <vt:lpstr>Symbol</vt:lpstr>
      <vt:lpstr>Default Design</vt:lpstr>
      <vt:lpstr>Spectra</vt:lpstr>
      <vt:lpstr>Kirchhoff’s spectroscopy laws</vt:lpstr>
      <vt:lpstr>Emission Lines</vt:lpstr>
      <vt:lpstr>PowerPoint Presentation</vt:lpstr>
      <vt:lpstr>Why line spectra?</vt:lpstr>
      <vt:lpstr>Figure 4.11, Page 133</vt:lpstr>
      <vt:lpstr>H Spectral lines</vt:lpstr>
      <vt:lpstr>Hydrogen Emission</vt:lpstr>
      <vt:lpstr>H atom spectrum</vt:lpstr>
      <vt:lpstr>PowerPoint Presentation</vt:lpstr>
      <vt:lpstr>Spectrum of the Sun</vt:lpstr>
    </vt:vector>
  </TitlesOfParts>
  <Company>John Carroll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Balloon Animals</dc:title>
  <dc:creator>joe</dc:creator>
  <cp:lastModifiedBy>Richard Barrans Jr</cp:lastModifiedBy>
  <cp:revision>231</cp:revision>
  <cp:lastPrinted>2024-09-18T18:57:42Z</cp:lastPrinted>
  <dcterms:created xsi:type="dcterms:W3CDTF">2003-08-04T19:23:16Z</dcterms:created>
  <dcterms:modified xsi:type="dcterms:W3CDTF">2026-08-30T23:53:55Z</dcterms:modified>
</cp:coreProperties>
</file>