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536" r:id="rId2"/>
    <p:sldId id="540" r:id="rId3"/>
    <p:sldId id="543" r:id="rId4"/>
    <p:sldId id="537" r:id="rId5"/>
    <p:sldId id="538" r:id="rId6"/>
    <p:sldId id="548" r:id="rId7"/>
    <p:sldId id="541" r:id="rId8"/>
    <p:sldId id="542" r:id="rId9"/>
    <p:sldId id="544" r:id="rId10"/>
    <p:sldId id="545" r:id="rId11"/>
    <p:sldId id="681" r:id="rId12"/>
    <p:sldId id="258" r:id="rId13"/>
    <p:sldId id="549" r:id="rId14"/>
    <p:sldId id="676" r:id="rId15"/>
    <p:sldId id="675" r:id="rId16"/>
    <p:sldId id="677" r:id="rId17"/>
    <p:sldId id="678" r:id="rId18"/>
    <p:sldId id="679" r:id="rId19"/>
    <p:sldId id="680" r:id="rId20"/>
  </p:sldIdLst>
  <p:sldSz cx="9144000" cy="6858000" type="screen4x3"/>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7" userDrawn="1">
          <p15:clr>
            <a:srgbClr val="A4A3A4"/>
          </p15:clr>
        </p15:guide>
        <p15:guide id="2" pos="29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9282"/>
    <p:restoredTop sz="93856" autoAdjust="0"/>
  </p:normalViewPr>
  <p:slideViewPr>
    <p:cSldViewPr>
      <p:cViewPr varScale="1">
        <p:scale>
          <a:sx n="55" d="100"/>
          <a:sy n="55" d="100"/>
        </p:scale>
        <p:origin x="414" y="72"/>
      </p:cViewPr>
      <p:guideLst>
        <p:guide orient="horz" pos="2160"/>
        <p:guide pos="2880"/>
      </p:guideLst>
    </p:cSldViewPr>
  </p:slideViewPr>
  <p:outlineViewPr>
    <p:cViewPr>
      <p:scale>
        <a:sx n="33" d="100"/>
        <a:sy n="33" d="100"/>
      </p:scale>
      <p:origin x="0" y="-432"/>
    </p:cViewPr>
  </p:outlineViewPr>
  <p:notesTextViewPr>
    <p:cViewPr>
      <p:scale>
        <a:sx n="100" d="100"/>
        <a:sy n="100" d="100"/>
      </p:scale>
      <p:origin x="0" y="0"/>
    </p:cViewPr>
  </p:notesTextViewPr>
  <p:sorterViewPr>
    <p:cViewPr varScale="1">
      <p:scale>
        <a:sx n="100" d="100"/>
        <a:sy n="100" d="100"/>
      </p:scale>
      <p:origin x="0" y="-1314"/>
    </p:cViewPr>
  </p:sorterViewPr>
  <p:notesViewPr>
    <p:cSldViewPr>
      <p:cViewPr varScale="1">
        <p:scale>
          <a:sx n="97" d="100"/>
          <a:sy n="97" d="100"/>
        </p:scale>
        <p:origin x="2312" y="200"/>
      </p:cViewPr>
      <p:guideLst>
        <p:guide orient="horz" pos="2207"/>
        <p:guide pos="29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BA6A1A80-3C88-F94D-B758-F0F7058AF00E}"/>
              </a:ext>
            </a:extLst>
          </p:cNvPr>
          <p:cNvSpPr>
            <a:spLocks noGrp="1" noChangeArrowheads="1"/>
          </p:cNvSpPr>
          <p:nvPr>
            <p:ph type="hdr" sz="quarter"/>
          </p:nvPr>
        </p:nvSpPr>
        <p:spPr bwMode="auto">
          <a:xfrm>
            <a:off x="0" y="312032"/>
            <a:ext cx="4000830"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defTabSz="924565" eaLnBrk="1" hangingPunct="1">
              <a:defRPr sz="1200">
                <a:latin typeface="Arial" charset="0"/>
                <a:ea typeface="+mn-ea"/>
              </a:defRPr>
            </a:lvl1pPr>
          </a:lstStyle>
          <a:p>
            <a:pPr>
              <a:defRPr/>
            </a:pPr>
            <a:r>
              <a:rPr lang="en-US"/>
              <a:t>A1050 L08 Telscopes</a:t>
            </a:r>
            <a:endParaRPr lang="en-US" dirty="0"/>
          </a:p>
        </p:txBody>
      </p:sp>
      <p:sp>
        <p:nvSpPr>
          <p:cNvPr id="109571" name="Rectangle 3">
            <a:extLst>
              <a:ext uri="{FF2B5EF4-FFF2-40B4-BE49-F238E27FC236}">
                <a16:creationId xmlns:a16="http://schemas.microsoft.com/office/drawing/2014/main" id="{DAF7FD79-07EF-904F-82E1-5213733CC51C}"/>
              </a:ext>
            </a:extLst>
          </p:cNvPr>
          <p:cNvSpPr>
            <a:spLocks noGrp="1" noChangeArrowheads="1"/>
          </p:cNvSpPr>
          <p:nvPr>
            <p:ph type="dt" sz="quarter" idx="1"/>
          </p:nvPr>
        </p:nvSpPr>
        <p:spPr bwMode="auto">
          <a:xfrm>
            <a:off x="5232097" y="0"/>
            <a:ext cx="4002404"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algn="r" defTabSz="924565" eaLnBrk="1" hangingPunct="1">
              <a:defRPr sz="1200">
                <a:latin typeface="Arial" charset="0"/>
                <a:ea typeface="+mn-ea"/>
              </a:defRPr>
            </a:lvl1pPr>
          </a:lstStyle>
          <a:p>
            <a:pPr>
              <a:defRPr/>
            </a:pPr>
            <a:endParaRPr lang="en-US"/>
          </a:p>
        </p:txBody>
      </p:sp>
      <p:sp>
        <p:nvSpPr>
          <p:cNvPr id="109572" name="Rectangle 4">
            <a:extLst>
              <a:ext uri="{FF2B5EF4-FFF2-40B4-BE49-F238E27FC236}">
                <a16:creationId xmlns:a16="http://schemas.microsoft.com/office/drawing/2014/main" id="{92CAED58-3117-FC4C-AD7C-0DB9B8225DFB}"/>
              </a:ext>
            </a:extLst>
          </p:cNvPr>
          <p:cNvSpPr>
            <a:spLocks noGrp="1" noChangeArrowheads="1"/>
          </p:cNvSpPr>
          <p:nvPr>
            <p:ph type="ftr" sz="quarter" idx="2"/>
          </p:nvPr>
        </p:nvSpPr>
        <p:spPr bwMode="auto">
          <a:xfrm>
            <a:off x="0" y="6657188"/>
            <a:ext cx="4000830"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defTabSz="924565" eaLnBrk="1" hangingPunct="1">
              <a:defRPr sz="1200">
                <a:latin typeface="Arial" charset="0"/>
                <a:ea typeface="+mn-ea"/>
              </a:defRPr>
            </a:lvl1pPr>
          </a:lstStyle>
          <a:p>
            <a:pPr>
              <a:defRPr/>
            </a:pPr>
            <a:endParaRPr lang="en-US"/>
          </a:p>
        </p:txBody>
      </p:sp>
      <p:sp>
        <p:nvSpPr>
          <p:cNvPr id="109573" name="Rectangle 5">
            <a:extLst>
              <a:ext uri="{FF2B5EF4-FFF2-40B4-BE49-F238E27FC236}">
                <a16:creationId xmlns:a16="http://schemas.microsoft.com/office/drawing/2014/main" id="{146EB007-85F2-5B46-A71C-6AA8A5E38614}"/>
              </a:ext>
            </a:extLst>
          </p:cNvPr>
          <p:cNvSpPr>
            <a:spLocks noGrp="1" noChangeArrowheads="1"/>
          </p:cNvSpPr>
          <p:nvPr>
            <p:ph type="sldNum" sz="quarter" idx="3"/>
          </p:nvPr>
        </p:nvSpPr>
        <p:spPr bwMode="auto">
          <a:xfrm>
            <a:off x="5232098" y="6546313"/>
            <a:ext cx="3844952"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algn="r" defTabSz="923394" eaLnBrk="1" hangingPunct="1">
              <a:defRPr sz="1200"/>
            </a:lvl1pPr>
          </a:lstStyle>
          <a:p>
            <a:pPr>
              <a:defRPr/>
            </a:pPr>
            <a:fld id="{99E198E8-1274-AE4E-83C7-C0FE8EEEC5C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495963-331D-D744-B2D3-EA8AE071E65D}"/>
              </a:ext>
            </a:extLst>
          </p:cNvPr>
          <p:cNvSpPr>
            <a:spLocks noGrp="1"/>
          </p:cNvSpPr>
          <p:nvPr>
            <p:ph type="hdr" sz="quarter"/>
          </p:nvPr>
        </p:nvSpPr>
        <p:spPr>
          <a:xfrm>
            <a:off x="1" y="188486"/>
            <a:ext cx="4002404" cy="351629"/>
          </a:xfrm>
          <a:prstGeom prst="rect">
            <a:avLst/>
          </a:prstGeom>
        </p:spPr>
        <p:txBody>
          <a:bodyPr vert="horz" lIns="91819" tIns="45910" rIns="91819" bIns="45910" rtlCol="0"/>
          <a:lstStyle>
            <a:lvl1pPr algn="l" eaLnBrk="1" hangingPunct="1">
              <a:defRPr sz="1200">
                <a:latin typeface="Arial" charset="0"/>
                <a:ea typeface="+mn-ea"/>
              </a:defRPr>
            </a:lvl1pPr>
          </a:lstStyle>
          <a:p>
            <a:pPr>
              <a:defRPr/>
            </a:pPr>
            <a:r>
              <a:rPr lang="en-US"/>
              <a:t>A1050 L08 Telscopes</a:t>
            </a:r>
            <a:endParaRPr lang="en-US" dirty="0"/>
          </a:p>
        </p:txBody>
      </p:sp>
      <p:sp>
        <p:nvSpPr>
          <p:cNvPr id="3" name="Date Placeholder 2">
            <a:extLst>
              <a:ext uri="{FF2B5EF4-FFF2-40B4-BE49-F238E27FC236}">
                <a16:creationId xmlns:a16="http://schemas.microsoft.com/office/drawing/2014/main" id="{173DF97D-D50F-FA41-B4C7-64519922F4B3}"/>
              </a:ext>
            </a:extLst>
          </p:cNvPr>
          <p:cNvSpPr>
            <a:spLocks noGrp="1"/>
          </p:cNvSpPr>
          <p:nvPr>
            <p:ph type="dt" idx="1"/>
          </p:nvPr>
        </p:nvSpPr>
        <p:spPr>
          <a:xfrm>
            <a:off x="5232097" y="0"/>
            <a:ext cx="4002404" cy="351629"/>
          </a:xfrm>
          <a:prstGeom prst="rect">
            <a:avLst/>
          </a:prstGeom>
        </p:spPr>
        <p:txBody>
          <a:bodyPr vert="horz" wrap="square" lIns="91819" tIns="45910" rIns="91819" bIns="45910" numCol="1" anchor="t" anchorCtr="0" compatLnSpc="1">
            <a:prstTxWarp prst="textNoShape">
              <a:avLst/>
            </a:prstTxWarp>
          </a:bodyPr>
          <a:lstStyle>
            <a:lvl1pPr algn="r" eaLnBrk="1" hangingPunct="1">
              <a:defRPr sz="1200">
                <a:latin typeface="Arial" pitchFamily="34" charset="0"/>
              </a:defRPr>
            </a:lvl1pPr>
          </a:lstStyle>
          <a:p>
            <a:pPr>
              <a:defRPr/>
            </a:pPr>
            <a:fld id="{EA47F029-E024-AE4D-B9C1-272849DADF5B}" type="datetimeFigureOut">
              <a:rPr lang="en-US" altLang="en-US"/>
              <a:pPr>
                <a:defRPr/>
              </a:pPr>
              <a:t>8/30/2026</a:t>
            </a:fld>
            <a:endParaRPr lang="en-US" altLang="en-US"/>
          </a:p>
        </p:txBody>
      </p:sp>
      <p:sp>
        <p:nvSpPr>
          <p:cNvPr id="4" name="Slide Image Placeholder 3">
            <a:extLst>
              <a:ext uri="{FF2B5EF4-FFF2-40B4-BE49-F238E27FC236}">
                <a16:creationId xmlns:a16="http://schemas.microsoft.com/office/drawing/2014/main" id="{98F1795D-4FE4-0C40-9273-9D3840C3921D}"/>
              </a:ext>
            </a:extLst>
          </p:cNvPr>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1819" tIns="45910" rIns="91819" bIns="45910" rtlCol="0" anchor="ctr"/>
          <a:lstStyle/>
          <a:p>
            <a:pPr lvl="0"/>
            <a:endParaRPr lang="en-US" noProof="0"/>
          </a:p>
        </p:txBody>
      </p:sp>
      <p:sp>
        <p:nvSpPr>
          <p:cNvPr id="5" name="Notes Placeholder 4">
            <a:extLst>
              <a:ext uri="{FF2B5EF4-FFF2-40B4-BE49-F238E27FC236}">
                <a16:creationId xmlns:a16="http://schemas.microsoft.com/office/drawing/2014/main" id="{2479BC8C-F26A-2547-B4A5-5B62490A7803}"/>
              </a:ext>
            </a:extLst>
          </p:cNvPr>
          <p:cNvSpPr>
            <a:spLocks noGrp="1"/>
          </p:cNvSpPr>
          <p:nvPr>
            <p:ph type="body" sz="quarter" idx="3"/>
          </p:nvPr>
        </p:nvSpPr>
        <p:spPr>
          <a:xfrm>
            <a:off x="924238" y="3329386"/>
            <a:ext cx="7387600" cy="3155155"/>
          </a:xfrm>
          <a:prstGeom prst="rect">
            <a:avLst/>
          </a:prstGeom>
        </p:spPr>
        <p:txBody>
          <a:bodyPr vert="horz" lIns="91819" tIns="45910" rIns="91819" bIns="4591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0C4E016-16E8-424F-B0BB-B25FB2B24CED}"/>
              </a:ext>
            </a:extLst>
          </p:cNvPr>
          <p:cNvSpPr>
            <a:spLocks noGrp="1"/>
          </p:cNvSpPr>
          <p:nvPr>
            <p:ph type="ftr" sz="quarter" idx="4"/>
          </p:nvPr>
        </p:nvSpPr>
        <p:spPr>
          <a:xfrm>
            <a:off x="1" y="6657188"/>
            <a:ext cx="4002404" cy="351629"/>
          </a:xfrm>
          <a:prstGeom prst="rect">
            <a:avLst/>
          </a:prstGeom>
        </p:spPr>
        <p:txBody>
          <a:bodyPr vert="horz" lIns="91819" tIns="45910" rIns="91819" bIns="45910" rtlCol="0" anchor="b"/>
          <a:lstStyle>
            <a:lvl1pPr algn="l" eaLnBrk="1" hangingPunct="1">
              <a:defRPr sz="1200">
                <a:latin typeface="Arial"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B93896DB-3EBE-8848-8D76-002CB33C43A4}"/>
              </a:ext>
            </a:extLst>
          </p:cNvPr>
          <p:cNvSpPr>
            <a:spLocks noGrp="1"/>
          </p:cNvSpPr>
          <p:nvPr>
            <p:ph type="sldNum" sz="quarter" idx="5"/>
          </p:nvPr>
        </p:nvSpPr>
        <p:spPr>
          <a:xfrm>
            <a:off x="5232097" y="6657188"/>
            <a:ext cx="4002404" cy="351629"/>
          </a:xfrm>
          <a:prstGeom prst="rect">
            <a:avLst/>
          </a:prstGeom>
        </p:spPr>
        <p:txBody>
          <a:bodyPr vert="horz" wrap="square" lIns="91819" tIns="45910" rIns="91819" bIns="45910" numCol="1" anchor="b" anchorCtr="0" compatLnSpc="1">
            <a:prstTxWarp prst="textNoShape">
              <a:avLst/>
            </a:prstTxWarp>
          </a:bodyPr>
          <a:lstStyle>
            <a:lvl1pPr algn="r" eaLnBrk="1" hangingPunct="1">
              <a:defRPr sz="1200"/>
            </a:lvl1pPr>
          </a:lstStyle>
          <a:p>
            <a:pPr>
              <a:defRPr/>
            </a:pPr>
            <a:fld id="{41CD55FC-F6E9-AD46-90CF-9254EF4A6FC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29BD79B-892D-F549-B370-32284019558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80C823E-652C-BB4C-958D-D5E42335AA3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C748DE56-8F57-0F4C-B2B6-8E31AD6F0D11}"/>
              </a:ext>
            </a:extLst>
          </p:cNvPr>
          <p:cNvSpPr>
            <a:spLocks noGrp="1" noChangeArrowheads="1"/>
          </p:cNvSpPr>
          <p:nvPr>
            <p:ph type="sldNum" sz="quarter" idx="12"/>
          </p:nvPr>
        </p:nvSpPr>
        <p:spPr>
          <a:ln/>
        </p:spPr>
        <p:txBody>
          <a:bodyPr/>
          <a:lstStyle>
            <a:lvl1pPr>
              <a:defRPr/>
            </a:lvl1pPr>
          </a:lstStyle>
          <a:p>
            <a:pPr>
              <a:defRPr/>
            </a:pPr>
            <a:fld id="{D76D1562-5D18-534B-9DE0-3F30B6659233}" type="slidenum">
              <a:rPr lang="en-US" altLang="en-US"/>
              <a:pPr>
                <a:defRPr/>
              </a:pPr>
              <a:t>‹#›</a:t>
            </a:fld>
            <a:endParaRPr lang="en-US" altLang="en-US"/>
          </a:p>
        </p:txBody>
      </p:sp>
    </p:spTree>
    <p:extLst>
      <p:ext uri="{BB962C8B-B14F-4D97-AF65-F5344CB8AC3E}">
        <p14:creationId xmlns:p14="http://schemas.microsoft.com/office/powerpoint/2010/main" val="3827645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3A49F05-F266-584D-AF42-76DEC7083F8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756391E-6FF9-0840-9B7D-BFA1EAC483B9}"/>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4C1E94B0-3CA9-904D-B520-29DD6974E974}"/>
              </a:ext>
            </a:extLst>
          </p:cNvPr>
          <p:cNvSpPr>
            <a:spLocks noGrp="1" noChangeArrowheads="1"/>
          </p:cNvSpPr>
          <p:nvPr>
            <p:ph type="sldNum" sz="quarter" idx="12"/>
          </p:nvPr>
        </p:nvSpPr>
        <p:spPr>
          <a:ln/>
        </p:spPr>
        <p:txBody>
          <a:bodyPr/>
          <a:lstStyle>
            <a:lvl1pPr>
              <a:defRPr/>
            </a:lvl1pPr>
          </a:lstStyle>
          <a:p>
            <a:pPr>
              <a:defRPr/>
            </a:pPr>
            <a:fld id="{D1A4CC83-E323-A14E-B144-841E08185A3E}" type="slidenum">
              <a:rPr lang="en-US" altLang="en-US"/>
              <a:pPr>
                <a:defRPr/>
              </a:pPr>
              <a:t>‹#›</a:t>
            </a:fld>
            <a:endParaRPr lang="en-US" altLang="en-US"/>
          </a:p>
        </p:txBody>
      </p:sp>
    </p:spTree>
    <p:extLst>
      <p:ext uri="{BB962C8B-B14F-4D97-AF65-F5344CB8AC3E}">
        <p14:creationId xmlns:p14="http://schemas.microsoft.com/office/powerpoint/2010/main" val="329058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74CD5D-0D93-0F44-B6C8-FBF5A1D081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30A5865-103A-1743-A364-F91C4CB5D88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B2C3489A-A6A7-EE4C-AD6E-F8DB95DEBA85}"/>
              </a:ext>
            </a:extLst>
          </p:cNvPr>
          <p:cNvSpPr>
            <a:spLocks noGrp="1" noChangeArrowheads="1"/>
          </p:cNvSpPr>
          <p:nvPr>
            <p:ph type="sldNum" sz="quarter" idx="12"/>
          </p:nvPr>
        </p:nvSpPr>
        <p:spPr>
          <a:ln/>
        </p:spPr>
        <p:txBody>
          <a:bodyPr/>
          <a:lstStyle>
            <a:lvl1pPr>
              <a:defRPr/>
            </a:lvl1pPr>
          </a:lstStyle>
          <a:p>
            <a:pPr>
              <a:defRPr/>
            </a:pPr>
            <a:fld id="{22ED5CAF-801F-F741-98C0-716767C03827}" type="slidenum">
              <a:rPr lang="en-US" altLang="en-US"/>
              <a:pPr>
                <a:defRPr/>
              </a:pPr>
              <a:t>‹#›</a:t>
            </a:fld>
            <a:endParaRPr lang="en-US" altLang="en-US"/>
          </a:p>
        </p:txBody>
      </p:sp>
    </p:spTree>
    <p:extLst>
      <p:ext uri="{BB962C8B-B14F-4D97-AF65-F5344CB8AC3E}">
        <p14:creationId xmlns:p14="http://schemas.microsoft.com/office/powerpoint/2010/main" val="3104748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6576" y="609600"/>
            <a:ext cx="8074024" cy="5257800"/>
          </a:xfrm>
          <a:prstGeom prst="rect">
            <a:avLst/>
          </a:prstGeom>
        </p:spPr>
        <p:txBody>
          <a:bodyPr wrap="square"/>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2" name="Title 11"/>
          <p:cNvSpPr>
            <a:spLocks noGrp="1"/>
          </p:cNvSpPr>
          <p:nvPr>
            <p:ph type="title"/>
          </p:nvPr>
        </p:nvSpPr>
        <p:spPr>
          <a:xfrm>
            <a:off x="630238" y="1"/>
            <a:ext cx="7886700" cy="609600"/>
          </a:xfrm>
          <a:prstGeom prst="rect">
            <a:avLst/>
          </a:prstGeom>
        </p:spPr>
        <p:txBody>
          <a:bodyPr anchor="ctr"/>
          <a:lstStyle>
            <a:lvl1pPr>
              <a:defRPr sz="1000" b="1">
                <a:latin typeface="Arial" panose="020B0604020202020204" pitchFamily="34" charset="0"/>
                <a:cs typeface="Arial" panose="020B0604020202020204" pitchFamily="34" charset="0"/>
              </a:defRPr>
            </a:lvl1pPr>
          </a:lstStyle>
          <a:p>
            <a:r>
              <a:rPr lang="en-US" dirty="0"/>
              <a:t>Click to edit Master title style</a:t>
            </a:r>
          </a:p>
        </p:txBody>
      </p:sp>
      <p:sp>
        <p:nvSpPr>
          <p:cNvPr id="4" name="Table Placeholder 3"/>
          <p:cNvSpPr>
            <a:spLocks noGrp="1"/>
          </p:cNvSpPr>
          <p:nvPr>
            <p:ph type="tbl" sz="quarter" idx="10"/>
          </p:nvPr>
        </p:nvSpPr>
        <p:spPr>
          <a:xfrm>
            <a:off x="1295400" y="3581400"/>
            <a:ext cx="4343400" cy="1524000"/>
          </a:xfrm>
          <a:prstGeom prst="rect">
            <a:avLst/>
          </a:prstGeom>
        </p:spPr>
        <p:txBody>
          <a:bodyPr/>
          <a:lstStyle/>
          <a:p>
            <a:endParaRPr lang="en-US" dirty="0"/>
          </a:p>
        </p:txBody>
      </p:sp>
    </p:spTree>
    <p:extLst>
      <p:ext uri="{BB962C8B-B14F-4D97-AF65-F5344CB8AC3E}">
        <p14:creationId xmlns:p14="http://schemas.microsoft.com/office/powerpoint/2010/main" val="2425597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1E7734-EB3F-804B-94FD-15C66877E1B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ACD44F-A22B-B141-A718-8EBA46414E28}"/>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2AB52C3A-1738-6144-876D-53495290F7DD}"/>
              </a:ext>
            </a:extLst>
          </p:cNvPr>
          <p:cNvSpPr>
            <a:spLocks noGrp="1" noChangeArrowheads="1"/>
          </p:cNvSpPr>
          <p:nvPr>
            <p:ph type="sldNum" sz="quarter" idx="12"/>
          </p:nvPr>
        </p:nvSpPr>
        <p:spPr>
          <a:ln/>
        </p:spPr>
        <p:txBody>
          <a:bodyPr/>
          <a:lstStyle>
            <a:lvl1pPr>
              <a:defRPr/>
            </a:lvl1pPr>
          </a:lstStyle>
          <a:p>
            <a:pPr>
              <a:defRPr/>
            </a:pPr>
            <a:fld id="{C46B82C4-3119-4142-8EB1-0D4CE7B51E98}" type="slidenum">
              <a:rPr lang="en-US" altLang="en-US"/>
              <a:pPr>
                <a:defRPr/>
              </a:pPr>
              <a:t>‹#›</a:t>
            </a:fld>
            <a:endParaRPr lang="en-US" altLang="en-US"/>
          </a:p>
        </p:txBody>
      </p:sp>
    </p:spTree>
    <p:extLst>
      <p:ext uri="{BB962C8B-B14F-4D97-AF65-F5344CB8AC3E}">
        <p14:creationId xmlns:p14="http://schemas.microsoft.com/office/powerpoint/2010/main" val="127421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541574E-C3F4-564F-97E5-09A5971D470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84ED3A8-16F2-F84E-A5F3-767A9D6D65B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32C67A15-A463-024F-AB35-883CD588A81A}"/>
              </a:ext>
            </a:extLst>
          </p:cNvPr>
          <p:cNvSpPr>
            <a:spLocks noGrp="1" noChangeArrowheads="1"/>
          </p:cNvSpPr>
          <p:nvPr>
            <p:ph type="sldNum" sz="quarter" idx="12"/>
          </p:nvPr>
        </p:nvSpPr>
        <p:spPr>
          <a:ln/>
        </p:spPr>
        <p:txBody>
          <a:bodyPr/>
          <a:lstStyle>
            <a:lvl1pPr>
              <a:defRPr/>
            </a:lvl1pPr>
          </a:lstStyle>
          <a:p>
            <a:pPr>
              <a:defRPr/>
            </a:pPr>
            <a:fld id="{2A8C8A60-5EC2-4E4A-BBEE-B1906DA46A49}" type="slidenum">
              <a:rPr lang="en-US" altLang="en-US"/>
              <a:pPr>
                <a:defRPr/>
              </a:pPr>
              <a:t>‹#›</a:t>
            </a:fld>
            <a:endParaRPr lang="en-US" altLang="en-US"/>
          </a:p>
        </p:txBody>
      </p:sp>
    </p:spTree>
    <p:extLst>
      <p:ext uri="{BB962C8B-B14F-4D97-AF65-F5344CB8AC3E}">
        <p14:creationId xmlns:p14="http://schemas.microsoft.com/office/powerpoint/2010/main" val="10712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68F782A-C152-4549-A26F-DC820ABC669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BE4AE73-39B9-E840-BA5F-1D8261596A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DCC06635-5146-DA43-A891-D6BA5BD2A255}"/>
              </a:ext>
            </a:extLst>
          </p:cNvPr>
          <p:cNvSpPr>
            <a:spLocks noGrp="1" noChangeArrowheads="1"/>
          </p:cNvSpPr>
          <p:nvPr>
            <p:ph type="sldNum" sz="quarter" idx="12"/>
          </p:nvPr>
        </p:nvSpPr>
        <p:spPr>
          <a:ln/>
        </p:spPr>
        <p:txBody>
          <a:bodyPr/>
          <a:lstStyle>
            <a:lvl1pPr>
              <a:defRPr/>
            </a:lvl1pPr>
          </a:lstStyle>
          <a:p>
            <a:pPr>
              <a:defRPr/>
            </a:pPr>
            <a:fld id="{6698C345-A619-9E4E-B57A-7B2B03A28AE4}" type="slidenum">
              <a:rPr lang="en-US" altLang="en-US"/>
              <a:pPr>
                <a:defRPr/>
              </a:pPr>
              <a:t>‹#›</a:t>
            </a:fld>
            <a:endParaRPr lang="en-US" altLang="en-US"/>
          </a:p>
        </p:txBody>
      </p:sp>
    </p:spTree>
    <p:extLst>
      <p:ext uri="{BB962C8B-B14F-4D97-AF65-F5344CB8AC3E}">
        <p14:creationId xmlns:p14="http://schemas.microsoft.com/office/powerpoint/2010/main" val="134699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DA39DC2-7935-D646-9F83-4156AEEB229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C221EF0-7819-9345-BE24-395200119AA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9" name="Rectangle 6">
            <a:extLst>
              <a:ext uri="{FF2B5EF4-FFF2-40B4-BE49-F238E27FC236}">
                <a16:creationId xmlns:a16="http://schemas.microsoft.com/office/drawing/2014/main" id="{7A989A0C-CA98-734F-9D66-8AE47018A91F}"/>
              </a:ext>
            </a:extLst>
          </p:cNvPr>
          <p:cNvSpPr>
            <a:spLocks noGrp="1" noChangeArrowheads="1"/>
          </p:cNvSpPr>
          <p:nvPr>
            <p:ph type="sldNum" sz="quarter" idx="12"/>
          </p:nvPr>
        </p:nvSpPr>
        <p:spPr>
          <a:ln/>
        </p:spPr>
        <p:txBody>
          <a:bodyPr/>
          <a:lstStyle>
            <a:lvl1pPr>
              <a:defRPr/>
            </a:lvl1pPr>
          </a:lstStyle>
          <a:p>
            <a:pPr>
              <a:defRPr/>
            </a:pPr>
            <a:fld id="{538E3EB1-E203-4841-A1E9-20CF8562B79E}" type="slidenum">
              <a:rPr lang="en-US" altLang="en-US"/>
              <a:pPr>
                <a:defRPr/>
              </a:pPr>
              <a:t>‹#›</a:t>
            </a:fld>
            <a:endParaRPr lang="en-US" altLang="en-US"/>
          </a:p>
        </p:txBody>
      </p:sp>
    </p:spTree>
    <p:extLst>
      <p:ext uri="{BB962C8B-B14F-4D97-AF65-F5344CB8AC3E}">
        <p14:creationId xmlns:p14="http://schemas.microsoft.com/office/powerpoint/2010/main" val="120973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D642338-7D0D-584E-863C-982894F2BFB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7428FEC-714D-CA4F-A928-89AD5CF89B45}"/>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5" name="Rectangle 6">
            <a:extLst>
              <a:ext uri="{FF2B5EF4-FFF2-40B4-BE49-F238E27FC236}">
                <a16:creationId xmlns:a16="http://schemas.microsoft.com/office/drawing/2014/main" id="{46E07901-93A1-614C-AD13-0AE9A0A7C761}"/>
              </a:ext>
            </a:extLst>
          </p:cNvPr>
          <p:cNvSpPr>
            <a:spLocks noGrp="1" noChangeArrowheads="1"/>
          </p:cNvSpPr>
          <p:nvPr>
            <p:ph type="sldNum" sz="quarter" idx="12"/>
          </p:nvPr>
        </p:nvSpPr>
        <p:spPr>
          <a:ln/>
        </p:spPr>
        <p:txBody>
          <a:bodyPr/>
          <a:lstStyle>
            <a:lvl1pPr>
              <a:defRPr/>
            </a:lvl1pPr>
          </a:lstStyle>
          <a:p>
            <a:pPr>
              <a:defRPr/>
            </a:pPr>
            <a:fld id="{3B3621FA-0C91-E34C-9770-B6C2CF06EC39}" type="slidenum">
              <a:rPr lang="en-US" altLang="en-US"/>
              <a:pPr>
                <a:defRPr/>
              </a:pPr>
              <a:t>‹#›</a:t>
            </a:fld>
            <a:endParaRPr lang="en-US" altLang="en-US"/>
          </a:p>
        </p:txBody>
      </p:sp>
    </p:spTree>
    <p:extLst>
      <p:ext uri="{BB962C8B-B14F-4D97-AF65-F5344CB8AC3E}">
        <p14:creationId xmlns:p14="http://schemas.microsoft.com/office/powerpoint/2010/main" val="203626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106D55-7245-6045-B599-B3CA02E49CFA}"/>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31CBA0B-4567-F84B-B475-8ADDB60C0E43}"/>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4" name="Rectangle 6">
            <a:extLst>
              <a:ext uri="{FF2B5EF4-FFF2-40B4-BE49-F238E27FC236}">
                <a16:creationId xmlns:a16="http://schemas.microsoft.com/office/drawing/2014/main" id="{4BAD8ADB-D263-D847-B7FF-D6102BCC4D3D}"/>
              </a:ext>
            </a:extLst>
          </p:cNvPr>
          <p:cNvSpPr>
            <a:spLocks noGrp="1" noChangeArrowheads="1"/>
          </p:cNvSpPr>
          <p:nvPr>
            <p:ph type="sldNum" sz="quarter" idx="12"/>
          </p:nvPr>
        </p:nvSpPr>
        <p:spPr>
          <a:ln/>
        </p:spPr>
        <p:txBody>
          <a:bodyPr/>
          <a:lstStyle>
            <a:lvl1pPr>
              <a:defRPr/>
            </a:lvl1pPr>
          </a:lstStyle>
          <a:p>
            <a:pPr>
              <a:defRPr/>
            </a:pPr>
            <a:fld id="{D35A2F27-70BA-034A-A44F-4BAF54DB97DB}" type="slidenum">
              <a:rPr lang="en-US" altLang="en-US"/>
              <a:pPr>
                <a:defRPr/>
              </a:pPr>
              <a:t>‹#›</a:t>
            </a:fld>
            <a:endParaRPr lang="en-US" altLang="en-US"/>
          </a:p>
        </p:txBody>
      </p:sp>
    </p:spTree>
    <p:extLst>
      <p:ext uri="{BB962C8B-B14F-4D97-AF65-F5344CB8AC3E}">
        <p14:creationId xmlns:p14="http://schemas.microsoft.com/office/powerpoint/2010/main" val="3695047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07E018E-0BA2-A04F-8EDD-7A7399709B5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43227D6-7DF1-274C-859B-CE98FE8AE2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86B716EB-7CDB-A84B-98A4-A71716C8BB84}"/>
              </a:ext>
            </a:extLst>
          </p:cNvPr>
          <p:cNvSpPr>
            <a:spLocks noGrp="1" noChangeArrowheads="1"/>
          </p:cNvSpPr>
          <p:nvPr>
            <p:ph type="sldNum" sz="quarter" idx="12"/>
          </p:nvPr>
        </p:nvSpPr>
        <p:spPr>
          <a:ln/>
        </p:spPr>
        <p:txBody>
          <a:bodyPr/>
          <a:lstStyle>
            <a:lvl1pPr>
              <a:defRPr/>
            </a:lvl1pPr>
          </a:lstStyle>
          <a:p>
            <a:pPr>
              <a:defRPr/>
            </a:pPr>
            <a:fld id="{80CECF39-C873-1144-B949-57502DF85790}" type="slidenum">
              <a:rPr lang="en-US" altLang="en-US"/>
              <a:pPr>
                <a:defRPr/>
              </a:pPr>
              <a:t>‹#›</a:t>
            </a:fld>
            <a:endParaRPr lang="en-US" altLang="en-US"/>
          </a:p>
        </p:txBody>
      </p:sp>
    </p:spTree>
    <p:extLst>
      <p:ext uri="{BB962C8B-B14F-4D97-AF65-F5344CB8AC3E}">
        <p14:creationId xmlns:p14="http://schemas.microsoft.com/office/powerpoint/2010/main" val="64575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DDAC38A-8216-654F-865F-514AFD20214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3E17832-5374-5A43-99C2-1688BEBA84ED}"/>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2006AF87-8C5E-E044-A0A1-D51C7FBC7016}"/>
              </a:ext>
            </a:extLst>
          </p:cNvPr>
          <p:cNvSpPr>
            <a:spLocks noGrp="1" noChangeArrowheads="1"/>
          </p:cNvSpPr>
          <p:nvPr>
            <p:ph type="sldNum" sz="quarter" idx="12"/>
          </p:nvPr>
        </p:nvSpPr>
        <p:spPr>
          <a:ln/>
        </p:spPr>
        <p:txBody>
          <a:bodyPr/>
          <a:lstStyle>
            <a:lvl1pPr>
              <a:defRPr/>
            </a:lvl1pPr>
          </a:lstStyle>
          <a:p>
            <a:pPr>
              <a:defRPr/>
            </a:pPr>
            <a:fld id="{1CDFF320-41B9-4045-834F-112F72C931A5}" type="slidenum">
              <a:rPr lang="en-US" altLang="en-US"/>
              <a:pPr>
                <a:defRPr/>
              </a:pPr>
              <a:t>‹#›</a:t>
            </a:fld>
            <a:endParaRPr lang="en-US" altLang="en-US"/>
          </a:p>
        </p:txBody>
      </p:sp>
    </p:spTree>
    <p:extLst>
      <p:ext uri="{BB962C8B-B14F-4D97-AF65-F5344CB8AC3E}">
        <p14:creationId xmlns:p14="http://schemas.microsoft.com/office/powerpoint/2010/main" val="3260128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5CE3D"/>
            </a:gs>
            <a:gs pos="100000">
              <a:srgbClr val="E88018"/>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CCC0711-F14E-D549-BEA5-3A2800E9F3B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8D1EFC7-E228-AE44-B989-431DF01C1F0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8178663-978B-B843-8DB3-80843A8CD64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en-US"/>
          </a:p>
        </p:txBody>
      </p:sp>
      <p:sp>
        <p:nvSpPr>
          <p:cNvPr id="1029" name="Rectangle 5">
            <a:extLst>
              <a:ext uri="{FF2B5EF4-FFF2-40B4-BE49-F238E27FC236}">
                <a16:creationId xmlns:a16="http://schemas.microsoft.com/office/drawing/2014/main" id="{7817704E-0A8D-114C-BE4C-9B49D4C66A7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defRPr>
            </a:lvl1pPr>
          </a:lstStyle>
          <a:p>
            <a:pPr>
              <a:defRPr/>
            </a:pPr>
            <a:r>
              <a:rPr lang="en-US"/>
              <a:t>General Physics L14_capacitance</a:t>
            </a:r>
          </a:p>
        </p:txBody>
      </p:sp>
      <p:sp>
        <p:nvSpPr>
          <p:cNvPr id="1030" name="Rectangle 6">
            <a:extLst>
              <a:ext uri="{FF2B5EF4-FFF2-40B4-BE49-F238E27FC236}">
                <a16:creationId xmlns:a16="http://schemas.microsoft.com/office/drawing/2014/main" id="{1FAF019B-DA59-9942-B87B-CDA02FC3223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0594FB9-0124-314D-8216-C86DC395433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rtl="0" eaLnBrk="0" fontAlgn="base" hangingPunct="0">
        <a:spcBef>
          <a:spcPct val="0"/>
        </a:spcBef>
        <a:spcAft>
          <a:spcPct val="0"/>
        </a:spcAft>
        <a:defRPr sz="4400">
          <a:solidFill>
            <a:srgbClr val="003366"/>
          </a:solidFill>
          <a:latin typeface="+mj-lt"/>
          <a:ea typeface="ＭＳ Ｐゴシック" charset="0"/>
          <a:cs typeface="+mj-cs"/>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6F335-3011-8149-BDA1-2BB5EEFD3362}"/>
              </a:ext>
            </a:extLst>
          </p:cNvPr>
          <p:cNvSpPr>
            <a:spLocks noGrp="1"/>
          </p:cNvSpPr>
          <p:nvPr>
            <p:ph type="ctrTitle"/>
          </p:nvPr>
        </p:nvSpPr>
        <p:spPr/>
        <p:txBody>
          <a:bodyPr/>
          <a:lstStyle/>
          <a:p>
            <a:r>
              <a:rPr lang="en-US" dirty="0"/>
              <a:t>All the Light We Cannot See</a:t>
            </a:r>
          </a:p>
        </p:txBody>
      </p:sp>
      <p:sp>
        <p:nvSpPr>
          <p:cNvPr id="3" name="Subtitle 2">
            <a:extLst>
              <a:ext uri="{FF2B5EF4-FFF2-40B4-BE49-F238E27FC236}">
                <a16:creationId xmlns:a16="http://schemas.microsoft.com/office/drawing/2014/main" id="{150B7F46-33B8-D043-81BD-A1EA5F25E057}"/>
              </a:ext>
            </a:extLst>
          </p:cNvPr>
          <p:cNvSpPr>
            <a:spLocks noGrp="1"/>
          </p:cNvSpPr>
          <p:nvPr>
            <p:ph type="subTitle" idx="1"/>
          </p:nvPr>
        </p:nvSpPr>
        <p:spPr/>
        <p:txBody>
          <a:bodyPr/>
          <a:lstStyle/>
          <a:p>
            <a:r>
              <a:rPr lang="en-US" dirty="0"/>
              <a:t>we still want to detect</a:t>
            </a:r>
          </a:p>
        </p:txBody>
      </p:sp>
    </p:spTree>
    <p:extLst>
      <p:ext uri="{BB962C8B-B14F-4D97-AF65-F5344CB8AC3E}">
        <p14:creationId xmlns:p14="http://schemas.microsoft.com/office/powerpoint/2010/main" val="1716797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23294-10CF-1641-B3B0-B7EA5BFD3D71}"/>
              </a:ext>
            </a:extLst>
          </p:cNvPr>
          <p:cNvSpPr>
            <a:spLocks noGrp="1"/>
          </p:cNvSpPr>
          <p:nvPr>
            <p:ph type="title"/>
          </p:nvPr>
        </p:nvSpPr>
        <p:spPr/>
        <p:txBody>
          <a:bodyPr/>
          <a:lstStyle/>
          <a:p>
            <a:r>
              <a:rPr lang="en-US" dirty="0"/>
              <a:t>Non-EM Observations</a:t>
            </a:r>
          </a:p>
        </p:txBody>
      </p:sp>
      <p:sp>
        <p:nvSpPr>
          <p:cNvPr id="3" name="Content Placeholder 2">
            <a:extLst>
              <a:ext uri="{FF2B5EF4-FFF2-40B4-BE49-F238E27FC236}">
                <a16:creationId xmlns:a16="http://schemas.microsoft.com/office/drawing/2014/main" id="{C27BA2B9-6574-1744-9DF2-3C8DDDBF27AC}"/>
              </a:ext>
            </a:extLst>
          </p:cNvPr>
          <p:cNvSpPr>
            <a:spLocks noGrp="1"/>
          </p:cNvSpPr>
          <p:nvPr>
            <p:ph idx="1"/>
          </p:nvPr>
        </p:nvSpPr>
        <p:spPr/>
        <p:txBody>
          <a:bodyPr/>
          <a:lstStyle/>
          <a:p>
            <a:r>
              <a:rPr lang="en-US" dirty="0"/>
              <a:t>Neutrinos</a:t>
            </a:r>
          </a:p>
          <a:p>
            <a:pPr lvl="1"/>
            <a:r>
              <a:rPr lang="en-US" dirty="0"/>
              <a:t>interiors of stars</a:t>
            </a:r>
          </a:p>
          <a:p>
            <a:r>
              <a:rPr lang="en-US" dirty="0"/>
              <a:t>Meteorites</a:t>
            </a:r>
          </a:p>
          <a:p>
            <a:pPr lvl="1"/>
            <a:r>
              <a:rPr lang="en-US" dirty="0"/>
              <a:t>our Solar system</a:t>
            </a:r>
          </a:p>
          <a:p>
            <a:r>
              <a:rPr lang="en-US" dirty="0"/>
              <a:t>Cosmic rays</a:t>
            </a:r>
          </a:p>
          <a:p>
            <a:pPr lvl="1"/>
            <a:r>
              <a:rPr lang="en-US" dirty="0"/>
              <a:t>difficult to interpret</a:t>
            </a:r>
          </a:p>
          <a:p>
            <a:r>
              <a:rPr lang="en-US" dirty="0"/>
              <a:t>Gravity waves</a:t>
            </a:r>
          </a:p>
          <a:p>
            <a:pPr lvl="1"/>
            <a:r>
              <a:rPr lang="en-US" dirty="0"/>
              <a:t>eventually detected</a:t>
            </a:r>
          </a:p>
        </p:txBody>
      </p:sp>
    </p:spTree>
    <p:extLst>
      <p:ext uri="{BB962C8B-B14F-4D97-AF65-F5344CB8AC3E}">
        <p14:creationId xmlns:p14="http://schemas.microsoft.com/office/powerpoint/2010/main" val="3254244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4C1D9-DE62-488A-D37A-1C31E0EF2329}"/>
              </a:ext>
            </a:extLst>
          </p:cNvPr>
          <p:cNvSpPr>
            <a:spLocks noGrp="1"/>
          </p:cNvSpPr>
          <p:nvPr>
            <p:ph type="ctrTitle"/>
          </p:nvPr>
        </p:nvSpPr>
        <p:spPr/>
        <p:txBody>
          <a:bodyPr/>
          <a:lstStyle/>
          <a:p>
            <a:r>
              <a:rPr lang="en-US" dirty="0"/>
              <a:t>Thermal Electromagnetic Spectra</a:t>
            </a:r>
          </a:p>
        </p:txBody>
      </p:sp>
      <p:sp>
        <p:nvSpPr>
          <p:cNvPr id="3" name="Subtitle 2">
            <a:extLst>
              <a:ext uri="{FF2B5EF4-FFF2-40B4-BE49-F238E27FC236}">
                <a16:creationId xmlns:a16="http://schemas.microsoft.com/office/drawing/2014/main" id="{1F796470-7C75-47E0-9696-C1389B4F0FA8}"/>
              </a:ext>
            </a:extLst>
          </p:cNvPr>
          <p:cNvSpPr>
            <a:spLocks noGrp="1"/>
          </p:cNvSpPr>
          <p:nvPr>
            <p:ph type="subTitle" idx="1"/>
          </p:nvPr>
        </p:nvSpPr>
        <p:spPr/>
        <p:txBody>
          <a:bodyPr/>
          <a:lstStyle/>
          <a:p>
            <a:r>
              <a:rPr lang="en-US" dirty="0"/>
              <a:t>Color and temperature</a:t>
            </a:r>
          </a:p>
        </p:txBody>
      </p:sp>
    </p:spTree>
    <p:extLst>
      <p:ext uri="{BB962C8B-B14F-4D97-AF65-F5344CB8AC3E}">
        <p14:creationId xmlns:p14="http://schemas.microsoft.com/office/powerpoint/2010/main" val="1165396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1A9AF-386E-9E44-AD8F-C3E966E108E2}"/>
              </a:ext>
            </a:extLst>
          </p:cNvPr>
          <p:cNvSpPr>
            <a:spLocks noGrp="1"/>
          </p:cNvSpPr>
          <p:nvPr>
            <p:ph type="title"/>
          </p:nvPr>
        </p:nvSpPr>
        <p:spPr/>
        <p:txBody>
          <a:bodyPr/>
          <a:lstStyle/>
          <a:p>
            <a:r>
              <a:rPr lang="en-US" dirty="0"/>
              <a:t>Black body</a:t>
            </a:r>
          </a:p>
        </p:txBody>
      </p:sp>
      <p:sp>
        <p:nvSpPr>
          <p:cNvPr id="3" name="Content Placeholder 2">
            <a:extLst>
              <a:ext uri="{FF2B5EF4-FFF2-40B4-BE49-F238E27FC236}">
                <a16:creationId xmlns:a16="http://schemas.microsoft.com/office/drawing/2014/main" id="{E310D561-E142-184E-B3C9-74C7564D17DE}"/>
              </a:ext>
            </a:extLst>
          </p:cNvPr>
          <p:cNvSpPr>
            <a:spLocks noGrp="1"/>
          </p:cNvSpPr>
          <p:nvPr>
            <p:ph idx="1"/>
          </p:nvPr>
        </p:nvSpPr>
        <p:spPr>
          <a:xfrm>
            <a:off x="457200" y="1600201"/>
            <a:ext cx="3096128" cy="4858656"/>
          </a:xfrm>
        </p:spPr>
        <p:txBody>
          <a:bodyPr/>
          <a:lstStyle/>
          <a:p>
            <a:r>
              <a:rPr lang="en-US" dirty="0"/>
              <a:t>Theoretical absorber of all wavelengths</a:t>
            </a:r>
          </a:p>
          <a:p>
            <a:r>
              <a:rPr lang="en-US" dirty="0"/>
              <a:t>Emission depends on temperature</a:t>
            </a:r>
          </a:p>
        </p:txBody>
      </p:sp>
      <p:pic>
        <p:nvPicPr>
          <p:cNvPr id="4" name="Picture 2" descr="A graph plotswavelength, in nanometers, along the horizontal axis and intensity along the vertical axis. Vertical bars representing visible light are shown from about 400 to 650 nanometers. The graph has three curves. The curvelabeled 12,000 K starts at theorigin, increases to its peak at 200 nanometers, and then begins to fall gradually, almost reaching the horizontal axis by3000 nanometers. This curve has the following text attached to it: The higher the temperature of a blackbody, the shorter the wavelength of its maximum emission, the wavelength at which the curve peaks. Another textbox says: The higher the temperature of a blackbody, the more radiation it emits at all wavelengths. The curve labeled 6000 K starts at the origin, rises to its peak at about 350 nanometers and about a third of the height of the first curve, then falls, staying below the first curve the whole time. The curve labeled 3000 K starts at the origin, gradually rises to its peak at about 1000 nanometers and at about 1 third the height of the second curve, and then gradually falls, staying below the second curve the whole time.">
            <a:extLst>
              <a:ext uri="{FF2B5EF4-FFF2-40B4-BE49-F238E27FC236}">
                <a16:creationId xmlns:a16="http://schemas.microsoft.com/office/drawing/2014/main" id="{9567C8B4-88BD-884A-88C1-CBA92FB03F8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553328" y="1582058"/>
            <a:ext cx="5133472" cy="4876799"/>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159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1A9AF-386E-9E44-AD8F-C3E966E108E2}"/>
              </a:ext>
            </a:extLst>
          </p:cNvPr>
          <p:cNvSpPr>
            <a:spLocks noGrp="1"/>
          </p:cNvSpPr>
          <p:nvPr>
            <p:ph type="title"/>
          </p:nvPr>
        </p:nvSpPr>
        <p:spPr/>
        <p:txBody>
          <a:bodyPr/>
          <a:lstStyle/>
          <a:p>
            <a:r>
              <a:rPr lang="en-US" dirty="0"/>
              <a:t>Black body</a:t>
            </a:r>
          </a:p>
        </p:txBody>
      </p:sp>
      <p:sp>
        <p:nvSpPr>
          <p:cNvPr id="3" name="Content Placeholder 2">
            <a:extLst>
              <a:ext uri="{FF2B5EF4-FFF2-40B4-BE49-F238E27FC236}">
                <a16:creationId xmlns:a16="http://schemas.microsoft.com/office/drawing/2014/main" id="{E310D561-E142-184E-B3C9-74C7564D17DE}"/>
              </a:ext>
            </a:extLst>
          </p:cNvPr>
          <p:cNvSpPr>
            <a:spLocks noGrp="1"/>
          </p:cNvSpPr>
          <p:nvPr>
            <p:ph idx="1"/>
          </p:nvPr>
        </p:nvSpPr>
        <p:spPr>
          <a:xfrm>
            <a:off x="457200" y="1600201"/>
            <a:ext cx="3096128" cy="1981199"/>
          </a:xfrm>
        </p:spPr>
        <p:txBody>
          <a:bodyPr/>
          <a:lstStyle/>
          <a:p>
            <a:r>
              <a:rPr lang="en-US" dirty="0"/>
              <a:t>Brighter at all wavelengths at higher temperatures</a:t>
            </a:r>
          </a:p>
        </p:txBody>
      </p:sp>
      <p:pic>
        <p:nvPicPr>
          <p:cNvPr id="4" name="Picture 2" descr="A graph plotswavelength, in nanometers, along the horizontal axis and intensity along the vertical axis. Vertical bars representing visible light are shown from about 400 to 650 nanometers. The graph has three curves. The curvelabeled 12,000 K starts at theorigin, increases to its peak at 200 nanometers, and then begins to fall gradually, almost reaching the horizontal axis by3000 nanometers. This curve has the following text attached to it: The higher the temperature of a blackbody, the shorter the wavelength of its maximum emission, the wavelength at which the curve peaks. Another textbox says: The higher the temperature of a blackbody, the more radiation it emits at all wavelengths. The curve labeled 6000 K starts at the origin, rises to its peak at about 350 nanometers and about a third of the height of the first curve, then falls, staying below the first curve the whole time. The curve labeled 3000 K starts at the origin, gradually rises to its peak at about 1000 nanometers and at about 1 third the height of the second curve, and then gradually falls, staying below the second curve the whole time.">
            <a:extLst>
              <a:ext uri="{FF2B5EF4-FFF2-40B4-BE49-F238E27FC236}">
                <a16:creationId xmlns:a16="http://schemas.microsoft.com/office/drawing/2014/main" id="{9567C8B4-88BD-884A-88C1-CBA92FB03F8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553328" y="1582058"/>
            <a:ext cx="5133472" cy="4876799"/>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912AE45D-EF26-9B4A-A762-8A794E180092}"/>
              </a:ext>
            </a:extLst>
          </p:cNvPr>
          <p:cNvGrpSpPr/>
          <p:nvPr/>
        </p:nvGrpSpPr>
        <p:grpSpPr>
          <a:xfrm>
            <a:off x="457200" y="3868617"/>
            <a:ext cx="3096128" cy="1770183"/>
            <a:chOff x="457200" y="3868617"/>
            <a:chExt cx="3096128" cy="1770183"/>
          </a:xfrm>
        </p:grpSpPr>
        <p:sp>
          <p:nvSpPr>
            <p:cNvPr id="5" name="Content Placeholder 2">
              <a:extLst>
                <a:ext uri="{FF2B5EF4-FFF2-40B4-BE49-F238E27FC236}">
                  <a16:creationId xmlns:a16="http://schemas.microsoft.com/office/drawing/2014/main" id="{4C30FBE8-731E-8C44-95EE-A6F607F45111}"/>
                </a:ext>
              </a:extLst>
            </p:cNvPr>
            <p:cNvSpPr txBox="1">
              <a:spLocks/>
            </p:cNvSpPr>
            <p:nvPr/>
          </p:nvSpPr>
          <p:spPr bwMode="auto">
            <a:xfrm>
              <a:off x="457200" y="3868617"/>
              <a:ext cx="3096128" cy="703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a:lstStyle>
            <a:p>
              <a:r>
                <a:rPr lang="en-US" dirty="0"/>
                <a:t>Intensity =</a:t>
              </a:r>
            </a:p>
          </p:txBody>
        </p:sp>
        <p:grpSp>
          <p:nvGrpSpPr>
            <p:cNvPr id="10" name="Group 9">
              <a:extLst>
                <a:ext uri="{FF2B5EF4-FFF2-40B4-BE49-F238E27FC236}">
                  <a16:creationId xmlns:a16="http://schemas.microsoft.com/office/drawing/2014/main" id="{2259AB0F-4CFF-EC46-ABE8-EF540A2C5F8B}"/>
                </a:ext>
              </a:extLst>
            </p:cNvPr>
            <p:cNvGrpSpPr/>
            <p:nvPr/>
          </p:nvGrpSpPr>
          <p:grpSpPr>
            <a:xfrm>
              <a:off x="457200" y="4490217"/>
              <a:ext cx="2667000" cy="1148583"/>
              <a:chOff x="457200" y="4490217"/>
              <a:chExt cx="2667000" cy="1148583"/>
            </a:xfrm>
          </p:grpSpPr>
          <p:sp>
            <p:nvSpPr>
              <p:cNvPr id="6" name="Content Placeholder 2">
                <a:extLst>
                  <a:ext uri="{FF2B5EF4-FFF2-40B4-BE49-F238E27FC236}">
                    <a16:creationId xmlns:a16="http://schemas.microsoft.com/office/drawing/2014/main" id="{0DC61272-A743-8B42-9352-D372071A3C89}"/>
                  </a:ext>
                </a:extLst>
              </p:cNvPr>
              <p:cNvSpPr txBox="1">
                <a:spLocks/>
              </p:cNvSpPr>
              <p:nvPr/>
            </p:nvSpPr>
            <p:spPr bwMode="auto">
              <a:xfrm>
                <a:off x="457200" y="4490217"/>
                <a:ext cx="2667000" cy="615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a:lstStyle>
              <a:p>
                <a:pPr marL="0" indent="0" algn="ctr">
                  <a:buNone/>
                </a:pPr>
                <a:r>
                  <a:rPr lang="en-US" dirty="0">
                    <a:solidFill>
                      <a:schemeClr val="accent2"/>
                    </a:solidFill>
                  </a:rPr>
                  <a:t>energy/time</a:t>
                </a:r>
              </a:p>
            </p:txBody>
          </p:sp>
          <p:sp>
            <p:nvSpPr>
              <p:cNvPr id="7" name="Content Placeholder 2">
                <a:extLst>
                  <a:ext uri="{FF2B5EF4-FFF2-40B4-BE49-F238E27FC236}">
                    <a16:creationId xmlns:a16="http://schemas.microsoft.com/office/drawing/2014/main" id="{CC63869A-E5FD-6449-9A3C-CB511BB461D8}"/>
                  </a:ext>
                </a:extLst>
              </p:cNvPr>
              <p:cNvSpPr txBox="1">
                <a:spLocks/>
              </p:cNvSpPr>
              <p:nvPr/>
            </p:nvSpPr>
            <p:spPr bwMode="auto">
              <a:xfrm>
                <a:off x="1028700" y="5099817"/>
                <a:ext cx="1524000" cy="538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a:lstStyle>
              <a:p>
                <a:pPr marL="0" indent="0" algn="ctr">
                  <a:buNone/>
                </a:pPr>
                <a:r>
                  <a:rPr lang="en-US" dirty="0">
                    <a:solidFill>
                      <a:schemeClr val="accent2"/>
                    </a:solidFill>
                  </a:rPr>
                  <a:t>area</a:t>
                </a:r>
              </a:p>
            </p:txBody>
          </p:sp>
          <p:cxnSp>
            <p:nvCxnSpPr>
              <p:cNvPr id="9" name="Straight Connector 8">
                <a:extLst>
                  <a:ext uri="{FF2B5EF4-FFF2-40B4-BE49-F238E27FC236}">
                    <a16:creationId xmlns:a16="http://schemas.microsoft.com/office/drawing/2014/main" id="{B88C4D7A-E22E-F545-9C8F-46557CBE840D}"/>
                  </a:ext>
                </a:extLst>
              </p:cNvPr>
              <p:cNvCxnSpPr/>
              <p:nvPr/>
            </p:nvCxnSpPr>
            <p:spPr>
              <a:xfrm>
                <a:off x="647700" y="5105400"/>
                <a:ext cx="228600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844969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1A9AF-386E-9E44-AD8F-C3E966E108E2}"/>
              </a:ext>
            </a:extLst>
          </p:cNvPr>
          <p:cNvSpPr>
            <a:spLocks noGrp="1"/>
          </p:cNvSpPr>
          <p:nvPr>
            <p:ph type="title"/>
          </p:nvPr>
        </p:nvSpPr>
        <p:spPr/>
        <p:txBody>
          <a:bodyPr/>
          <a:lstStyle/>
          <a:p>
            <a:r>
              <a:rPr lang="en-US" dirty="0"/>
              <a:t>Black body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310D561-E142-184E-B3C9-74C7564D17DE}"/>
                  </a:ext>
                </a:extLst>
              </p:cNvPr>
              <p:cNvSpPr>
                <a:spLocks noGrp="1"/>
              </p:cNvSpPr>
              <p:nvPr>
                <p:ph idx="1"/>
              </p:nvPr>
            </p:nvSpPr>
            <p:spPr>
              <a:xfrm>
                <a:off x="457200" y="3429000"/>
                <a:ext cx="5943600" cy="2590799"/>
              </a:xfrm>
            </p:spPr>
            <p:txBody>
              <a:bodyPr/>
              <a:lstStyle/>
              <a:p>
                <a:pPr marL="0" indent="0">
                  <a:buNone/>
                </a:pPr>
                <a:r>
                  <a:rPr lang="en-US" sz="3600" b="0" dirty="0">
                    <a:solidFill>
                      <a:schemeClr val="accent2"/>
                    </a:solidFill>
                  </a:rPr>
                  <a:t>Stefan’s law</a:t>
                </a:r>
              </a:p>
              <a:p>
                <a:pPr marL="0" indent="0">
                  <a:lnSpc>
                    <a:spcPct val="150000"/>
                  </a:lnSpc>
                  <a:buNone/>
                </a:pPr>
                <a14:m>
                  <m:oMathPara xmlns:m="http://schemas.openxmlformats.org/officeDocument/2006/math">
                    <m:oMath>
                      <m:r>
                        <a:rPr lang="en-US" sz="3600" b="0" i="1" smtClean="0">
                          <a:latin typeface="Cambria Math" panose="02040503050406030204" pitchFamily="18" charset="0"/>
                        </a:rPr>
                        <m:t>𝐼</m:t>
                      </m:r>
                      <m:r>
                        <a:rPr lang="en-US" sz="3600" b="0" i="1" smtClean="0">
                          <a:latin typeface="Cambria Math" panose="02040503050406030204" pitchFamily="18" charset="0"/>
                        </a:rPr>
                        <m:t>=</m:t>
                      </m:r>
                      <m:r>
                        <a:rPr lang="en-US" sz="3600" b="0" i="1" smtClean="0">
                          <a:latin typeface="Cambria Math" panose="02040503050406030204" pitchFamily="18" charset="0"/>
                          <a:ea typeface="Cambria Math" panose="02040503050406030204" pitchFamily="18" charset="0"/>
                        </a:rPr>
                        <m:t>𝜎</m:t>
                      </m:r>
                      <m:sSup>
                        <m:sSupPr>
                          <m:ctrlPr>
                            <a:rPr lang="en-US" sz="3600" b="0" i="1" smtClean="0">
                              <a:latin typeface="Cambria Math" panose="02040503050406030204" pitchFamily="18" charset="0"/>
                              <a:ea typeface="Cambria Math" panose="02040503050406030204" pitchFamily="18" charset="0"/>
                            </a:rPr>
                          </m:ctrlPr>
                        </m:sSupPr>
                        <m:e>
                          <m:r>
                            <a:rPr lang="en-US" sz="3600" b="0" i="1" smtClean="0">
                              <a:latin typeface="Cambria Math" panose="02040503050406030204" pitchFamily="18" charset="0"/>
                              <a:ea typeface="Cambria Math" panose="02040503050406030204" pitchFamily="18" charset="0"/>
                            </a:rPr>
                            <m:t>𝑇</m:t>
                          </m:r>
                        </m:e>
                        <m:sup>
                          <m:r>
                            <a:rPr lang="en-US" sz="3600" b="0" i="1" smtClean="0">
                              <a:solidFill>
                                <a:schemeClr val="accent2"/>
                              </a:solidFill>
                              <a:latin typeface="Cambria Math" panose="02040503050406030204" pitchFamily="18" charset="0"/>
                              <a:ea typeface="Cambria Math" panose="02040503050406030204" pitchFamily="18" charset="0"/>
                            </a:rPr>
                            <m:t>4</m:t>
                          </m:r>
                        </m:sup>
                      </m:sSup>
                    </m:oMath>
                  </m:oMathPara>
                </a14:m>
                <a:endParaRPr lang="en-US" sz="3600" b="0" dirty="0">
                  <a:ea typeface="Cambria Math" panose="02040503050406030204" pitchFamily="18" charset="0"/>
                </a:endParaRPr>
              </a:p>
              <a:p>
                <a:pPr marL="0" indent="0">
                  <a:buNone/>
                </a:pPr>
                <a14:m>
                  <m:oMathPara xmlns:m="http://schemas.openxmlformats.org/officeDocument/2006/math">
                    <m:oMath>
                      <m:r>
                        <a:rPr lang="en-US" sz="3600" i="1" smtClean="0">
                          <a:latin typeface="Cambria Math" panose="02040503050406030204" pitchFamily="18" charset="0"/>
                          <a:ea typeface="Cambria Math" panose="02040503050406030204" pitchFamily="18" charset="0"/>
                        </a:rPr>
                        <m:t>𝜎</m:t>
                      </m:r>
                      <m:r>
                        <a:rPr lang="en-US" sz="3600" b="0" i="1" smtClean="0">
                          <a:latin typeface="Cambria Math" panose="02040503050406030204" pitchFamily="18" charset="0"/>
                          <a:ea typeface="Cambria Math" panose="02040503050406030204" pitchFamily="18" charset="0"/>
                        </a:rPr>
                        <m:t>=5.67×</m:t>
                      </m:r>
                      <m:sSup>
                        <m:sSupPr>
                          <m:ctrlPr>
                            <a:rPr lang="en-US" sz="3600" b="0" i="1" smtClean="0">
                              <a:latin typeface="Cambria Math" panose="02040503050406030204" pitchFamily="18" charset="0"/>
                              <a:ea typeface="Cambria Math" panose="02040503050406030204" pitchFamily="18" charset="0"/>
                            </a:rPr>
                          </m:ctrlPr>
                        </m:sSupPr>
                        <m:e>
                          <m:r>
                            <a:rPr lang="en-US" sz="3600" b="0" i="1" smtClean="0">
                              <a:latin typeface="Cambria Math" panose="02040503050406030204" pitchFamily="18" charset="0"/>
                              <a:ea typeface="Cambria Math" panose="02040503050406030204" pitchFamily="18" charset="0"/>
                            </a:rPr>
                            <m:t>10</m:t>
                          </m:r>
                        </m:e>
                        <m:sup>
                          <m:r>
                            <a:rPr lang="en-US" sz="3600" b="0" i="1" smtClean="0">
                              <a:latin typeface="Cambria Math" panose="02040503050406030204" pitchFamily="18" charset="0"/>
                              <a:ea typeface="Cambria Math" panose="02040503050406030204" pitchFamily="18" charset="0"/>
                            </a:rPr>
                            <m:t>−8</m:t>
                          </m:r>
                        </m:sup>
                      </m:sSup>
                      <m:f>
                        <m:fPr>
                          <m:ctrlPr>
                            <a:rPr lang="en-US" sz="3600" b="0" i="0" smtClean="0">
                              <a:solidFill>
                                <a:srgbClr val="000000"/>
                              </a:solidFill>
                              <a:latin typeface="Cambria Math" panose="02040503050406030204" pitchFamily="18" charset="0"/>
                              <a:ea typeface="Cambria Math" panose="02040503050406030204" pitchFamily="18" charset="0"/>
                            </a:rPr>
                          </m:ctrlPr>
                        </m:fPr>
                        <m:num>
                          <m:r>
                            <m:rPr>
                              <m:nor/>
                            </m:rPr>
                            <a:rPr lang="en-US" sz="3600" b="0" i="0" smtClean="0">
                              <a:solidFill>
                                <a:srgbClr val="000000"/>
                              </a:solidFill>
                              <a:latin typeface="Cambria Math" panose="02040503050406030204" pitchFamily="18" charset="0"/>
                              <a:ea typeface="Cambria Math" panose="02040503050406030204" pitchFamily="18" charset="0"/>
                            </a:rPr>
                            <m:t>W</m:t>
                          </m:r>
                        </m:num>
                        <m:den>
                          <m:sSup>
                            <m:sSupPr>
                              <m:ctrlPr>
                                <a:rPr lang="en-US" sz="3600" b="0" i="0" smtClean="0">
                                  <a:solidFill>
                                    <a:srgbClr val="000000"/>
                                  </a:solidFill>
                                  <a:latin typeface="Cambria Math" panose="02040503050406030204" pitchFamily="18" charset="0"/>
                                  <a:ea typeface="Cambria Math" panose="02040503050406030204" pitchFamily="18" charset="0"/>
                                </a:rPr>
                              </m:ctrlPr>
                            </m:sSupPr>
                            <m:e>
                              <m:r>
                                <m:rPr>
                                  <m:nor/>
                                </m:rPr>
                                <a:rPr lang="en-US" sz="3600" b="0" i="0" smtClean="0">
                                  <a:solidFill>
                                    <a:srgbClr val="000000"/>
                                  </a:solidFill>
                                  <a:latin typeface="Cambria Math" panose="02040503050406030204" pitchFamily="18" charset="0"/>
                                  <a:ea typeface="Cambria Math" panose="02040503050406030204" pitchFamily="18" charset="0"/>
                                </a:rPr>
                                <m:t>m</m:t>
                              </m:r>
                            </m:e>
                            <m:sup>
                              <m:r>
                                <a:rPr lang="en-US" sz="3600" b="0" i="1" smtClean="0">
                                  <a:solidFill>
                                    <a:srgbClr val="000000"/>
                                  </a:solidFill>
                                  <a:latin typeface="Cambria Math" panose="02040503050406030204" pitchFamily="18" charset="0"/>
                                  <a:ea typeface="Cambria Math" panose="02040503050406030204" pitchFamily="18" charset="0"/>
                                </a:rPr>
                                <m:t>2</m:t>
                              </m:r>
                            </m:sup>
                          </m:sSup>
                          <m:sSup>
                            <m:sSupPr>
                              <m:ctrlPr>
                                <a:rPr lang="en-US" sz="3600" b="0" i="0" smtClean="0">
                                  <a:solidFill>
                                    <a:srgbClr val="000000"/>
                                  </a:solidFill>
                                  <a:latin typeface="Cambria Math" panose="02040503050406030204" pitchFamily="18" charset="0"/>
                                  <a:ea typeface="Cambria Math" panose="02040503050406030204" pitchFamily="18" charset="0"/>
                                </a:rPr>
                              </m:ctrlPr>
                            </m:sSupPr>
                            <m:e>
                              <m:r>
                                <m:rPr>
                                  <m:nor/>
                                </m:rPr>
                                <a:rPr lang="en-US" sz="3600" b="0" i="0" smtClean="0">
                                  <a:solidFill>
                                    <a:srgbClr val="000000"/>
                                  </a:solidFill>
                                  <a:latin typeface="Cambria Math" panose="02040503050406030204" pitchFamily="18" charset="0"/>
                                  <a:ea typeface="Cambria Math" panose="02040503050406030204" pitchFamily="18" charset="0"/>
                                </a:rPr>
                                <m:t>K</m:t>
                              </m:r>
                            </m:e>
                            <m:sup>
                              <m:r>
                                <a:rPr lang="en-US" sz="3600" b="0" i="1" smtClean="0">
                                  <a:solidFill>
                                    <a:srgbClr val="000000"/>
                                  </a:solidFill>
                                  <a:latin typeface="Cambria Math" panose="02040503050406030204" pitchFamily="18" charset="0"/>
                                  <a:ea typeface="Cambria Math" panose="02040503050406030204" pitchFamily="18" charset="0"/>
                                </a:rPr>
                                <m:t>4</m:t>
                              </m:r>
                            </m:sup>
                          </m:sSup>
                        </m:den>
                      </m:f>
                    </m:oMath>
                  </m:oMathPara>
                </a14:m>
                <a:endParaRPr lang="en-US" sz="3600" dirty="0"/>
              </a:p>
            </p:txBody>
          </p:sp>
        </mc:Choice>
        <mc:Fallback xmlns="">
          <p:sp>
            <p:nvSpPr>
              <p:cNvPr id="3" name="Content Placeholder 2">
                <a:extLst>
                  <a:ext uri="{FF2B5EF4-FFF2-40B4-BE49-F238E27FC236}">
                    <a16:creationId xmlns:a16="http://schemas.microsoft.com/office/drawing/2014/main" id="{E310D561-E142-184E-B3C9-74C7564D17DE}"/>
                  </a:ext>
                </a:extLst>
              </p:cNvPr>
              <p:cNvSpPr>
                <a:spLocks noGrp="1" noRot="1" noChangeAspect="1" noMove="1" noResize="1" noEditPoints="1" noAdjustHandles="1" noChangeArrowheads="1" noChangeShapeType="1" noTextEdit="1"/>
              </p:cNvSpPr>
              <p:nvPr>
                <p:ph idx="1"/>
              </p:nvPr>
            </p:nvSpPr>
            <p:spPr>
              <a:xfrm>
                <a:off x="457200" y="3429000"/>
                <a:ext cx="5943600" cy="2590799"/>
              </a:xfrm>
              <a:blipFill>
                <a:blip r:embed="rId2"/>
                <a:stretch>
                  <a:fillRect l="-3205" t="-3415"/>
                </a:stretch>
              </a:blipFill>
            </p:spPr>
            <p:txBody>
              <a:bodyPr/>
              <a:lstStyle/>
              <a:p>
                <a:r>
                  <a:rPr lang="en-US">
                    <a:noFill/>
                  </a:rPr>
                  <a:t> </a:t>
                </a:r>
              </a:p>
            </p:txBody>
          </p:sp>
        </mc:Fallback>
      </mc:AlternateContent>
      <p:pic>
        <p:nvPicPr>
          <p:cNvPr id="4" name="Picture 2" descr="A graph plotswavelength, in nanometers, along the horizontal axis and intensity along the vertical axis. Vertical bars representing visible light are shown from about 400 to 650 nanometers. The graph has three curves. The curvelabeled 12,000 K starts at theorigin, increases to its peak at 200 nanometers, and then begins to fall gradually, almost reaching the horizontal axis by3000 nanometers. This curve has the following text attached to it: The higher the temperature of a blackbody, the shorter the wavelength of its maximum emission, the wavelength at which the curve peaks. Another textbox says: The higher the temperature of a blackbody, the more radiation it emits at all wavelengths. The curve labeled 6000 K starts at the origin, rises to its peak at about 350 nanometers and about a third of the height of the first curve, then falls, staying below the first curve the whole time. The curve labeled 3000 K starts at the origin, gradually rises to its peak at about 1000 nanometers and at about 1 third the height of the second curve, and then gradually falls, staying below the second curve the whole time.">
            <a:extLst>
              <a:ext uri="{FF2B5EF4-FFF2-40B4-BE49-F238E27FC236}">
                <a16:creationId xmlns:a16="http://schemas.microsoft.com/office/drawing/2014/main" id="{9567C8B4-88BD-884A-88C1-CBA92FB03F8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562600" y="1394192"/>
            <a:ext cx="3124200" cy="2967991"/>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202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1A9AF-386E-9E44-AD8F-C3E966E108E2}"/>
              </a:ext>
            </a:extLst>
          </p:cNvPr>
          <p:cNvSpPr>
            <a:spLocks noGrp="1"/>
          </p:cNvSpPr>
          <p:nvPr>
            <p:ph type="title"/>
          </p:nvPr>
        </p:nvSpPr>
        <p:spPr/>
        <p:txBody>
          <a:bodyPr/>
          <a:lstStyle/>
          <a:p>
            <a:r>
              <a:rPr lang="en-US" dirty="0"/>
              <a:t>Black body</a:t>
            </a:r>
          </a:p>
        </p:txBody>
      </p:sp>
      <p:sp>
        <p:nvSpPr>
          <p:cNvPr id="3" name="Content Placeholder 2">
            <a:extLst>
              <a:ext uri="{FF2B5EF4-FFF2-40B4-BE49-F238E27FC236}">
                <a16:creationId xmlns:a16="http://schemas.microsoft.com/office/drawing/2014/main" id="{E310D561-E142-184E-B3C9-74C7564D17DE}"/>
              </a:ext>
            </a:extLst>
          </p:cNvPr>
          <p:cNvSpPr>
            <a:spLocks noGrp="1"/>
          </p:cNvSpPr>
          <p:nvPr>
            <p:ph idx="1"/>
          </p:nvPr>
        </p:nvSpPr>
        <p:spPr>
          <a:xfrm>
            <a:off x="457200" y="1600201"/>
            <a:ext cx="3096128" cy="3428999"/>
          </a:xfrm>
        </p:spPr>
        <p:txBody>
          <a:bodyPr/>
          <a:lstStyle/>
          <a:p>
            <a:r>
              <a:rPr lang="en-US" dirty="0"/>
              <a:t>Greatest </a:t>
            </a:r>
            <a:r>
              <a:rPr lang="en-US" dirty="0">
                <a:solidFill>
                  <a:schemeClr val="accent2"/>
                </a:solidFill>
              </a:rPr>
              <a:t>intensity</a:t>
            </a:r>
            <a:r>
              <a:rPr lang="en-US" dirty="0"/>
              <a:t> at </a:t>
            </a:r>
            <a:r>
              <a:rPr lang="en-US" dirty="0">
                <a:solidFill>
                  <a:schemeClr val="accent2"/>
                </a:solidFill>
              </a:rPr>
              <a:t>shorter wavelengths </a:t>
            </a:r>
            <a:r>
              <a:rPr lang="en-US" dirty="0"/>
              <a:t>at </a:t>
            </a:r>
            <a:r>
              <a:rPr lang="en-US" dirty="0">
                <a:solidFill>
                  <a:schemeClr val="accent2"/>
                </a:solidFill>
              </a:rPr>
              <a:t>higher temperatures</a:t>
            </a:r>
          </a:p>
        </p:txBody>
      </p:sp>
      <p:pic>
        <p:nvPicPr>
          <p:cNvPr id="4" name="Picture 2" descr="A graph plotswavelength, in nanometers, along the horizontal axis and intensity along the vertical axis. Vertical bars representing visible light are shown from about 400 to 650 nanometers. The graph has three curves. The curvelabeled 12,000 K starts at theorigin, increases to its peak at 200 nanometers, and then begins to fall gradually, almost reaching the horizontal axis by3000 nanometers. This curve has the following text attached to it: The higher the temperature of a blackbody, the shorter the wavelength of its maximum emission, the wavelength at which the curve peaks. Another textbox says: The higher the temperature of a blackbody, the more radiation it emits at all wavelengths. The curve labeled 6000 K starts at the origin, rises to its peak at about 350 nanometers and about a third of the height of the first curve, then falls, staying below the first curve the whole time. The curve labeled 3000 K starts at the origin, gradually rises to its peak at about 1000 nanometers and at about 1 third the height of the second curve, and then gradually falls, staying below the second curve the whole time.">
            <a:extLst>
              <a:ext uri="{FF2B5EF4-FFF2-40B4-BE49-F238E27FC236}">
                <a16:creationId xmlns:a16="http://schemas.microsoft.com/office/drawing/2014/main" id="{9567C8B4-88BD-884A-88C1-CBA92FB03F8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553328" y="1582058"/>
            <a:ext cx="5133472" cy="4876799"/>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991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1A9AF-386E-9E44-AD8F-C3E966E108E2}"/>
              </a:ext>
            </a:extLst>
          </p:cNvPr>
          <p:cNvSpPr>
            <a:spLocks noGrp="1"/>
          </p:cNvSpPr>
          <p:nvPr>
            <p:ph type="title"/>
          </p:nvPr>
        </p:nvSpPr>
        <p:spPr/>
        <p:txBody>
          <a:bodyPr/>
          <a:lstStyle/>
          <a:p>
            <a:r>
              <a:rPr lang="en-US" dirty="0"/>
              <a:t>Black body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310D561-E142-184E-B3C9-74C7564D17DE}"/>
                  </a:ext>
                </a:extLst>
              </p:cNvPr>
              <p:cNvSpPr>
                <a:spLocks noGrp="1"/>
              </p:cNvSpPr>
              <p:nvPr>
                <p:ph idx="1"/>
              </p:nvPr>
            </p:nvSpPr>
            <p:spPr>
              <a:xfrm>
                <a:off x="457200" y="1600201"/>
                <a:ext cx="7162800" cy="3428999"/>
              </a:xfrm>
            </p:spPr>
            <p:txBody>
              <a:bodyPr/>
              <a:lstStyle/>
              <a:p>
                <a:pPr>
                  <a:lnSpc>
                    <a:spcPct val="150000"/>
                  </a:lnSpc>
                  <a:buClr>
                    <a:schemeClr val="tx2"/>
                  </a:buClr>
                </a:pPr>
                <a:r>
                  <a:rPr lang="en-US" dirty="0">
                    <a:solidFill>
                      <a:schemeClr val="accent2"/>
                    </a:solidFill>
                  </a:rPr>
                  <a:t>Wien’s law</a:t>
                </a:r>
              </a:p>
              <a:p>
                <a:pPr>
                  <a:lnSpc>
                    <a:spcPct val="150000"/>
                  </a:lnSpc>
                  <a:buClr>
                    <a:schemeClr val="tx2"/>
                  </a:buClr>
                </a:pPr>
                <a14:m>
                  <m:oMath xmlns:m="http://schemas.openxmlformats.org/officeDocument/2006/math">
                    <m:sSub>
                      <m:sSubPr>
                        <m:ctrlPr>
                          <a:rPr lang="en-US" i="1">
                            <a:solidFill>
                              <a:schemeClr val="tx2"/>
                            </a:solidFill>
                            <a:latin typeface="Cambria Math" panose="02040503050406030204" pitchFamily="18" charset="0"/>
                            <a:ea typeface="Cambria Math" panose="02040503050406030204" pitchFamily="18" charset="0"/>
                          </a:rPr>
                        </m:ctrlPr>
                      </m:sSubPr>
                      <m:e>
                        <m:r>
                          <a:rPr lang="en-US" i="1">
                            <a:solidFill>
                              <a:schemeClr val="tx2"/>
                            </a:solidFill>
                            <a:latin typeface="Cambria Math" panose="02040503050406030204" pitchFamily="18" charset="0"/>
                            <a:ea typeface="Cambria Math" panose="02040503050406030204" pitchFamily="18" charset="0"/>
                          </a:rPr>
                          <m:t>𝜆</m:t>
                        </m:r>
                      </m:e>
                      <m:sub>
                        <m:r>
                          <m:rPr>
                            <m:nor/>
                          </m:rPr>
                          <a:rPr lang="en-US" b="0" i="0" smtClean="0">
                            <a:solidFill>
                              <a:schemeClr val="tx2"/>
                            </a:solidFill>
                            <a:latin typeface="Cambria Math" panose="02040503050406030204" pitchFamily="18" charset="0"/>
                            <a:ea typeface="Cambria Math" panose="02040503050406030204" pitchFamily="18" charset="0"/>
                          </a:rPr>
                          <m:t>max</m:t>
                        </m:r>
                      </m:sub>
                    </m:sSub>
                    <m:r>
                      <a:rPr lang="en-US" b="0" i="1" smtClean="0">
                        <a:solidFill>
                          <a:schemeClr val="tx2"/>
                        </a:solidFill>
                        <a:latin typeface="Cambria Math" panose="02040503050406030204" pitchFamily="18" charset="0"/>
                        <a:ea typeface="Cambria Math" panose="02040503050406030204" pitchFamily="18" charset="0"/>
                      </a:rPr>
                      <m:t>=(2.898×</m:t>
                    </m:r>
                    <m:sSup>
                      <m:sSupPr>
                        <m:ctrlPr>
                          <a:rPr lang="en-US" b="0" i="1" smtClean="0">
                            <a:solidFill>
                              <a:schemeClr val="tx2"/>
                            </a:solidFill>
                            <a:latin typeface="Cambria Math" panose="02040503050406030204" pitchFamily="18" charset="0"/>
                            <a:ea typeface="Cambria Math" panose="02040503050406030204" pitchFamily="18" charset="0"/>
                          </a:rPr>
                        </m:ctrlPr>
                      </m:sSupPr>
                      <m:e>
                        <m:r>
                          <a:rPr lang="en-US" b="0" i="1" smtClean="0">
                            <a:solidFill>
                              <a:schemeClr val="tx2"/>
                            </a:solidFill>
                            <a:latin typeface="Cambria Math" panose="02040503050406030204" pitchFamily="18" charset="0"/>
                            <a:ea typeface="Cambria Math" panose="02040503050406030204" pitchFamily="18" charset="0"/>
                          </a:rPr>
                          <m:t>10</m:t>
                        </m:r>
                      </m:e>
                      <m:sup>
                        <m:r>
                          <a:rPr lang="en-US" b="0" i="1" smtClean="0">
                            <a:solidFill>
                              <a:schemeClr val="tx2"/>
                            </a:solidFill>
                            <a:latin typeface="Cambria Math" panose="02040503050406030204" pitchFamily="18" charset="0"/>
                            <a:ea typeface="Cambria Math" panose="02040503050406030204" pitchFamily="18" charset="0"/>
                          </a:rPr>
                          <m:t>−8</m:t>
                        </m:r>
                      </m:sup>
                    </m:sSup>
                    <m:r>
                      <m:rPr>
                        <m:nor/>
                      </m:rPr>
                      <a:rPr lang="en-US" b="0" i="0" smtClean="0">
                        <a:solidFill>
                          <a:schemeClr val="tx2"/>
                        </a:solidFill>
                        <a:latin typeface="Cambria Math" panose="02040503050406030204" pitchFamily="18" charset="0"/>
                        <a:ea typeface="Cambria Math" panose="02040503050406030204" pitchFamily="18" charset="0"/>
                      </a:rPr>
                      <m:t>m</m:t>
                    </m:r>
                    <m:r>
                      <a:rPr lang="en-US" b="0" i="1" smtClean="0">
                        <a:solidFill>
                          <a:schemeClr val="tx2"/>
                        </a:solidFill>
                        <a:latin typeface="Cambria Math" panose="02040503050406030204" pitchFamily="18" charset="0"/>
                        <a:ea typeface="Cambria Math" panose="02040503050406030204" pitchFamily="18" charset="0"/>
                      </a:rPr>
                      <m:t>∙</m:t>
                    </m:r>
                    <m:r>
                      <m:rPr>
                        <m:nor/>
                      </m:rPr>
                      <a:rPr lang="en-US" b="0" i="0" smtClean="0">
                        <a:solidFill>
                          <a:schemeClr val="tx2"/>
                        </a:solidFill>
                        <a:latin typeface="Cambria Math" panose="02040503050406030204" pitchFamily="18" charset="0"/>
                        <a:ea typeface="Cambria Math" panose="02040503050406030204" pitchFamily="18" charset="0"/>
                      </a:rPr>
                      <m:t>K)</m:t>
                    </m:r>
                    <m:r>
                      <a:rPr lang="en-US" b="0" i="1" smtClean="0">
                        <a:solidFill>
                          <a:schemeClr val="tx2"/>
                        </a:solidFill>
                        <a:latin typeface="Cambria Math" panose="02040503050406030204" pitchFamily="18" charset="0"/>
                        <a:ea typeface="Cambria Math" panose="02040503050406030204" pitchFamily="18" charset="0"/>
                      </a:rPr>
                      <m:t>∕</m:t>
                    </m:r>
                    <m:r>
                      <a:rPr lang="en-US" b="0" i="1" smtClean="0">
                        <a:solidFill>
                          <a:schemeClr val="tx2"/>
                        </a:solidFill>
                        <a:latin typeface="Cambria Math" panose="02040503050406030204" pitchFamily="18" charset="0"/>
                        <a:ea typeface="Cambria Math" panose="02040503050406030204" pitchFamily="18" charset="0"/>
                      </a:rPr>
                      <m:t>𝑇</m:t>
                    </m:r>
                  </m:oMath>
                </a14:m>
                <a:endParaRPr lang="en-US" dirty="0">
                  <a:solidFill>
                    <a:schemeClr val="accent2"/>
                  </a:solidFill>
                </a:endParaRPr>
              </a:p>
              <a:p>
                <a:pPr>
                  <a:lnSpc>
                    <a:spcPct val="150000"/>
                  </a:lnSpc>
                  <a:buClr>
                    <a:schemeClr val="tx2"/>
                  </a:buClr>
                </a:pPr>
                <a:r>
                  <a:rPr lang="en-US" dirty="0">
                    <a:solidFill>
                      <a:schemeClr val="tx2"/>
                    </a:solidFill>
                  </a:rPr>
                  <a:t>Higher temperature ⇒ shorter </a:t>
                </a:r>
                <a14:m>
                  <m:oMath xmlns:m="http://schemas.openxmlformats.org/officeDocument/2006/math">
                    <m:sSub>
                      <m:sSubPr>
                        <m:ctrlPr>
                          <a:rPr lang="en-US" i="1" smtClean="0">
                            <a:solidFill>
                              <a:schemeClr val="tx2"/>
                            </a:solidFill>
                            <a:latin typeface="Cambria Math" panose="02040503050406030204" pitchFamily="18" charset="0"/>
                            <a:ea typeface="Cambria Math" panose="02040503050406030204" pitchFamily="18" charset="0"/>
                          </a:rPr>
                        </m:ctrlPr>
                      </m:sSubPr>
                      <m:e>
                        <m:r>
                          <a:rPr lang="en-US" i="1" smtClean="0">
                            <a:solidFill>
                              <a:schemeClr val="tx2"/>
                            </a:solidFill>
                            <a:latin typeface="Cambria Math" panose="02040503050406030204" pitchFamily="18" charset="0"/>
                            <a:ea typeface="Cambria Math" panose="02040503050406030204" pitchFamily="18" charset="0"/>
                          </a:rPr>
                          <m:t>𝜆</m:t>
                        </m:r>
                      </m:e>
                      <m:sub>
                        <m:r>
                          <m:rPr>
                            <m:nor/>
                          </m:rPr>
                          <a:rPr lang="en-US" b="0" i="0" smtClean="0">
                            <a:solidFill>
                              <a:schemeClr val="tx2"/>
                            </a:solidFill>
                            <a:latin typeface="Cambria Math" panose="02040503050406030204" pitchFamily="18" charset="0"/>
                          </a:rPr>
                          <m:t>max</m:t>
                        </m:r>
                      </m:sub>
                    </m:sSub>
                  </m:oMath>
                </a14:m>
                <a:endParaRPr lang="en-US" dirty="0">
                  <a:solidFill>
                    <a:schemeClr val="tx2"/>
                  </a:solidFill>
                </a:endParaRPr>
              </a:p>
            </p:txBody>
          </p:sp>
        </mc:Choice>
        <mc:Fallback xmlns="">
          <p:sp>
            <p:nvSpPr>
              <p:cNvPr id="3" name="Content Placeholder 2">
                <a:extLst>
                  <a:ext uri="{FF2B5EF4-FFF2-40B4-BE49-F238E27FC236}">
                    <a16:creationId xmlns:a16="http://schemas.microsoft.com/office/drawing/2014/main" id="{E310D561-E142-184E-B3C9-74C7564D17DE}"/>
                  </a:ext>
                </a:extLst>
              </p:cNvPr>
              <p:cNvSpPr>
                <a:spLocks noGrp="1" noRot="1" noChangeAspect="1" noMove="1" noResize="1" noEditPoints="1" noAdjustHandles="1" noChangeArrowheads="1" noChangeShapeType="1" noTextEdit="1"/>
              </p:cNvSpPr>
              <p:nvPr>
                <p:ph idx="1"/>
              </p:nvPr>
            </p:nvSpPr>
            <p:spPr>
              <a:xfrm>
                <a:off x="457200" y="1600201"/>
                <a:ext cx="7162800" cy="3428999"/>
              </a:xfrm>
              <a:blipFill>
                <a:blip r:embed="rId2"/>
                <a:stretch>
                  <a:fillRect l="-2128"/>
                </a:stretch>
              </a:blipFill>
            </p:spPr>
            <p:txBody>
              <a:bodyPr/>
              <a:lstStyle/>
              <a:p>
                <a:r>
                  <a:rPr lang="en-US">
                    <a:noFill/>
                  </a:rPr>
                  <a:t> </a:t>
                </a:r>
              </a:p>
            </p:txBody>
          </p:sp>
        </mc:Fallback>
      </mc:AlternateContent>
    </p:spTree>
    <p:extLst>
      <p:ext uri="{BB962C8B-B14F-4D97-AF65-F5344CB8AC3E}">
        <p14:creationId xmlns:p14="http://schemas.microsoft.com/office/powerpoint/2010/main" val="3591062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63D85-FD4A-9444-9579-4CDEB6B09A17}"/>
              </a:ext>
            </a:extLst>
          </p:cNvPr>
          <p:cNvSpPr>
            <a:spLocks noGrp="1"/>
          </p:cNvSpPr>
          <p:nvPr>
            <p:ph type="title"/>
          </p:nvPr>
        </p:nvSpPr>
        <p:spPr/>
        <p:txBody>
          <a:bodyPr/>
          <a:lstStyle/>
          <a:p>
            <a:r>
              <a:rPr lang="en-US" dirty="0"/>
              <a:t>Why </a:t>
            </a:r>
            <a:r>
              <a:rPr lang="en-US" sz="3200" dirty="0">
                <a:solidFill>
                  <a:srgbClr val="6B7D9F"/>
                </a:solidFill>
              </a:rPr>
              <a:t>do we care about </a:t>
            </a:r>
            <a:r>
              <a:rPr lang="en-US" dirty="0"/>
              <a:t>black bodies?</a:t>
            </a:r>
          </a:p>
        </p:txBody>
      </p:sp>
      <p:pic>
        <p:nvPicPr>
          <p:cNvPr id="4" name="Picture 2" descr="A graph plots wavelength, innanometers, along the horizontal axis and intensity  along the vertical axis. The graph has two curves. The curve labeled Sun’s spectrum starts atthe origin, rises initially and reaches a peak of 2.1 at 300 nanometers. From there, the curve falls more gradually and ends at 2400 nanometers. The curvelabeled 5800 K is a dashed curve that starts atthe origin and rises initially and reaches a peak of 2.0 at 320 nanometers. From there, the curve falls and ends at 2400 nanometers. The visible light spectrum is drawn parallel to the vertical axis between 320 nanometers and 700 nanometers along the horizontal axis.">
            <a:extLst>
              <a:ext uri="{FF2B5EF4-FFF2-40B4-BE49-F238E27FC236}">
                <a16:creationId xmlns:a16="http://schemas.microsoft.com/office/drawing/2014/main" id="{253742C3-F562-6646-BEC7-A7DB86DF0F4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5447" y="1828800"/>
            <a:ext cx="8113106" cy="4351575"/>
          </a:xfrm>
          <a:prstGeom prst="rect">
            <a:avLst/>
          </a:prstGeom>
          <a:noFill/>
          <a:ln w="2857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1288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Figure 4.3, Page 122</a:t>
            </a:r>
          </a:p>
        </p:txBody>
      </p:sp>
      <p:pic>
        <p:nvPicPr>
          <p:cNvPr id="4098" name="Picture 2" descr="A graph plots wavelength, innanometers, along the horizontal axis and intensity  along the vertical axis. The graph has two curves. The curve labeled Sun’s spectrum starts atthe origin, rises initially and reaches a peak of 2.1 at 300 nanometers. From there, the curve falls more gradually and ends at 2400 nanometers. The curvelabeled 5800 K is a dashed curve that starts atthe origin and rises initially and reaches a peak of 2.0 at 320 nanometers. From there, the curve falls and ends at 2400 nanometers. The visible light spectrum is drawn parallel to the vertical axis between 320 nanometers and 700 nanometers along the horizontal axi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tretch>
            <a:fillRect/>
          </a:stretch>
        </p:blipFill>
        <p:spPr bwMode="auto">
          <a:xfrm>
            <a:off x="515447" y="1253213"/>
            <a:ext cx="8113106" cy="435157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0249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F8F88-06CF-3641-BC59-228400A2AF8F}"/>
              </a:ext>
            </a:extLst>
          </p:cNvPr>
          <p:cNvSpPr>
            <a:spLocks noGrp="1"/>
          </p:cNvSpPr>
          <p:nvPr>
            <p:ph type="title"/>
          </p:nvPr>
        </p:nvSpPr>
        <p:spPr/>
        <p:txBody>
          <a:bodyPr/>
          <a:lstStyle/>
          <a:p>
            <a:r>
              <a:rPr lang="en-US" dirty="0"/>
              <a:t>Kirchhoff’s spectroscopy laws</a:t>
            </a:r>
          </a:p>
        </p:txBody>
      </p:sp>
      <p:sp>
        <p:nvSpPr>
          <p:cNvPr id="3" name="Content Placeholder 2">
            <a:extLst>
              <a:ext uri="{FF2B5EF4-FFF2-40B4-BE49-F238E27FC236}">
                <a16:creationId xmlns:a16="http://schemas.microsoft.com/office/drawing/2014/main" id="{01E1BE42-6252-5A43-9EFF-C2A9C3B76124}"/>
              </a:ext>
            </a:extLst>
          </p:cNvPr>
          <p:cNvSpPr>
            <a:spLocks noGrp="1"/>
          </p:cNvSpPr>
          <p:nvPr>
            <p:ph idx="1"/>
          </p:nvPr>
        </p:nvSpPr>
        <p:spPr/>
        <p:txBody>
          <a:bodyPr/>
          <a:lstStyle/>
          <a:p>
            <a:r>
              <a:rPr lang="en-US" dirty="0"/>
              <a:t>heated solids emit continuous spectra</a:t>
            </a:r>
          </a:p>
          <a:p>
            <a:r>
              <a:rPr lang="en-US" dirty="0"/>
              <a:t>Heated gases emit bright-line spectra</a:t>
            </a:r>
          </a:p>
          <a:p>
            <a:r>
              <a:rPr lang="en-US" dirty="0"/>
              <a:t>Illuminated gases transmit dark-line spectra</a:t>
            </a:r>
          </a:p>
        </p:txBody>
      </p:sp>
    </p:spTree>
    <p:extLst>
      <p:ext uri="{BB962C8B-B14F-4D97-AF65-F5344CB8AC3E}">
        <p14:creationId xmlns:p14="http://schemas.microsoft.com/office/powerpoint/2010/main" val="134881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EBD4F-0CB6-F242-BE26-E7C143C3F64E}"/>
              </a:ext>
            </a:extLst>
          </p:cNvPr>
          <p:cNvSpPr>
            <a:spLocks noGrp="1"/>
          </p:cNvSpPr>
          <p:nvPr>
            <p:ph type="title"/>
          </p:nvPr>
        </p:nvSpPr>
        <p:spPr/>
        <p:txBody>
          <a:bodyPr/>
          <a:lstStyle/>
          <a:p>
            <a:r>
              <a:rPr lang="en-US" dirty="0"/>
              <a:t>Near-IR and Near-UV</a:t>
            </a:r>
          </a:p>
        </p:txBody>
      </p:sp>
      <p:sp>
        <p:nvSpPr>
          <p:cNvPr id="3" name="Content Placeholder 2">
            <a:extLst>
              <a:ext uri="{FF2B5EF4-FFF2-40B4-BE49-F238E27FC236}">
                <a16:creationId xmlns:a16="http://schemas.microsoft.com/office/drawing/2014/main" id="{E5F68581-4137-9342-A5FF-638B35DC7142}"/>
              </a:ext>
            </a:extLst>
          </p:cNvPr>
          <p:cNvSpPr>
            <a:spLocks noGrp="1"/>
          </p:cNvSpPr>
          <p:nvPr>
            <p:ph idx="1"/>
          </p:nvPr>
        </p:nvSpPr>
        <p:spPr/>
        <p:txBody>
          <a:bodyPr/>
          <a:lstStyle/>
          <a:p>
            <a:r>
              <a:rPr lang="en-US" dirty="0"/>
              <a:t>can use optical technology</a:t>
            </a:r>
          </a:p>
          <a:p>
            <a:r>
              <a:rPr lang="en-US" dirty="0"/>
              <a:t>Some problems with atmospheric absorption</a:t>
            </a:r>
          </a:p>
        </p:txBody>
      </p:sp>
    </p:spTree>
    <p:extLst>
      <p:ext uri="{BB962C8B-B14F-4D97-AF65-F5344CB8AC3E}">
        <p14:creationId xmlns:p14="http://schemas.microsoft.com/office/powerpoint/2010/main" val="277349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9F5B6-4407-8149-8AF4-131BC97BE0B1}"/>
              </a:ext>
            </a:extLst>
          </p:cNvPr>
          <p:cNvSpPr>
            <a:spLocks noGrp="1"/>
          </p:cNvSpPr>
          <p:nvPr>
            <p:ph type="title"/>
          </p:nvPr>
        </p:nvSpPr>
        <p:spPr/>
        <p:txBody>
          <a:bodyPr/>
          <a:lstStyle/>
          <a:p>
            <a:r>
              <a:rPr lang="en-US" dirty="0"/>
              <a:t>Infrared</a:t>
            </a:r>
          </a:p>
        </p:txBody>
      </p:sp>
      <p:sp>
        <p:nvSpPr>
          <p:cNvPr id="3" name="Content Placeholder 2">
            <a:extLst>
              <a:ext uri="{FF2B5EF4-FFF2-40B4-BE49-F238E27FC236}">
                <a16:creationId xmlns:a16="http://schemas.microsoft.com/office/drawing/2014/main" id="{E6A60A84-EE0F-EC44-959F-C31D3D03D95A}"/>
              </a:ext>
            </a:extLst>
          </p:cNvPr>
          <p:cNvSpPr>
            <a:spLocks noGrp="1"/>
          </p:cNvSpPr>
          <p:nvPr>
            <p:ph idx="1"/>
          </p:nvPr>
        </p:nvSpPr>
        <p:spPr/>
        <p:txBody>
          <a:bodyPr/>
          <a:lstStyle/>
          <a:p>
            <a:r>
              <a:rPr lang="en-US" dirty="0"/>
              <a:t>long-wave shows cool dust</a:t>
            </a:r>
          </a:p>
          <a:p>
            <a:r>
              <a:rPr lang="en-US" dirty="0"/>
              <a:t>short-wave see through dust</a:t>
            </a:r>
          </a:p>
          <a:p>
            <a:r>
              <a:rPr lang="en-US" dirty="0"/>
              <a:t>red-shifted </a:t>
            </a:r>
            <a:r>
              <a:rPr lang="en-US"/>
              <a:t>distant sources</a:t>
            </a:r>
            <a:endParaRPr lang="en-US" dirty="0"/>
          </a:p>
        </p:txBody>
      </p:sp>
    </p:spTree>
    <p:extLst>
      <p:ext uri="{BB962C8B-B14F-4D97-AF65-F5344CB8AC3E}">
        <p14:creationId xmlns:p14="http://schemas.microsoft.com/office/powerpoint/2010/main" val="111059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A6CF0-C2F8-1B44-887C-A6B2C66D48F0}"/>
              </a:ext>
            </a:extLst>
          </p:cNvPr>
          <p:cNvSpPr>
            <a:spLocks noGrp="1"/>
          </p:cNvSpPr>
          <p:nvPr>
            <p:ph type="title"/>
          </p:nvPr>
        </p:nvSpPr>
        <p:spPr/>
        <p:txBody>
          <a:bodyPr/>
          <a:lstStyle/>
          <a:p>
            <a:r>
              <a:rPr lang="en-US" dirty="0"/>
              <a:t>Radio Astronomy</a:t>
            </a:r>
          </a:p>
        </p:txBody>
      </p:sp>
      <p:sp>
        <p:nvSpPr>
          <p:cNvPr id="3" name="Content Placeholder 2">
            <a:extLst>
              <a:ext uri="{FF2B5EF4-FFF2-40B4-BE49-F238E27FC236}">
                <a16:creationId xmlns:a16="http://schemas.microsoft.com/office/drawing/2014/main" id="{A1D56FCE-52D7-B344-B4D8-BF7FBB8F0CC6}"/>
              </a:ext>
            </a:extLst>
          </p:cNvPr>
          <p:cNvSpPr>
            <a:spLocks noGrp="1"/>
          </p:cNvSpPr>
          <p:nvPr>
            <p:ph idx="1"/>
          </p:nvPr>
        </p:nvSpPr>
        <p:spPr/>
        <p:txBody>
          <a:bodyPr/>
          <a:lstStyle/>
          <a:p>
            <a:r>
              <a:rPr lang="en-US" dirty="0"/>
              <a:t>Not obscured by clouds, rain, </a:t>
            </a:r>
            <a:r>
              <a:rPr lang="en-US" dirty="0" err="1"/>
              <a:t>etc</a:t>
            </a:r>
            <a:endParaRPr lang="en-US" dirty="0"/>
          </a:p>
          <a:p>
            <a:r>
              <a:rPr lang="en-US" dirty="0"/>
              <a:t>Detects objects that are visually unremarkable or invisible</a:t>
            </a:r>
          </a:p>
          <a:p>
            <a:r>
              <a:rPr lang="en-US" dirty="0"/>
              <a:t>Sees H atoms (21 cm)</a:t>
            </a:r>
          </a:p>
          <a:p>
            <a:r>
              <a:rPr lang="en-US" dirty="0"/>
              <a:t>Large dishes, large arrays</a:t>
            </a:r>
          </a:p>
        </p:txBody>
      </p:sp>
    </p:spTree>
    <p:extLst>
      <p:ext uri="{BB962C8B-B14F-4D97-AF65-F5344CB8AC3E}">
        <p14:creationId xmlns:p14="http://schemas.microsoft.com/office/powerpoint/2010/main" val="2896832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n aerial view of telescopes arranges in the arms of the alphabet Y is shown. A photo of the secondary mirror assembly in between the antennas is shown alongside. ">
            <a:extLst>
              <a:ext uri="{FF2B5EF4-FFF2-40B4-BE49-F238E27FC236}">
                <a16:creationId xmlns:a16="http://schemas.microsoft.com/office/drawing/2014/main" id="{1713B2A4-D5F5-9F48-90AA-7F9DDB53051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544484"/>
            <a:ext cx="9144000" cy="5769033"/>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050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BAE916-43E4-1340-B1E4-460D810F21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309" y="0"/>
            <a:ext cx="10320618" cy="6858000"/>
          </a:xfrm>
          <a:prstGeom prst="rect">
            <a:avLst/>
          </a:prstGeom>
        </p:spPr>
      </p:pic>
    </p:spTree>
    <p:extLst>
      <p:ext uri="{BB962C8B-B14F-4D97-AF65-F5344CB8AC3E}">
        <p14:creationId xmlns:p14="http://schemas.microsoft.com/office/powerpoint/2010/main" val="3498316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0DCAC-7A93-7F44-9F0E-BFC7056C357A}"/>
              </a:ext>
            </a:extLst>
          </p:cNvPr>
          <p:cNvSpPr>
            <a:spLocks noGrp="1"/>
          </p:cNvSpPr>
          <p:nvPr>
            <p:ph type="title"/>
          </p:nvPr>
        </p:nvSpPr>
        <p:spPr/>
        <p:txBody>
          <a:bodyPr/>
          <a:lstStyle/>
          <a:p>
            <a:r>
              <a:rPr lang="en-US" dirty="0"/>
              <a:t>Microwave Astronomy</a:t>
            </a:r>
          </a:p>
        </p:txBody>
      </p:sp>
      <p:sp>
        <p:nvSpPr>
          <p:cNvPr id="3" name="Content Placeholder 2">
            <a:extLst>
              <a:ext uri="{FF2B5EF4-FFF2-40B4-BE49-F238E27FC236}">
                <a16:creationId xmlns:a16="http://schemas.microsoft.com/office/drawing/2014/main" id="{43AF27C1-3C6C-5949-A0E5-6647D8DD429E}"/>
              </a:ext>
            </a:extLst>
          </p:cNvPr>
          <p:cNvSpPr>
            <a:spLocks noGrp="1"/>
          </p:cNvSpPr>
          <p:nvPr>
            <p:ph idx="1"/>
          </p:nvPr>
        </p:nvSpPr>
        <p:spPr/>
        <p:txBody>
          <a:bodyPr/>
          <a:lstStyle/>
          <a:p>
            <a:r>
              <a:rPr lang="en-US" dirty="0"/>
              <a:t>Atmospheric absorption</a:t>
            </a:r>
          </a:p>
          <a:p>
            <a:r>
              <a:rPr lang="en-US" dirty="0"/>
              <a:t>Important for cosmology (CMB)</a:t>
            </a:r>
          </a:p>
        </p:txBody>
      </p:sp>
    </p:spTree>
    <p:extLst>
      <p:ext uri="{BB962C8B-B14F-4D97-AF65-F5344CB8AC3E}">
        <p14:creationId xmlns:p14="http://schemas.microsoft.com/office/powerpoint/2010/main" val="51169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1F19C-5C75-E54F-AAD2-4886322017DB}"/>
              </a:ext>
            </a:extLst>
          </p:cNvPr>
          <p:cNvSpPr>
            <a:spLocks noGrp="1"/>
          </p:cNvSpPr>
          <p:nvPr>
            <p:ph type="title"/>
          </p:nvPr>
        </p:nvSpPr>
        <p:spPr/>
        <p:txBody>
          <a:bodyPr/>
          <a:lstStyle/>
          <a:p>
            <a:r>
              <a:rPr lang="en-US" dirty="0"/>
              <a:t>X-ray</a:t>
            </a:r>
          </a:p>
        </p:txBody>
      </p:sp>
      <p:sp>
        <p:nvSpPr>
          <p:cNvPr id="3" name="Content Placeholder 2">
            <a:extLst>
              <a:ext uri="{FF2B5EF4-FFF2-40B4-BE49-F238E27FC236}">
                <a16:creationId xmlns:a16="http://schemas.microsoft.com/office/drawing/2014/main" id="{EAF00769-6AB6-1249-9D88-CDC73BADEB3F}"/>
              </a:ext>
            </a:extLst>
          </p:cNvPr>
          <p:cNvSpPr>
            <a:spLocks noGrp="1"/>
          </p:cNvSpPr>
          <p:nvPr>
            <p:ph idx="1"/>
          </p:nvPr>
        </p:nvSpPr>
        <p:spPr>
          <a:xfrm>
            <a:off x="457200" y="1600200"/>
            <a:ext cx="5129594" cy="2514599"/>
          </a:xfrm>
        </p:spPr>
        <p:txBody>
          <a:bodyPr/>
          <a:lstStyle/>
          <a:p>
            <a:r>
              <a:rPr lang="en-US" dirty="0"/>
              <a:t>Must be above the atmosphere</a:t>
            </a:r>
          </a:p>
          <a:p>
            <a:r>
              <a:rPr lang="en-US" dirty="0"/>
              <a:t>grazing incidence mirrors</a:t>
            </a:r>
          </a:p>
        </p:txBody>
      </p:sp>
      <p:pic>
        <p:nvPicPr>
          <p:cNvPr id="4" name="Picture 2" descr="Three illustrations are shown. The first illustration shows two sets of parallel X rays converging at the focal point. The X rays pass through paraboloid and hyperboloid surfaces resulting in penetration of objects. The second illustration shows the structure of an X ray telescope. The U shaped telescope consists of four nested paraboloids and as many nested hyperboloids. Two X rays emerge from the nested paraboloid and hyperboloid and converge at the focal surface. The two X rays are labeled as double reflected X rays. The field of view at the focal surface is negative 0.5 degrees. The third illustration shows X rays converging at the focal surface in the Chandra X ray telescope. ">
            <a:extLst>
              <a:ext uri="{FF2B5EF4-FFF2-40B4-BE49-F238E27FC236}">
                <a16:creationId xmlns:a16="http://schemas.microsoft.com/office/drawing/2014/main" id="{689C0B63-CF99-B044-B9DC-F83547D7599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715000" y="685800"/>
            <a:ext cx="2843594" cy="58733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724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DAB2F-D6D1-D641-8BBA-A455D98823AA}"/>
              </a:ext>
            </a:extLst>
          </p:cNvPr>
          <p:cNvSpPr>
            <a:spLocks noGrp="1"/>
          </p:cNvSpPr>
          <p:nvPr>
            <p:ph type="title"/>
          </p:nvPr>
        </p:nvSpPr>
        <p:spPr>
          <a:xfrm>
            <a:off x="2514600" y="274638"/>
            <a:ext cx="6172200" cy="1477962"/>
          </a:xfrm>
        </p:spPr>
        <p:txBody>
          <a:bodyPr/>
          <a:lstStyle/>
          <a:p>
            <a:r>
              <a:rPr lang="en-US" dirty="0"/>
              <a:t>Pictures</a:t>
            </a:r>
          </a:p>
        </p:txBody>
      </p:sp>
      <p:pic>
        <p:nvPicPr>
          <p:cNvPr id="4" name="Picture 2" descr="Five illustrations depict the survey of the universe in various parts of the electromagnetic spectrum. The five illustrations show the celestial sphere captured through radio waves, infrared waves, visible light, X-rays, and NASA images respectively. All the images captured consist of the Galaxy’s disk at the center that cuts the images horizontally into two halves. The color combination varies in each part of the electromagnetic spectrum. ">
            <a:extLst>
              <a:ext uri="{FF2B5EF4-FFF2-40B4-BE49-F238E27FC236}">
                <a16:creationId xmlns:a16="http://schemas.microsoft.com/office/drawing/2014/main" id="{D45FD640-58B4-1743-9729-A0965979C4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76250" y="142217"/>
            <a:ext cx="3257550" cy="666021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215811"/>
      </p:ext>
    </p:extLst>
  </p:cSld>
  <p:clrMapOvr>
    <a:masterClrMapping/>
  </p:clrMapOvr>
</p:sld>
</file>

<file path=ppt/theme/theme1.xml><?xml version="1.0" encoding="utf-8"?>
<a:theme xmlns:a="http://schemas.openxmlformats.org/drawingml/2006/main" name="Default Design">
  <a:themeElements>
    <a:clrScheme name="Custom 25">
      <a:dk1>
        <a:srgbClr val="000066"/>
      </a:dk1>
      <a:lt1>
        <a:srgbClr val="FFFFFF"/>
      </a:lt1>
      <a:dk2>
        <a:srgbClr val="003366"/>
      </a:dk2>
      <a:lt2>
        <a:srgbClr val="808080"/>
      </a:lt2>
      <a:accent1>
        <a:srgbClr val="BBE0E3"/>
      </a:accent1>
      <a:accent2>
        <a:srgbClr val="0000FF"/>
      </a:accent2>
      <a:accent3>
        <a:srgbClr val="FF0000"/>
      </a:accent3>
      <a:accent4>
        <a:srgbClr val="006600"/>
      </a:accent4>
      <a:accent5>
        <a:srgbClr val="00CC00"/>
      </a:accent5>
      <a:accent6>
        <a:srgbClr val="800000"/>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3366"/>
        </a:dk1>
        <a:lt1>
          <a:srgbClr val="FFFFFF"/>
        </a:lt1>
        <a:dk2>
          <a:srgbClr val="003366"/>
        </a:dk2>
        <a:lt2>
          <a:srgbClr val="808080"/>
        </a:lt2>
        <a:accent1>
          <a:srgbClr val="BBE0E3"/>
        </a:accent1>
        <a:accent2>
          <a:srgbClr val="3333FF"/>
        </a:accent2>
        <a:accent3>
          <a:srgbClr val="FFFFFF"/>
        </a:accent3>
        <a:accent4>
          <a:srgbClr val="002A56"/>
        </a:accent4>
        <a:accent5>
          <a:srgbClr val="DAEDEF"/>
        </a:accent5>
        <a:accent6>
          <a:srgbClr val="2D2DE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3441</TotalTime>
  <Words>211</Words>
  <Application>Microsoft Office PowerPoint</Application>
  <PresentationFormat>On-screen Show (4:3)</PresentationFormat>
  <Paragraphs>56</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Cambria Math</vt:lpstr>
      <vt:lpstr>Default Design</vt:lpstr>
      <vt:lpstr>All the Light We Cannot See</vt:lpstr>
      <vt:lpstr>Near-IR and Near-UV</vt:lpstr>
      <vt:lpstr>Infrared</vt:lpstr>
      <vt:lpstr>Radio Astronomy</vt:lpstr>
      <vt:lpstr>PowerPoint Presentation</vt:lpstr>
      <vt:lpstr>PowerPoint Presentation</vt:lpstr>
      <vt:lpstr>Microwave Astronomy</vt:lpstr>
      <vt:lpstr>X-ray</vt:lpstr>
      <vt:lpstr>Pictures</vt:lpstr>
      <vt:lpstr>Non-EM Observations</vt:lpstr>
      <vt:lpstr>Thermal Electromagnetic Spectra</vt:lpstr>
      <vt:lpstr>Black body</vt:lpstr>
      <vt:lpstr>Black body</vt:lpstr>
      <vt:lpstr>Black body</vt:lpstr>
      <vt:lpstr>Black body</vt:lpstr>
      <vt:lpstr>Black body</vt:lpstr>
      <vt:lpstr>Why do we care about black bodies?</vt:lpstr>
      <vt:lpstr>Figure 4.3, Page 122</vt:lpstr>
      <vt:lpstr>Kirchhoff’s spectroscopy laws</vt:lpstr>
    </vt:vector>
  </TitlesOfParts>
  <Company>John Carroll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Balloon Animals</dc:title>
  <dc:creator>joe</dc:creator>
  <cp:lastModifiedBy>Richard Barrans Jr</cp:lastModifiedBy>
  <cp:revision>233</cp:revision>
  <cp:lastPrinted>2024-09-13T19:01:23Z</cp:lastPrinted>
  <dcterms:created xsi:type="dcterms:W3CDTF">2003-08-04T19:23:16Z</dcterms:created>
  <dcterms:modified xsi:type="dcterms:W3CDTF">2026-08-30T23:53:02Z</dcterms:modified>
</cp:coreProperties>
</file>