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57" r:id="rId2"/>
    <p:sldId id="258" r:id="rId3"/>
    <p:sldId id="259" r:id="rId4"/>
    <p:sldId id="260" r:id="rId5"/>
    <p:sldId id="262" r:id="rId6"/>
    <p:sldId id="261" r:id="rId7"/>
    <p:sldId id="263" r:id="rId8"/>
    <p:sldId id="264" r:id="rId9"/>
    <p:sldId id="276" r:id="rId10"/>
    <p:sldId id="265" r:id="rId11"/>
    <p:sldId id="266" r:id="rId12"/>
    <p:sldId id="267" r:id="rId13"/>
    <p:sldId id="269" r:id="rId14"/>
    <p:sldId id="268" r:id="rId15"/>
    <p:sldId id="271" r:id="rId16"/>
    <p:sldId id="270" r:id="rId17"/>
    <p:sldId id="272" r:id="rId18"/>
    <p:sldId id="273" r:id="rId19"/>
    <p:sldId id="274" r:id="rId20"/>
    <p:sldId id="275" r:id="rId21"/>
  </p:sldIdLst>
  <p:sldSz cx="9144000" cy="6858000" type="screen4x3"/>
  <p:notesSz cx="9236075" cy="7010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207" userDrawn="1">
          <p15:clr>
            <a:srgbClr val="A4A3A4"/>
          </p15:clr>
        </p15:guide>
        <p15:guide id="2" pos="2909"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063"/>
    <p:restoredTop sz="93913" autoAdjust="0"/>
  </p:normalViewPr>
  <p:slideViewPr>
    <p:cSldViewPr>
      <p:cViewPr varScale="1">
        <p:scale>
          <a:sx n="71" d="100"/>
          <a:sy n="71" d="100"/>
        </p:scale>
        <p:origin x="84" y="3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138"/>
    </p:cViewPr>
  </p:sorterViewPr>
  <p:notesViewPr>
    <p:cSldViewPr>
      <p:cViewPr varScale="1">
        <p:scale>
          <a:sx n="97" d="100"/>
          <a:sy n="97" d="100"/>
        </p:scale>
        <p:origin x="2312" y="200"/>
      </p:cViewPr>
      <p:guideLst>
        <p:guide orient="horz" pos="2207"/>
        <p:guide pos="290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BA6A1A80-3C88-F94D-B758-F0F7058AF00E}"/>
              </a:ext>
            </a:extLst>
          </p:cNvPr>
          <p:cNvSpPr>
            <a:spLocks noGrp="1" noChangeArrowheads="1"/>
          </p:cNvSpPr>
          <p:nvPr>
            <p:ph type="hdr" sz="quarter"/>
          </p:nvPr>
        </p:nvSpPr>
        <p:spPr bwMode="auto">
          <a:xfrm>
            <a:off x="0" y="312032"/>
            <a:ext cx="4000830" cy="351629"/>
          </a:xfrm>
          <a:prstGeom prst="rect">
            <a:avLst/>
          </a:prstGeom>
          <a:noFill/>
          <a:ln w="9525">
            <a:noFill/>
            <a:miter lim="800000"/>
            <a:headEnd/>
            <a:tailEnd/>
          </a:ln>
          <a:effectLst/>
        </p:spPr>
        <p:txBody>
          <a:bodyPr vert="horz" wrap="square" lIns="92508" tIns="46254" rIns="92508" bIns="46254" numCol="1" anchor="t" anchorCtr="0" compatLnSpc="1">
            <a:prstTxWarp prst="textNoShape">
              <a:avLst/>
            </a:prstTxWarp>
          </a:bodyPr>
          <a:lstStyle>
            <a:lvl1pPr defTabSz="924565" eaLnBrk="1" hangingPunct="1">
              <a:defRPr sz="1200">
                <a:latin typeface="Arial" charset="0"/>
                <a:ea typeface="+mn-ea"/>
              </a:defRPr>
            </a:lvl1pPr>
          </a:lstStyle>
          <a:p>
            <a:pPr>
              <a:defRPr/>
            </a:pPr>
            <a:r>
              <a:rPr lang="en-US"/>
              <a:t>A1050 L05 Kepler</a:t>
            </a:r>
            <a:endParaRPr lang="en-US" dirty="0"/>
          </a:p>
        </p:txBody>
      </p:sp>
      <p:sp>
        <p:nvSpPr>
          <p:cNvPr id="109571" name="Rectangle 3">
            <a:extLst>
              <a:ext uri="{FF2B5EF4-FFF2-40B4-BE49-F238E27FC236}">
                <a16:creationId xmlns:a16="http://schemas.microsoft.com/office/drawing/2014/main" id="{DAF7FD79-07EF-904F-82E1-5213733CC51C}"/>
              </a:ext>
            </a:extLst>
          </p:cNvPr>
          <p:cNvSpPr>
            <a:spLocks noGrp="1" noChangeArrowheads="1"/>
          </p:cNvSpPr>
          <p:nvPr>
            <p:ph type="dt" sz="quarter" idx="1"/>
          </p:nvPr>
        </p:nvSpPr>
        <p:spPr bwMode="auto">
          <a:xfrm>
            <a:off x="5232097" y="0"/>
            <a:ext cx="4002404" cy="351629"/>
          </a:xfrm>
          <a:prstGeom prst="rect">
            <a:avLst/>
          </a:prstGeom>
          <a:noFill/>
          <a:ln w="9525">
            <a:noFill/>
            <a:miter lim="800000"/>
            <a:headEnd/>
            <a:tailEnd/>
          </a:ln>
          <a:effectLst/>
        </p:spPr>
        <p:txBody>
          <a:bodyPr vert="horz" wrap="square" lIns="92508" tIns="46254" rIns="92508" bIns="46254" numCol="1" anchor="t" anchorCtr="0" compatLnSpc="1">
            <a:prstTxWarp prst="textNoShape">
              <a:avLst/>
            </a:prstTxWarp>
          </a:bodyPr>
          <a:lstStyle>
            <a:lvl1pPr algn="r" defTabSz="924565" eaLnBrk="1" hangingPunct="1">
              <a:defRPr sz="1200">
                <a:latin typeface="Arial" charset="0"/>
                <a:ea typeface="+mn-ea"/>
              </a:defRPr>
            </a:lvl1pPr>
          </a:lstStyle>
          <a:p>
            <a:pPr>
              <a:defRPr/>
            </a:pPr>
            <a:endParaRPr lang="en-US"/>
          </a:p>
        </p:txBody>
      </p:sp>
      <p:sp>
        <p:nvSpPr>
          <p:cNvPr id="109572" name="Rectangle 4">
            <a:extLst>
              <a:ext uri="{FF2B5EF4-FFF2-40B4-BE49-F238E27FC236}">
                <a16:creationId xmlns:a16="http://schemas.microsoft.com/office/drawing/2014/main" id="{92CAED58-3117-FC4C-AD7C-0DB9B8225DFB}"/>
              </a:ext>
            </a:extLst>
          </p:cNvPr>
          <p:cNvSpPr>
            <a:spLocks noGrp="1" noChangeArrowheads="1"/>
          </p:cNvSpPr>
          <p:nvPr>
            <p:ph type="ftr" sz="quarter" idx="2"/>
          </p:nvPr>
        </p:nvSpPr>
        <p:spPr bwMode="auto">
          <a:xfrm>
            <a:off x="0" y="6657188"/>
            <a:ext cx="4000830" cy="351629"/>
          </a:xfrm>
          <a:prstGeom prst="rect">
            <a:avLst/>
          </a:prstGeom>
          <a:noFill/>
          <a:ln w="9525">
            <a:noFill/>
            <a:miter lim="800000"/>
            <a:headEnd/>
            <a:tailEnd/>
          </a:ln>
          <a:effectLst/>
        </p:spPr>
        <p:txBody>
          <a:bodyPr vert="horz" wrap="square" lIns="92508" tIns="46254" rIns="92508" bIns="46254" numCol="1" anchor="b" anchorCtr="0" compatLnSpc="1">
            <a:prstTxWarp prst="textNoShape">
              <a:avLst/>
            </a:prstTxWarp>
          </a:bodyPr>
          <a:lstStyle>
            <a:lvl1pPr defTabSz="924565" eaLnBrk="1" hangingPunct="1">
              <a:defRPr sz="1200">
                <a:latin typeface="Arial" charset="0"/>
                <a:ea typeface="+mn-ea"/>
              </a:defRPr>
            </a:lvl1pPr>
          </a:lstStyle>
          <a:p>
            <a:pPr>
              <a:defRPr/>
            </a:pPr>
            <a:endParaRPr lang="en-US"/>
          </a:p>
        </p:txBody>
      </p:sp>
      <p:sp>
        <p:nvSpPr>
          <p:cNvPr id="109573" name="Rectangle 5">
            <a:extLst>
              <a:ext uri="{FF2B5EF4-FFF2-40B4-BE49-F238E27FC236}">
                <a16:creationId xmlns:a16="http://schemas.microsoft.com/office/drawing/2014/main" id="{146EB007-85F2-5B46-A71C-6AA8A5E38614}"/>
              </a:ext>
            </a:extLst>
          </p:cNvPr>
          <p:cNvSpPr>
            <a:spLocks noGrp="1" noChangeArrowheads="1"/>
          </p:cNvSpPr>
          <p:nvPr>
            <p:ph type="sldNum" sz="quarter" idx="3"/>
          </p:nvPr>
        </p:nvSpPr>
        <p:spPr bwMode="auto">
          <a:xfrm>
            <a:off x="5232097" y="6657188"/>
            <a:ext cx="4002404" cy="351629"/>
          </a:xfrm>
          <a:prstGeom prst="rect">
            <a:avLst/>
          </a:prstGeom>
          <a:noFill/>
          <a:ln w="9525">
            <a:noFill/>
            <a:miter lim="800000"/>
            <a:headEnd/>
            <a:tailEnd/>
          </a:ln>
          <a:effectLst/>
        </p:spPr>
        <p:txBody>
          <a:bodyPr vert="horz" wrap="square" lIns="92508" tIns="46254" rIns="92508" bIns="46254" numCol="1" anchor="b" anchorCtr="0" compatLnSpc="1">
            <a:prstTxWarp prst="textNoShape">
              <a:avLst/>
            </a:prstTxWarp>
          </a:bodyPr>
          <a:lstStyle>
            <a:lvl1pPr algn="r" defTabSz="923394" eaLnBrk="1" hangingPunct="1">
              <a:defRPr sz="1200"/>
            </a:lvl1pPr>
          </a:lstStyle>
          <a:p>
            <a:pPr>
              <a:defRPr/>
            </a:pPr>
            <a:fld id="{99E198E8-1274-AE4E-83C7-C0FE8EEEC5CC}"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8495963-331D-D744-B2D3-EA8AE071E65D}"/>
              </a:ext>
            </a:extLst>
          </p:cNvPr>
          <p:cNvSpPr>
            <a:spLocks noGrp="1"/>
          </p:cNvSpPr>
          <p:nvPr>
            <p:ph type="hdr" sz="quarter"/>
          </p:nvPr>
        </p:nvSpPr>
        <p:spPr>
          <a:xfrm>
            <a:off x="1" y="188486"/>
            <a:ext cx="4002404" cy="351629"/>
          </a:xfrm>
          <a:prstGeom prst="rect">
            <a:avLst/>
          </a:prstGeom>
        </p:spPr>
        <p:txBody>
          <a:bodyPr vert="horz" lIns="91819" tIns="45910" rIns="91819" bIns="45910" rtlCol="0"/>
          <a:lstStyle>
            <a:lvl1pPr algn="l" eaLnBrk="1" hangingPunct="1">
              <a:defRPr sz="1200">
                <a:latin typeface="Arial" charset="0"/>
                <a:ea typeface="+mn-ea"/>
              </a:defRPr>
            </a:lvl1pPr>
          </a:lstStyle>
          <a:p>
            <a:pPr>
              <a:defRPr/>
            </a:pPr>
            <a:r>
              <a:rPr lang="en-US"/>
              <a:t>A1050 L05 Kepler</a:t>
            </a:r>
            <a:endParaRPr lang="en-US" dirty="0"/>
          </a:p>
        </p:txBody>
      </p:sp>
      <p:sp>
        <p:nvSpPr>
          <p:cNvPr id="3" name="Date Placeholder 2">
            <a:extLst>
              <a:ext uri="{FF2B5EF4-FFF2-40B4-BE49-F238E27FC236}">
                <a16:creationId xmlns:a16="http://schemas.microsoft.com/office/drawing/2014/main" id="{173DF97D-D50F-FA41-B4C7-64519922F4B3}"/>
              </a:ext>
            </a:extLst>
          </p:cNvPr>
          <p:cNvSpPr>
            <a:spLocks noGrp="1"/>
          </p:cNvSpPr>
          <p:nvPr>
            <p:ph type="dt" idx="1"/>
          </p:nvPr>
        </p:nvSpPr>
        <p:spPr>
          <a:xfrm>
            <a:off x="5232097" y="0"/>
            <a:ext cx="4002404" cy="351629"/>
          </a:xfrm>
          <a:prstGeom prst="rect">
            <a:avLst/>
          </a:prstGeom>
        </p:spPr>
        <p:txBody>
          <a:bodyPr vert="horz" wrap="square" lIns="91819" tIns="45910" rIns="91819" bIns="45910" numCol="1" anchor="t" anchorCtr="0" compatLnSpc="1">
            <a:prstTxWarp prst="textNoShape">
              <a:avLst/>
            </a:prstTxWarp>
          </a:bodyPr>
          <a:lstStyle>
            <a:lvl1pPr algn="r" eaLnBrk="1" hangingPunct="1">
              <a:defRPr sz="1200">
                <a:latin typeface="Arial" pitchFamily="34" charset="0"/>
              </a:defRPr>
            </a:lvl1pPr>
          </a:lstStyle>
          <a:p>
            <a:pPr>
              <a:defRPr/>
            </a:pPr>
            <a:fld id="{EA47F029-E024-AE4D-B9C1-272849DADF5B}" type="datetimeFigureOut">
              <a:rPr lang="en-US" altLang="en-US"/>
              <a:pPr>
                <a:defRPr/>
              </a:pPr>
              <a:t>9/6/2024</a:t>
            </a:fld>
            <a:endParaRPr lang="en-US" altLang="en-US"/>
          </a:p>
        </p:txBody>
      </p:sp>
      <p:sp>
        <p:nvSpPr>
          <p:cNvPr id="4" name="Slide Image Placeholder 3">
            <a:extLst>
              <a:ext uri="{FF2B5EF4-FFF2-40B4-BE49-F238E27FC236}">
                <a16:creationId xmlns:a16="http://schemas.microsoft.com/office/drawing/2014/main" id="{98F1795D-4FE4-0C40-9273-9D3840C3921D}"/>
              </a:ext>
            </a:extLst>
          </p:cNvPr>
          <p:cNvSpPr>
            <a:spLocks noGrp="1" noRot="1" noChangeAspect="1"/>
          </p:cNvSpPr>
          <p:nvPr>
            <p:ph type="sldImg" idx="2"/>
          </p:nvPr>
        </p:nvSpPr>
        <p:spPr>
          <a:xfrm>
            <a:off x="2865438" y="525463"/>
            <a:ext cx="3505200" cy="2628900"/>
          </a:xfrm>
          <a:prstGeom prst="rect">
            <a:avLst/>
          </a:prstGeom>
          <a:noFill/>
          <a:ln w="12700">
            <a:solidFill>
              <a:prstClr val="black"/>
            </a:solidFill>
          </a:ln>
        </p:spPr>
        <p:txBody>
          <a:bodyPr vert="horz" lIns="91819" tIns="45910" rIns="91819" bIns="45910" rtlCol="0" anchor="ctr"/>
          <a:lstStyle/>
          <a:p>
            <a:pPr lvl="0"/>
            <a:endParaRPr lang="en-US" noProof="0"/>
          </a:p>
        </p:txBody>
      </p:sp>
      <p:sp>
        <p:nvSpPr>
          <p:cNvPr id="5" name="Notes Placeholder 4">
            <a:extLst>
              <a:ext uri="{FF2B5EF4-FFF2-40B4-BE49-F238E27FC236}">
                <a16:creationId xmlns:a16="http://schemas.microsoft.com/office/drawing/2014/main" id="{2479BC8C-F26A-2547-B4A5-5B62490A7803}"/>
              </a:ext>
            </a:extLst>
          </p:cNvPr>
          <p:cNvSpPr>
            <a:spLocks noGrp="1"/>
          </p:cNvSpPr>
          <p:nvPr>
            <p:ph type="body" sz="quarter" idx="3"/>
          </p:nvPr>
        </p:nvSpPr>
        <p:spPr>
          <a:xfrm>
            <a:off x="924238" y="3329386"/>
            <a:ext cx="7387600" cy="3155155"/>
          </a:xfrm>
          <a:prstGeom prst="rect">
            <a:avLst/>
          </a:prstGeom>
        </p:spPr>
        <p:txBody>
          <a:bodyPr vert="horz" lIns="91819" tIns="45910" rIns="91819" bIns="4591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90C4E016-16E8-424F-B0BB-B25FB2B24CED}"/>
              </a:ext>
            </a:extLst>
          </p:cNvPr>
          <p:cNvSpPr>
            <a:spLocks noGrp="1"/>
          </p:cNvSpPr>
          <p:nvPr>
            <p:ph type="ftr" sz="quarter" idx="4"/>
          </p:nvPr>
        </p:nvSpPr>
        <p:spPr>
          <a:xfrm>
            <a:off x="1" y="6657188"/>
            <a:ext cx="4002404" cy="351629"/>
          </a:xfrm>
          <a:prstGeom prst="rect">
            <a:avLst/>
          </a:prstGeom>
        </p:spPr>
        <p:txBody>
          <a:bodyPr vert="horz" lIns="91819" tIns="45910" rIns="91819" bIns="45910" rtlCol="0" anchor="b"/>
          <a:lstStyle>
            <a:lvl1pPr algn="l" eaLnBrk="1" hangingPunct="1">
              <a:defRPr sz="1200">
                <a:latin typeface="Arial" charset="0"/>
                <a:ea typeface="+mn-ea"/>
              </a:defRPr>
            </a:lvl1pPr>
          </a:lstStyle>
          <a:p>
            <a:pPr>
              <a:defRPr/>
            </a:pPr>
            <a:endParaRPr lang="en-US"/>
          </a:p>
        </p:txBody>
      </p:sp>
      <p:sp>
        <p:nvSpPr>
          <p:cNvPr id="7" name="Slide Number Placeholder 6">
            <a:extLst>
              <a:ext uri="{FF2B5EF4-FFF2-40B4-BE49-F238E27FC236}">
                <a16:creationId xmlns:a16="http://schemas.microsoft.com/office/drawing/2014/main" id="{B93896DB-3EBE-8848-8D76-002CB33C43A4}"/>
              </a:ext>
            </a:extLst>
          </p:cNvPr>
          <p:cNvSpPr>
            <a:spLocks noGrp="1"/>
          </p:cNvSpPr>
          <p:nvPr>
            <p:ph type="sldNum" sz="quarter" idx="5"/>
          </p:nvPr>
        </p:nvSpPr>
        <p:spPr>
          <a:xfrm>
            <a:off x="5232097" y="6657188"/>
            <a:ext cx="4002404" cy="351629"/>
          </a:xfrm>
          <a:prstGeom prst="rect">
            <a:avLst/>
          </a:prstGeom>
        </p:spPr>
        <p:txBody>
          <a:bodyPr vert="horz" wrap="square" lIns="91819" tIns="45910" rIns="91819" bIns="45910" numCol="1" anchor="b" anchorCtr="0" compatLnSpc="1">
            <a:prstTxWarp prst="textNoShape">
              <a:avLst/>
            </a:prstTxWarp>
          </a:bodyPr>
          <a:lstStyle>
            <a:lvl1pPr algn="r" eaLnBrk="1" hangingPunct="1">
              <a:defRPr sz="1200"/>
            </a:lvl1pPr>
          </a:lstStyle>
          <a:p>
            <a:pPr>
              <a:defRPr/>
            </a:pPr>
            <a:fld id="{41CD55FC-F6E9-AD46-90CF-9254EF4A6FCC}"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mn-lt"/>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a:xfrm>
            <a:off x="1" y="112458"/>
            <a:ext cx="4002404" cy="351629"/>
          </a:xfrm>
        </p:spPr>
        <p:txBody>
          <a:bodyPr/>
          <a:lstStyle/>
          <a:p>
            <a:pPr>
              <a:defRPr/>
            </a:pPr>
            <a:r>
              <a:rPr lang="en-US"/>
              <a:t>A1050 L05 Kepler</a:t>
            </a:r>
            <a:endParaRPr lang="en-US" dirty="0"/>
          </a:p>
        </p:txBody>
      </p:sp>
      <p:sp>
        <p:nvSpPr>
          <p:cNvPr id="5" name="Slide Number Placeholder 4"/>
          <p:cNvSpPr>
            <a:spLocks noGrp="1"/>
          </p:cNvSpPr>
          <p:nvPr>
            <p:ph type="sldNum" sz="quarter" idx="5"/>
          </p:nvPr>
        </p:nvSpPr>
        <p:spPr/>
        <p:txBody>
          <a:bodyPr/>
          <a:lstStyle/>
          <a:p>
            <a:pPr>
              <a:defRPr/>
            </a:pPr>
            <a:fld id="{41CD55FC-F6E9-AD46-90CF-9254EF4A6FCC}" type="slidenum">
              <a:rPr lang="en-US" altLang="en-US" smtClean="0"/>
              <a:pPr>
                <a:defRPr/>
              </a:pPr>
              <a:t>1</a:t>
            </a:fld>
            <a:endParaRPr lang="en-US" altLang="en-US"/>
          </a:p>
        </p:txBody>
      </p:sp>
    </p:spTree>
    <p:extLst>
      <p:ext uri="{BB962C8B-B14F-4D97-AF65-F5344CB8AC3E}">
        <p14:creationId xmlns:p14="http://schemas.microsoft.com/office/powerpoint/2010/main" val="35664363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129BD79B-892D-F549-B370-32284019558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80C823E-652C-BB4C-958D-D5E42335AA3F}"/>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C748DE56-8F57-0F4C-B2B6-8E31AD6F0D11}"/>
              </a:ext>
            </a:extLst>
          </p:cNvPr>
          <p:cNvSpPr>
            <a:spLocks noGrp="1" noChangeArrowheads="1"/>
          </p:cNvSpPr>
          <p:nvPr>
            <p:ph type="sldNum" sz="quarter" idx="12"/>
          </p:nvPr>
        </p:nvSpPr>
        <p:spPr>
          <a:ln/>
        </p:spPr>
        <p:txBody>
          <a:bodyPr/>
          <a:lstStyle>
            <a:lvl1pPr>
              <a:defRPr/>
            </a:lvl1pPr>
          </a:lstStyle>
          <a:p>
            <a:pPr>
              <a:defRPr/>
            </a:pPr>
            <a:fld id="{D76D1562-5D18-534B-9DE0-3F30B6659233}" type="slidenum">
              <a:rPr lang="en-US" altLang="en-US"/>
              <a:pPr>
                <a:defRPr/>
              </a:pPr>
              <a:t>‹#›</a:t>
            </a:fld>
            <a:endParaRPr lang="en-US" altLang="en-US"/>
          </a:p>
        </p:txBody>
      </p:sp>
    </p:spTree>
    <p:extLst>
      <p:ext uri="{BB962C8B-B14F-4D97-AF65-F5344CB8AC3E}">
        <p14:creationId xmlns:p14="http://schemas.microsoft.com/office/powerpoint/2010/main" val="38276458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3A49F05-F266-584D-AF42-76DEC7083F8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756391E-6FF9-0840-9B7D-BFA1EAC483B9}"/>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4C1E94B0-3CA9-904D-B520-29DD6974E974}"/>
              </a:ext>
            </a:extLst>
          </p:cNvPr>
          <p:cNvSpPr>
            <a:spLocks noGrp="1" noChangeArrowheads="1"/>
          </p:cNvSpPr>
          <p:nvPr>
            <p:ph type="sldNum" sz="quarter" idx="12"/>
          </p:nvPr>
        </p:nvSpPr>
        <p:spPr>
          <a:ln/>
        </p:spPr>
        <p:txBody>
          <a:bodyPr/>
          <a:lstStyle>
            <a:lvl1pPr>
              <a:defRPr/>
            </a:lvl1pPr>
          </a:lstStyle>
          <a:p>
            <a:pPr>
              <a:defRPr/>
            </a:pPr>
            <a:fld id="{D1A4CC83-E323-A14E-B144-841E08185A3E}" type="slidenum">
              <a:rPr lang="en-US" altLang="en-US"/>
              <a:pPr>
                <a:defRPr/>
              </a:pPr>
              <a:t>‹#›</a:t>
            </a:fld>
            <a:endParaRPr lang="en-US" altLang="en-US"/>
          </a:p>
        </p:txBody>
      </p:sp>
    </p:spTree>
    <p:extLst>
      <p:ext uri="{BB962C8B-B14F-4D97-AF65-F5344CB8AC3E}">
        <p14:creationId xmlns:p14="http://schemas.microsoft.com/office/powerpoint/2010/main" val="3290586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B74CD5D-0D93-0F44-B6C8-FBF5A1D0813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30A5865-103A-1743-A364-F91C4CB5D886}"/>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B2C3489A-A6A7-EE4C-AD6E-F8DB95DEBA85}"/>
              </a:ext>
            </a:extLst>
          </p:cNvPr>
          <p:cNvSpPr>
            <a:spLocks noGrp="1" noChangeArrowheads="1"/>
          </p:cNvSpPr>
          <p:nvPr>
            <p:ph type="sldNum" sz="quarter" idx="12"/>
          </p:nvPr>
        </p:nvSpPr>
        <p:spPr>
          <a:ln/>
        </p:spPr>
        <p:txBody>
          <a:bodyPr/>
          <a:lstStyle>
            <a:lvl1pPr>
              <a:defRPr/>
            </a:lvl1pPr>
          </a:lstStyle>
          <a:p>
            <a:pPr>
              <a:defRPr/>
            </a:pPr>
            <a:fld id="{22ED5CAF-801F-F741-98C0-716767C03827}" type="slidenum">
              <a:rPr lang="en-US" altLang="en-US"/>
              <a:pPr>
                <a:defRPr/>
              </a:pPr>
              <a:t>‹#›</a:t>
            </a:fld>
            <a:endParaRPr lang="en-US" altLang="en-US"/>
          </a:p>
        </p:txBody>
      </p:sp>
    </p:spTree>
    <p:extLst>
      <p:ext uri="{BB962C8B-B14F-4D97-AF65-F5344CB8AC3E}">
        <p14:creationId xmlns:p14="http://schemas.microsoft.com/office/powerpoint/2010/main" val="3104748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B1E7734-EB3F-804B-94FD-15C66877E1B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0ACD44F-A22B-B141-A718-8EBA46414E28}"/>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2AB52C3A-1738-6144-876D-53495290F7DD}"/>
              </a:ext>
            </a:extLst>
          </p:cNvPr>
          <p:cNvSpPr>
            <a:spLocks noGrp="1" noChangeArrowheads="1"/>
          </p:cNvSpPr>
          <p:nvPr>
            <p:ph type="sldNum" sz="quarter" idx="12"/>
          </p:nvPr>
        </p:nvSpPr>
        <p:spPr>
          <a:ln/>
        </p:spPr>
        <p:txBody>
          <a:bodyPr/>
          <a:lstStyle>
            <a:lvl1pPr>
              <a:defRPr/>
            </a:lvl1pPr>
          </a:lstStyle>
          <a:p>
            <a:pPr>
              <a:defRPr/>
            </a:pPr>
            <a:fld id="{C46B82C4-3119-4142-8EB1-0D4CE7B51E98}" type="slidenum">
              <a:rPr lang="en-US" altLang="en-US"/>
              <a:pPr>
                <a:defRPr/>
              </a:pPr>
              <a:t>‹#›</a:t>
            </a:fld>
            <a:endParaRPr lang="en-US" altLang="en-US"/>
          </a:p>
        </p:txBody>
      </p:sp>
    </p:spTree>
    <p:extLst>
      <p:ext uri="{BB962C8B-B14F-4D97-AF65-F5344CB8AC3E}">
        <p14:creationId xmlns:p14="http://schemas.microsoft.com/office/powerpoint/2010/main" val="1274216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2541574E-C3F4-564F-97E5-09A5971D470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84ED3A8-16F2-F84E-A5F3-767A9D6D65B6}"/>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32C67A15-A463-024F-AB35-883CD588A81A}"/>
              </a:ext>
            </a:extLst>
          </p:cNvPr>
          <p:cNvSpPr>
            <a:spLocks noGrp="1" noChangeArrowheads="1"/>
          </p:cNvSpPr>
          <p:nvPr>
            <p:ph type="sldNum" sz="quarter" idx="12"/>
          </p:nvPr>
        </p:nvSpPr>
        <p:spPr>
          <a:ln/>
        </p:spPr>
        <p:txBody>
          <a:bodyPr/>
          <a:lstStyle>
            <a:lvl1pPr>
              <a:defRPr/>
            </a:lvl1pPr>
          </a:lstStyle>
          <a:p>
            <a:pPr>
              <a:defRPr/>
            </a:pPr>
            <a:fld id="{2A8C8A60-5EC2-4E4A-BBEE-B1906DA46A49}" type="slidenum">
              <a:rPr lang="en-US" altLang="en-US"/>
              <a:pPr>
                <a:defRPr/>
              </a:pPr>
              <a:t>‹#›</a:t>
            </a:fld>
            <a:endParaRPr lang="en-US" altLang="en-US"/>
          </a:p>
        </p:txBody>
      </p:sp>
    </p:spTree>
    <p:extLst>
      <p:ext uri="{BB962C8B-B14F-4D97-AF65-F5344CB8AC3E}">
        <p14:creationId xmlns:p14="http://schemas.microsoft.com/office/powerpoint/2010/main" val="107124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68F782A-C152-4549-A26F-DC820ABC669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ABE4AE73-39B9-E840-BA5F-1D8261596ACF}"/>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7" name="Rectangle 6">
            <a:extLst>
              <a:ext uri="{FF2B5EF4-FFF2-40B4-BE49-F238E27FC236}">
                <a16:creationId xmlns:a16="http://schemas.microsoft.com/office/drawing/2014/main" id="{DCC06635-5146-DA43-A891-D6BA5BD2A255}"/>
              </a:ext>
            </a:extLst>
          </p:cNvPr>
          <p:cNvSpPr>
            <a:spLocks noGrp="1" noChangeArrowheads="1"/>
          </p:cNvSpPr>
          <p:nvPr>
            <p:ph type="sldNum" sz="quarter" idx="12"/>
          </p:nvPr>
        </p:nvSpPr>
        <p:spPr>
          <a:ln/>
        </p:spPr>
        <p:txBody>
          <a:bodyPr/>
          <a:lstStyle>
            <a:lvl1pPr>
              <a:defRPr/>
            </a:lvl1pPr>
          </a:lstStyle>
          <a:p>
            <a:pPr>
              <a:defRPr/>
            </a:pPr>
            <a:fld id="{6698C345-A619-9E4E-B57A-7B2B03A28AE4}" type="slidenum">
              <a:rPr lang="en-US" altLang="en-US"/>
              <a:pPr>
                <a:defRPr/>
              </a:pPr>
              <a:t>‹#›</a:t>
            </a:fld>
            <a:endParaRPr lang="en-US" altLang="en-US"/>
          </a:p>
        </p:txBody>
      </p:sp>
    </p:spTree>
    <p:extLst>
      <p:ext uri="{BB962C8B-B14F-4D97-AF65-F5344CB8AC3E}">
        <p14:creationId xmlns:p14="http://schemas.microsoft.com/office/powerpoint/2010/main" val="1346995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DDA39DC2-7935-D646-9F83-4156AEEB229B}"/>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1C221EF0-7819-9345-BE24-395200119AA6}"/>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9" name="Rectangle 6">
            <a:extLst>
              <a:ext uri="{FF2B5EF4-FFF2-40B4-BE49-F238E27FC236}">
                <a16:creationId xmlns:a16="http://schemas.microsoft.com/office/drawing/2014/main" id="{7A989A0C-CA98-734F-9D66-8AE47018A91F}"/>
              </a:ext>
            </a:extLst>
          </p:cNvPr>
          <p:cNvSpPr>
            <a:spLocks noGrp="1" noChangeArrowheads="1"/>
          </p:cNvSpPr>
          <p:nvPr>
            <p:ph type="sldNum" sz="quarter" idx="12"/>
          </p:nvPr>
        </p:nvSpPr>
        <p:spPr>
          <a:ln/>
        </p:spPr>
        <p:txBody>
          <a:bodyPr/>
          <a:lstStyle>
            <a:lvl1pPr>
              <a:defRPr/>
            </a:lvl1pPr>
          </a:lstStyle>
          <a:p>
            <a:pPr>
              <a:defRPr/>
            </a:pPr>
            <a:fld id="{538E3EB1-E203-4841-A1E9-20CF8562B79E}" type="slidenum">
              <a:rPr lang="en-US" altLang="en-US"/>
              <a:pPr>
                <a:defRPr/>
              </a:pPr>
              <a:t>‹#›</a:t>
            </a:fld>
            <a:endParaRPr lang="en-US" altLang="en-US"/>
          </a:p>
        </p:txBody>
      </p:sp>
    </p:spTree>
    <p:extLst>
      <p:ext uri="{BB962C8B-B14F-4D97-AF65-F5344CB8AC3E}">
        <p14:creationId xmlns:p14="http://schemas.microsoft.com/office/powerpoint/2010/main" val="120973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6D642338-7D0D-584E-863C-982894F2BFB2}"/>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07428FEC-714D-CA4F-A928-89AD5CF89B45}"/>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5" name="Rectangle 6">
            <a:extLst>
              <a:ext uri="{FF2B5EF4-FFF2-40B4-BE49-F238E27FC236}">
                <a16:creationId xmlns:a16="http://schemas.microsoft.com/office/drawing/2014/main" id="{46E07901-93A1-614C-AD13-0AE9A0A7C761}"/>
              </a:ext>
            </a:extLst>
          </p:cNvPr>
          <p:cNvSpPr>
            <a:spLocks noGrp="1" noChangeArrowheads="1"/>
          </p:cNvSpPr>
          <p:nvPr>
            <p:ph type="sldNum" sz="quarter" idx="12"/>
          </p:nvPr>
        </p:nvSpPr>
        <p:spPr>
          <a:ln/>
        </p:spPr>
        <p:txBody>
          <a:bodyPr/>
          <a:lstStyle>
            <a:lvl1pPr>
              <a:defRPr/>
            </a:lvl1pPr>
          </a:lstStyle>
          <a:p>
            <a:pPr>
              <a:defRPr/>
            </a:pPr>
            <a:fld id="{3B3621FA-0C91-E34C-9770-B6C2CF06EC39}" type="slidenum">
              <a:rPr lang="en-US" altLang="en-US"/>
              <a:pPr>
                <a:defRPr/>
              </a:pPr>
              <a:t>‹#›</a:t>
            </a:fld>
            <a:endParaRPr lang="en-US" altLang="en-US"/>
          </a:p>
        </p:txBody>
      </p:sp>
    </p:spTree>
    <p:extLst>
      <p:ext uri="{BB962C8B-B14F-4D97-AF65-F5344CB8AC3E}">
        <p14:creationId xmlns:p14="http://schemas.microsoft.com/office/powerpoint/2010/main" val="2036266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9106D55-7245-6045-B599-B3CA02E49CFA}"/>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831CBA0B-4567-F84B-B475-8ADDB60C0E43}"/>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4" name="Rectangle 6">
            <a:extLst>
              <a:ext uri="{FF2B5EF4-FFF2-40B4-BE49-F238E27FC236}">
                <a16:creationId xmlns:a16="http://schemas.microsoft.com/office/drawing/2014/main" id="{4BAD8ADB-D263-D847-B7FF-D6102BCC4D3D}"/>
              </a:ext>
            </a:extLst>
          </p:cNvPr>
          <p:cNvSpPr>
            <a:spLocks noGrp="1" noChangeArrowheads="1"/>
          </p:cNvSpPr>
          <p:nvPr>
            <p:ph type="sldNum" sz="quarter" idx="12"/>
          </p:nvPr>
        </p:nvSpPr>
        <p:spPr>
          <a:ln/>
        </p:spPr>
        <p:txBody>
          <a:bodyPr/>
          <a:lstStyle>
            <a:lvl1pPr>
              <a:defRPr/>
            </a:lvl1pPr>
          </a:lstStyle>
          <a:p>
            <a:pPr>
              <a:defRPr/>
            </a:pPr>
            <a:fld id="{D35A2F27-70BA-034A-A44F-4BAF54DB97DB}" type="slidenum">
              <a:rPr lang="en-US" altLang="en-US"/>
              <a:pPr>
                <a:defRPr/>
              </a:pPr>
              <a:t>‹#›</a:t>
            </a:fld>
            <a:endParaRPr lang="en-US" altLang="en-US"/>
          </a:p>
        </p:txBody>
      </p:sp>
    </p:spTree>
    <p:extLst>
      <p:ext uri="{BB962C8B-B14F-4D97-AF65-F5344CB8AC3E}">
        <p14:creationId xmlns:p14="http://schemas.microsoft.com/office/powerpoint/2010/main" val="3695047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707E018E-0BA2-A04F-8EDD-7A7399709B5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843227D6-7DF1-274C-859B-CE98FE8AE2CF}"/>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7" name="Rectangle 6">
            <a:extLst>
              <a:ext uri="{FF2B5EF4-FFF2-40B4-BE49-F238E27FC236}">
                <a16:creationId xmlns:a16="http://schemas.microsoft.com/office/drawing/2014/main" id="{86B716EB-7CDB-A84B-98A4-A71716C8BB84}"/>
              </a:ext>
            </a:extLst>
          </p:cNvPr>
          <p:cNvSpPr>
            <a:spLocks noGrp="1" noChangeArrowheads="1"/>
          </p:cNvSpPr>
          <p:nvPr>
            <p:ph type="sldNum" sz="quarter" idx="12"/>
          </p:nvPr>
        </p:nvSpPr>
        <p:spPr>
          <a:ln/>
        </p:spPr>
        <p:txBody>
          <a:bodyPr/>
          <a:lstStyle>
            <a:lvl1pPr>
              <a:defRPr/>
            </a:lvl1pPr>
          </a:lstStyle>
          <a:p>
            <a:pPr>
              <a:defRPr/>
            </a:pPr>
            <a:fld id="{80CECF39-C873-1144-B949-57502DF85790}" type="slidenum">
              <a:rPr lang="en-US" altLang="en-US"/>
              <a:pPr>
                <a:defRPr/>
              </a:pPr>
              <a:t>‹#›</a:t>
            </a:fld>
            <a:endParaRPr lang="en-US" altLang="en-US"/>
          </a:p>
        </p:txBody>
      </p:sp>
    </p:spTree>
    <p:extLst>
      <p:ext uri="{BB962C8B-B14F-4D97-AF65-F5344CB8AC3E}">
        <p14:creationId xmlns:p14="http://schemas.microsoft.com/office/powerpoint/2010/main" val="645757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4DDAC38A-8216-654F-865F-514AFD202140}"/>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63E17832-5374-5A43-99C2-1688BEBA84ED}"/>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7" name="Rectangle 6">
            <a:extLst>
              <a:ext uri="{FF2B5EF4-FFF2-40B4-BE49-F238E27FC236}">
                <a16:creationId xmlns:a16="http://schemas.microsoft.com/office/drawing/2014/main" id="{2006AF87-8C5E-E044-A0A1-D51C7FBC7016}"/>
              </a:ext>
            </a:extLst>
          </p:cNvPr>
          <p:cNvSpPr>
            <a:spLocks noGrp="1" noChangeArrowheads="1"/>
          </p:cNvSpPr>
          <p:nvPr>
            <p:ph type="sldNum" sz="quarter" idx="12"/>
          </p:nvPr>
        </p:nvSpPr>
        <p:spPr>
          <a:ln/>
        </p:spPr>
        <p:txBody>
          <a:bodyPr/>
          <a:lstStyle>
            <a:lvl1pPr>
              <a:defRPr/>
            </a:lvl1pPr>
          </a:lstStyle>
          <a:p>
            <a:pPr>
              <a:defRPr/>
            </a:pPr>
            <a:fld id="{1CDFF320-41B9-4045-834F-112F72C931A5}" type="slidenum">
              <a:rPr lang="en-US" altLang="en-US"/>
              <a:pPr>
                <a:defRPr/>
              </a:pPr>
              <a:t>‹#›</a:t>
            </a:fld>
            <a:endParaRPr lang="en-US" altLang="en-US"/>
          </a:p>
        </p:txBody>
      </p:sp>
    </p:spTree>
    <p:extLst>
      <p:ext uri="{BB962C8B-B14F-4D97-AF65-F5344CB8AC3E}">
        <p14:creationId xmlns:p14="http://schemas.microsoft.com/office/powerpoint/2010/main" val="3260128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5CE3D"/>
            </a:gs>
            <a:gs pos="100000">
              <a:srgbClr val="E88018"/>
            </a:gs>
          </a:gsLst>
          <a:lin ang="2700000" scaled="1"/>
        </a:gra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CCC0711-F14E-D549-BEA5-3A2800E9F3B3}"/>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88D1EFC7-E228-AE44-B989-431DF01C1F0F}"/>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38178663-978B-B843-8DB3-80843A8CD645}"/>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ea typeface="+mn-ea"/>
              </a:defRPr>
            </a:lvl1pPr>
          </a:lstStyle>
          <a:p>
            <a:pPr>
              <a:defRPr/>
            </a:pPr>
            <a:endParaRPr lang="en-US"/>
          </a:p>
        </p:txBody>
      </p:sp>
      <p:sp>
        <p:nvSpPr>
          <p:cNvPr id="1029" name="Rectangle 5">
            <a:extLst>
              <a:ext uri="{FF2B5EF4-FFF2-40B4-BE49-F238E27FC236}">
                <a16:creationId xmlns:a16="http://schemas.microsoft.com/office/drawing/2014/main" id="{7817704E-0A8D-114C-BE4C-9B49D4C66A73}"/>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ea typeface="+mn-ea"/>
              </a:defRPr>
            </a:lvl1pPr>
          </a:lstStyle>
          <a:p>
            <a:pPr>
              <a:defRPr/>
            </a:pPr>
            <a:r>
              <a:rPr lang="en-US"/>
              <a:t>General Physics L14_capacitance</a:t>
            </a:r>
          </a:p>
        </p:txBody>
      </p:sp>
      <p:sp>
        <p:nvSpPr>
          <p:cNvPr id="1030" name="Rectangle 6">
            <a:extLst>
              <a:ext uri="{FF2B5EF4-FFF2-40B4-BE49-F238E27FC236}">
                <a16:creationId xmlns:a16="http://schemas.microsoft.com/office/drawing/2014/main" id="{1FAF019B-DA59-9942-B87B-CDA02FC32238}"/>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C0594FB9-0124-314D-8216-C86DC395433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rtl="0" eaLnBrk="0" fontAlgn="base" hangingPunct="0">
        <a:spcBef>
          <a:spcPct val="0"/>
        </a:spcBef>
        <a:spcAft>
          <a:spcPct val="0"/>
        </a:spcAft>
        <a:defRPr sz="4400">
          <a:solidFill>
            <a:srgbClr val="003366"/>
          </a:solidFill>
          <a:latin typeface="+mj-lt"/>
          <a:ea typeface="ＭＳ Ｐゴシック" charset="0"/>
          <a:cs typeface="+mj-cs"/>
        </a:defRPr>
      </a:lvl1pPr>
      <a:lvl2pPr algn="ctr" rtl="0" eaLnBrk="0" fontAlgn="base" hangingPunct="0">
        <a:spcBef>
          <a:spcPct val="0"/>
        </a:spcBef>
        <a:spcAft>
          <a:spcPct val="0"/>
        </a:spcAft>
        <a:defRPr sz="4400">
          <a:solidFill>
            <a:srgbClr val="003366"/>
          </a:solidFill>
          <a:latin typeface="Arial" charset="0"/>
          <a:ea typeface="ＭＳ Ｐゴシック" charset="0"/>
        </a:defRPr>
      </a:lvl2pPr>
      <a:lvl3pPr algn="ctr" rtl="0" eaLnBrk="0" fontAlgn="base" hangingPunct="0">
        <a:spcBef>
          <a:spcPct val="0"/>
        </a:spcBef>
        <a:spcAft>
          <a:spcPct val="0"/>
        </a:spcAft>
        <a:defRPr sz="4400">
          <a:solidFill>
            <a:srgbClr val="003366"/>
          </a:solidFill>
          <a:latin typeface="Arial" charset="0"/>
          <a:ea typeface="ＭＳ Ｐゴシック" charset="0"/>
        </a:defRPr>
      </a:lvl3pPr>
      <a:lvl4pPr algn="ctr" rtl="0" eaLnBrk="0" fontAlgn="base" hangingPunct="0">
        <a:spcBef>
          <a:spcPct val="0"/>
        </a:spcBef>
        <a:spcAft>
          <a:spcPct val="0"/>
        </a:spcAft>
        <a:defRPr sz="4400">
          <a:solidFill>
            <a:srgbClr val="003366"/>
          </a:solidFill>
          <a:latin typeface="Arial" charset="0"/>
          <a:ea typeface="ＭＳ Ｐゴシック" charset="0"/>
        </a:defRPr>
      </a:lvl4pPr>
      <a:lvl5pPr algn="ctr" rtl="0" eaLnBrk="0" fontAlgn="base" hangingPunct="0">
        <a:spcBef>
          <a:spcPct val="0"/>
        </a:spcBef>
        <a:spcAft>
          <a:spcPct val="0"/>
        </a:spcAft>
        <a:defRPr sz="4400">
          <a:solidFill>
            <a:srgbClr val="003366"/>
          </a:solidFill>
          <a:latin typeface="Arial" charset="0"/>
          <a:ea typeface="ＭＳ Ｐゴシック" charset="0"/>
        </a:defRPr>
      </a:lvl5pPr>
      <a:lvl6pPr marL="457200" algn="ctr" rtl="0" fontAlgn="base">
        <a:spcBef>
          <a:spcPct val="0"/>
        </a:spcBef>
        <a:spcAft>
          <a:spcPct val="0"/>
        </a:spcAft>
        <a:defRPr sz="4400">
          <a:solidFill>
            <a:srgbClr val="003366"/>
          </a:solidFill>
          <a:latin typeface="Arial" charset="0"/>
        </a:defRPr>
      </a:lvl6pPr>
      <a:lvl7pPr marL="914400" algn="ctr" rtl="0" fontAlgn="base">
        <a:spcBef>
          <a:spcPct val="0"/>
        </a:spcBef>
        <a:spcAft>
          <a:spcPct val="0"/>
        </a:spcAft>
        <a:defRPr sz="4400">
          <a:solidFill>
            <a:srgbClr val="003366"/>
          </a:solidFill>
          <a:latin typeface="Arial" charset="0"/>
        </a:defRPr>
      </a:lvl7pPr>
      <a:lvl8pPr marL="1371600" algn="ctr" rtl="0" fontAlgn="base">
        <a:spcBef>
          <a:spcPct val="0"/>
        </a:spcBef>
        <a:spcAft>
          <a:spcPct val="0"/>
        </a:spcAft>
        <a:defRPr sz="4400">
          <a:solidFill>
            <a:srgbClr val="003366"/>
          </a:solidFill>
          <a:latin typeface="Arial" charset="0"/>
        </a:defRPr>
      </a:lvl8pPr>
      <a:lvl9pPr marL="1828800" algn="ctr" rtl="0" fontAlgn="base">
        <a:spcBef>
          <a:spcPct val="0"/>
        </a:spcBef>
        <a:spcAft>
          <a:spcPct val="0"/>
        </a:spcAft>
        <a:defRPr sz="4400">
          <a:solidFill>
            <a:srgbClr val="003366"/>
          </a:solidFill>
          <a:latin typeface="Arial" charset="0"/>
        </a:defRPr>
      </a:lvl9pPr>
    </p:titleStyle>
    <p:bodyStyle>
      <a:lvl1pPr marL="342900" indent="-342900" algn="l" rtl="0" eaLnBrk="0" fontAlgn="base" hangingPunct="0">
        <a:spcBef>
          <a:spcPct val="20000"/>
        </a:spcBef>
        <a:spcAft>
          <a:spcPct val="0"/>
        </a:spcAft>
        <a:buChar char="•"/>
        <a:defRPr sz="3200">
          <a:solidFill>
            <a:srgbClr val="003366"/>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rgbClr val="003366"/>
          </a:solidFill>
          <a:latin typeface="+mn-lt"/>
          <a:ea typeface="ＭＳ Ｐゴシック" charset="0"/>
        </a:defRPr>
      </a:lvl2pPr>
      <a:lvl3pPr marL="1143000" indent="-228600" algn="l" rtl="0" eaLnBrk="0" fontAlgn="base" hangingPunct="0">
        <a:spcBef>
          <a:spcPct val="20000"/>
        </a:spcBef>
        <a:spcAft>
          <a:spcPct val="0"/>
        </a:spcAft>
        <a:buChar char="•"/>
        <a:defRPr sz="2400">
          <a:solidFill>
            <a:srgbClr val="003366"/>
          </a:solidFill>
          <a:latin typeface="+mn-lt"/>
          <a:ea typeface="ＭＳ Ｐゴシック" charset="0"/>
        </a:defRPr>
      </a:lvl3pPr>
      <a:lvl4pPr marL="1600200" indent="-228600" algn="l" rtl="0" eaLnBrk="0" fontAlgn="base" hangingPunct="0">
        <a:spcBef>
          <a:spcPct val="20000"/>
        </a:spcBef>
        <a:spcAft>
          <a:spcPct val="0"/>
        </a:spcAft>
        <a:buChar char="–"/>
        <a:defRPr sz="2000">
          <a:solidFill>
            <a:srgbClr val="003366"/>
          </a:solidFill>
          <a:latin typeface="+mn-lt"/>
          <a:ea typeface="ＭＳ Ｐゴシック" charset="0"/>
        </a:defRPr>
      </a:lvl4pPr>
      <a:lvl5pPr marL="2057400" indent="-228600" algn="l" rtl="0" eaLnBrk="0" fontAlgn="base" hangingPunct="0">
        <a:spcBef>
          <a:spcPct val="20000"/>
        </a:spcBef>
        <a:spcAft>
          <a:spcPct val="0"/>
        </a:spcAft>
        <a:buChar char="»"/>
        <a:defRPr sz="2000">
          <a:solidFill>
            <a:srgbClr val="003366"/>
          </a:solidFill>
          <a:latin typeface="+mn-lt"/>
          <a:ea typeface="ＭＳ Ｐゴシック" charset="0"/>
        </a:defRPr>
      </a:lvl5pPr>
      <a:lvl6pPr marL="2514600" indent="-228600" algn="l" rtl="0" fontAlgn="base">
        <a:spcBef>
          <a:spcPct val="20000"/>
        </a:spcBef>
        <a:spcAft>
          <a:spcPct val="0"/>
        </a:spcAft>
        <a:buChar char="»"/>
        <a:defRPr sz="2000">
          <a:solidFill>
            <a:srgbClr val="003366"/>
          </a:solidFill>
          <a:latin typeface="+mn-lt"/>
        </a:defRPr>
      </a:lvl6pPr>
      <a:lvl7pPr marL="2971800" indent="-228600" algn="l" rtl="0" fontAlgn="base">
        <a:spcBef>
          <a:spcPct val="20000"/>
        </a:spcBef>
        <a:spcAft>
          <a:spcPct val="0"/>
        </a:spcAft>
        <a:buChar char="»"/>
        <a:defRPr sz="2000">
          <a:solidFill>
            <a:srgbClr val="003366"/>
          </a:solidFill>
          <a:latin typeface="+mn-lt"/>
        </a:defRPr>
      </a:lvl7pPr>
      <a:lvl8pPr marL="3429000" indent="-228600" algn="l" rtl="0" fontAlgn="base">
        <a:spcBef>
          <a:spcPct val="20000"/>
        </a:spcBef>
        <a:spcAft>
          <a:spcPct val="0"/>
        </a:spcAft>
        <a:buChar char="»"/>
        <a:defRPr sz="2000">
          <a:solidFill>
            <a:srgbClr val="003366"/>
          </a:solidFill>
          <a:latin typeface="+mn-lt"/>
        </a:defRPr>
      </a:lvl8pPr>
      <a:lvl9pPr marL="3886200" indent="-228600" algn="l" rtl="0" fontAlgn="base">
        <a:spcBef>
          <a:spcPct val="20000"/>
        </a:spcBef>
        <a:spcAft>
          <a:spcPct val="0"/>
        </a:spcAft>
        <a:buChar char="»"/>
        <a:defRPr sz="2000">
          <a:solidFill>
            <a:srgbClr val="003366"/>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schoolphysics.co.uk/animations/Astronomy%20animations/Retrograde_motion_html5/index.html" TargetMode="External"/><Relationship Id="rId2" Type="http://schemas.openxmlformats.org/officeDocument/2006/relationships/hyperlink" Target="https://youtu.be/sBzGGoBQVDA?feature=shared"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tiff"/><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884C75A-0B63-5D42-BA8C-4FF8741C6D68}"/>
              </a:ext>
            </a:extLst>
          </p:cNvPr>
          <p:cNvPicPr>
            <a:picLocks noChangeAspect="1"/>
          </p:cNvPicPr>
          <p:nvPr/>
        </p:nvPicPr>
        <p:blipFill>
          <a:blip r:embed="rId3"/>
          <a:stretch>
            <a:fillRect/>
          </a:stretch>
        </p:blipFill>
        <p:spPr>
          <a:xfrm>
            <a:off x="-1137977" y="0"/>
            <a:ext cx="10281978" cy="6857999"/>
          </a:xfrm>
          <a:prstGeom prst="rect">
            <a:avLst/>
          </a:prstGeom>
        </p:spPr>
      </p:pic>
      <p:sp>
        <p:nvSpPr>
          <p:cNvPr id="15361" name="Title 1">
            <a:extLst>
              <a:ext uri="{FF2B5EF4-FFF2-40B4-BE49-F238E27FC236}">
                <a16:creationId xmlns:a16="http://schemas.microsoft.com/office/drawing/2014/main" id="{82483371-E724-B849-92D7-46B364CDD97D}"/>
              </a:ext>
            </a:extLst>
          </p:cNvPr>
          <p:cNvSpPr>
            <a:spLocks noGrp="1" noChangeArrowheads="1"/>
          </p:cNvSpPr>
          <p:nvPr>
            <p:ph type="ctrTitle"/>
          </p:nvPr>
        </p:nvSpPr>
        <p:spPr/>
        <p:txBody>
          <a:bodyPr/>
          <a:lstStyle/>
          <a:p>
            <a:r>
              <a:rPr lang="en-US" altLang="en-US" dirty="0">
                <a:solidFill>
                  <a:srgbClr val="FFFF00"/>
                </a:solidFill>
                <a:ea typeface="ＭＳ Ｐゴシック" panose="020B0600070205080204" pitchFamily="34" charset="-128"/>
              </a:rPr>
              <a:t>Physics of Orbits</a:t>
            </a:r>
          </a:p>
        </p:txBody>
      </p:sp>
      <p:sp>
        <p:nvSpPr>
          <p:cNvPr id="15362" name="Subtitle 2">
            <a:extLst>
              <a:ext uri="{FF2B5EF4-FFF2-40B4-BE49-F238E27FC236}">
                <a16:creationId xmlns:a16="http://schemas.microsoft.com/office/drawing/2014/main" id="{ED7BC2D4-7A49-7E4A-AC7F-6409855C30C8}"/>
              </a:ext>
            </a:extLst>
          </p:cNvPr>
          <p:cNvSpPr>
            <a:spLocks noGrp="1" noChangeArrowheads="1"/>
          </p:cNvSpPr>
          <p:nvPr>
            <p:ph type="subTitle" idx="1"/>
          </p:nvPr>
        </p:nvSpPr>
        <p:spPr/>
        <p:txBody>
          <a:bodyPr/>
          <a:lstStyle/>
          <a:p>
            <a:r>
              <a:rPr lang="en-US" altLang="en-US" dirty="0">
                <a:solidFill>
                  <a:srgbClr val="FFFF00"/>
                </a:solidFill>
                <a:ea typeface="ＭＳ Ｐゴシック" panose="020B0600070205080204" pitchFamily="34" charset="-128"/>
              </a:rPr>
              <a:t>Gravity and motion</a:t>
            </a:r>
          </a:p>
        </p:txBody>
      </p:sp>
      <p:sp>
        <p:nvSpPr>
          <p:cNvPr id="3" name="TextBox 2">
            <a:extLst>
              <a:ext uri="{FF2B5EF4-FFF2-40B4-BE49-F238E27FC236}">
                <a16:creationId xmlns:a16="http://schemas.microsoft.com/office/drawing/2014/main" id="{B3393644-6B6D-1748-BA95-FBECA4C25847}"/>
              </a:ext>
            </a:extLst>
          </p:cNvPr>
          <p:cNvSpPr txBox="1"/>
          <p:nvPr/>
        </p:nvSpPr>
        <p:spPr>
          <a:xfrm>
            <a:off x="609600" y="5943600"/>
            <a:ext cx="2441694" cy="369332"/>
          </a:xfrm>
          <a:prstGeom prst="rect">
            <a:avLst/>
          </a:prstGeom>
          <a:noFill/>
        </p:spPr>
        <p:txBody>
          <a:bodyPr wrap="none" rtlCol="0">
            <a:spAutoFit/>
          </a:bodyPr>
          <a:lstStyle/>
          <a:p>
            <a:r>
              <a:rPr lang="en-US" dirty="0">
                <a:solidFill>
                  <a:srgbClr val="FFC000"/>
                </a:solidFill>
              </a:rPr>
              <a:t>Image: </a:t>
            </a:r>
            <a:r>
              <a:rPr lang="en-US" dirty="0" err="1">
                <a:solidFill>
                  <a:srgbClr val="FFC000"/>
                </a:solidFill>
              </a:rPr>
              <a:t>Zarcos</a:t>
            </a:r>
            <a:r>
              <a:rPr lang="en-US" dirty="0">
                <a:solidFill>
                  <a:srgbClr val="FFC000"/>
                </a:solidFill>
              </a:rPr>
              <a:t> Palma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1BEFA-2C27-E14C-956E-2EA845CE98BB}"/>
              </a:ext>
            </a:extLst>
          </p:cNvPr>
          <p:cNvSpPr>
            <a:spLocks noGrp="1"/>
          </p:cNvSpPr>
          <p:nvPr>
            <p:ph type="title"/>
          </p:nvPr>
        </p:nvSpPr>
        <p:spPr/>
        <p:txBody>
          <a:bodyPr/>
          <a:lstStyle/>
          <a:p>
            <a:r>
              <a:rPr lang="en-US" dirty="0"/>
              <a:t>What went wrong?</a:t>
            </a:r>
          </a:p>
        </p:txBody>
      </p:sp>
      <p:sp>
        <p:nvSpPr>
          <p:cNvPr id="3" name="Content Placeholder 2">
            <a:extLst>
              <a:ext uri="{FF2B5EF4-FFF2-40B4-BE49-F238E27FC236}">
                <a16:creationId xmlns:a16="http://schemas.microsoft.com/office/drawing/2014/main" id="{AFF65D42-4A3F-1C40-90F3-3642E062A117}"/>
              </a:ext>
            </a:extLst>
          </p:cNvPr>
          <p:cNvSpPr>
            <a:spLocks noGrp="1"/>
          </p:cNvSpPr>
          <p:nvPr>
            <p:ph idx="1"/>
          </p:nvPr>
        </p:nvSpPr>
        <p:spPr/>
        <p:txBody>
          <a:bodyPr/>
          <a:lstStyle/>
          <a:p>
            <a:pPr>
              <a:buClr>
                <a:schemeClr val="tx2"/>
              </a:buClr>
            </a:pPr>
            <a:r>
              <a:rPr lang="en-US" dirty="0"/>
              <a:t>After hundreds of years, observations did not match Ptolemy’s models’ predictions</a:t>
            </a:r>
          </a:p>
          <a:p>
            <a:pPr>
              <a:buClr>
                <a:schemeClr val="tx2"/>
              </a:buClr>
            </a:pPr>
            <a:r>
              <a:rPr lang="en-US" dirty="0">
                <a:solidFill>
                  <a:schemeClr val="accent2"/>
                </a:solidFill>
              </a:rPr>
              <a:t>Tycho Brahe </a:t>
            </a:r>
            <a:r>
              <a:rPr lang="en-US" dirty="0"/>
              <a:t>(1546–1601) made extensive observations of stellar and planetary positions</a:t>
            </a:r>
          </a:p>
          <a:p>
            <a:pPr>
              <a:buClr>
                <a:schemeClr val="tx2"/>
              </a:buClr>
            </a:pPr>
            <a:r>
              <a:rPr lang="en-US" dirty="0">
                <a:solidFill>
                  <a:schemeClr val="accent2"/>
                </a:solidFill>
              </a:rPr>
              <a:t>Johannes Kepler </a:t>
            </a:r>
            <a:r>
              <a:rPr lang="en-US" dirty="0"/>
              <a:t>(1571–1630) strove to develop a model to calculate Brahe’s data</a:t>
            </a:r>
          </a:p>
        </p:txBody>
      </p:sp>
    </p:spTree>
    <p:extLst>
      <p:ext uri="{BB962C8B-B14F-4D97-AF65-F5344CB8AC3E}">
        <p14:creationId xmlns:p14="http://schemas.microsoft.com/office/powerpoint/2010/main" val="2249415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DAC83-5256-1C4B-AE19-DD37DF904707}"/>
              </a:ext>
            </a:extLst>
          </p:cNvPr>
          <p:cNvSpPr>
            <a:spLocks noGrp="1"/>
          </p:cNvSpPr>
          <p:nvPr>
            <p:ph type="title"/>
          </p:nvPr>
        </p:nvSpPr>
        <p:spPr/>
        <p:txBody>
          <a:bodyPr/>
          <a:lstStyle/>
          <a:p>
            <a:r>
              <a:rPr lang="en-US" dirty="0"/>
              <a:t>Kepler’s Laws</a:t>
            </a:r>
          </a:p>
        </p:txBody>
      </p:sp>
      <p:sp>
        <p:nvSpPr>
          <p:cNvPr id="3" name="Content Placeholder 2">
            <a:extLst>
              <a:ext uri="{FF2B5EF4-FFF2-40B4-BE49-F238E27FC236}">
                <a16:creationId xmlns:a16="http://schemas.microsoft.com/office/drawing/2014/main" id="{2C49EA6F-2CD2-284E-BFC4-B56849B05C31}"/>
              </a:ext>
            </a:extLst>
          </p:cNvPr>
          <p:cNvSpPr>
            <a:spLocks noGrp="1"/>
          </p:cNvSpPr>
          <p:nvPr>
            <p:ph idx="1"/>
          </p:nvPr>
        </p:nvSpPr>
        <p:spPr/>
        <p:txBody>
          <a:bodyPr/>
          <a:lstStyle/>
          <a:p>
            <a:pPr marL="0" indent="0" algn="ctr">
              <a:buNone/>
            </a:pPr>
            <a:r>
              <a:rPr lang="en-US" dirty="0"/>
              <a:t>Completely empirical</a:t>
            </a:r>
          </a:p>
          <a:p>
            <a:pPr marL="514350" indent="-514350">
              <a:buFont typeface="+mj-lt"/>
              <a:buAutoNum type="arabicPeriod"/>
            </a:pPr>
            <a:r>
              <a:rPr lang="en-US" dirty="0"/>
              <a:t>Planets orbit the sun in </a:t>
            </a:r>
            <a:r>
              <a:rPr lang="en-US" dirty="0">
                <a:solidFill>
                  <a:schemeClr val="accent2"/>
                </a:solidFill>
              </a:rPr>
              <a:t>elliptical</a:t>
            </a:r>
            <a:r>
              <a:rPr lang="en-US" dirty="0"/>
              <a:t> paths, with the Sun at one focus</a:t>
            </a:r>
          </a:p>
          <a:p>
            <a:pPr marL="514350" indent="-514350">
              <a:buFont typeface="+mj-lt"/>
              <a:buAutoNum type="arabicPeriod"/>
            </a:pPr>
            <a:r>
              <a:rPr lang="en-US" dirty="0"/>
              <a:t>Duration (period) of the orbit </a:t>
            </a:r>
            <a:r>
              <a:rPr lang="en-US" i="1" dirty="0">
                <a:solidFill>
                  <a:schemeClr val="accent2"/>
                </a:solidFill>
              </a:rPr>
              <a:t>T</a:t>
            </a:r>
            <a:r>
              <a:rPr lang="en-US" dirty="0"/>
              <a:t> is related to the semi-major axis </a:t>
            </a:r>
            <a:r>
              <a:rPr lang="en-US" i="1" dirty="0">
                <a:solidFill>
                  <a:schemeClr val="accent2"/>
                </a:solidFill>
              </a:rPr>
              <a:t>a</a:t>
            </a:r>
            <a:r>
              <a:rPr lang="en-US" dirty="0"/>
              <a:t> of the orbit as </a:t>
            </a:r>
          </a:p>
          <a:p>
            <a:pPr marL="400050" lvl="1" indent="0" algn="ctr">
              <a:buNone/>
            </a:pPr>
            <a:r>
              <a:rPr lang="en-US" sz="3600" i="1" dirty="0">
                <a:solidFill>
                  <a:schemeClr val="accent6"/>
                </a:solidFill>
              </a:rPr>
              <a:t>T</a:t>
            </a:r>
            <a:r>
              <a:rPr lang="en-US" sz="3600" baseline="30000" dirty="0">
                <a:solidFill>
                  <a:schemeClr val="accent6"/>
                </a:solidFill>
              </a:rPr>
              <a:t>2</a:t>
            </a:r>
            <a:r>
              <a:rPr lang="en-US" sz="3600" dirty="0">
                <a:solidFill>
                  <a:schemeClr val="accent6"/>
                </a:solidFill>
              </a:rPr>
              <a:t> = </a:t>
            </a:r>
            <a:r>
              <a:rPr lang="en-US" sz="3600" i="1" dirty="0">
                <a:solidFill>
                  <a:schemeClr val="accent6"/>
                </a:solidFill>
              </a:rPr>
              <a:t>a</a:t>
            </a:r>
            <a:r>
              <a:rPr lang="en-US" sz="3600" baseline="30000" dirty="0">
                <a:solidFill>
                  <a:schemeClr val="accent6"/>
                </a:solidFill>
              </a:rPr>
              <a:t>3</a:t>
            </a:r>
          </a:p>
          <a:p>
            <a:pPr marL="514350" indent="-514350">
              <a:buFont typeface="+mj-lt"/>
              <a:buAutoNum type="arabicPeriod"/>
            </a:pPr>
            <a:r>
              <a:rPr lang="en-US" dirty="0"/>
              <a:t>The orbit sweeps out </a:t>
            </a:r>
            <a:r>
              <a:rPr lang="en-US" dirty="0">
                <a:solidFill>
                  <a:schemeClr val="accent2"/>
                </a:solidFill>
              </a:rPr>
              <a:t>equal areas </a:t>
            </a:r>
            <a:r>
              <a:rPr lang="en-US" dirty="0"/>
              <a:t>in </a:t>
            </a:r>
            <a:r>
              <a:rPr lang="en-US" dirty="0">
                <a:solidFill>
                  <a:schemeClr val="accent2"/>
                </a:solidFill>
              </a:rPr>
              <a:t>equal times</a:t>
            </a:r>
          </a:p>
        </p:txBody>
      </p:sp>
    </p:spTree>
    <p:extLst>
      <p:ext uri="{BB962C8B-B14F-4D97-AF65-F5344CB8AC3E}">
        <p14:creationId xmlns:p14="http://schemas.microsoft.com/office/powerpoint/2010/main" val="1046894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D3888-7485-BE41-A671-DA58237F2701}"/>
              </a:ext>
            </a:extLst>
          </p:cNvPr>
          <p:cNvSpPr>
            <a:spLocks noGrp="1"/>
          </p:cNvSpPr>
          <p:nvPr>
            <p:ph type="title"/>
          </p:nvPr>
        </p:nvSpPr>
        <p:spPr/>
        <p:txBody>
          <a:bodyPr/>
          <a:lstStyle/>
          <a:p>
            <a:r>
              <a:rPr lang="en-US" dirty="0"/>
              <a:t>Elliptical Orbits</a:t>
            </a:r>
          </a:p>
        </p:txBody>
      </p:sp>
      <p:pic>
        <p:nvPicPr>
          <p:cNvPr id="3" name="Picture 2" descr="An illustration shows Kepler’s first and second laws. A circle labelled as Planet’s elliptical orbit contains the Sun at one focus of elliptical orbit to the eastern most direction with two points located on the orbit in the northwest direction labelled A and B, three points labelled C, Perihelion: where planet is closest to the Sun, and D towards the east, and a point labelled as Aphelion: where planet is farthest from the Sun at the southwest. The difference between the points A and B is labelled Time between A and B is 30 Earth days and points C and D is labelled Time between C and D is 30 Earth days. The 2 triangular areas resulting from joining the points A and B with the Sun and the points C to D with the Sun are labelled planet sweeps out equal areas in equal time intervals.">
            <a:extLst>
              <a:ext uri="{FF2B5EF4-FFF2-40B4-BE49-F238E27FC236}">
                <a16:creationId xmlns:a16="http://schemas.microsoft.com/office/drawing/2014/main" id="{97763687-40AB-564C-89AC-934187836FC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57200" y="1429361"/>
            <a:ext cx="8113106" cy="5258768"/>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02480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BF433-87A8-CD43-A2E0-66F19440A994}"/>
              </a:ext>
            </a:extLst>
          </p:cNvPr>
          <p:cNvSpPr>
            <a:spLocks noGrp="1"/>
          </p:cNvSpPr>
          <p:nvPr>
            <p:ph type="title"/>
          </p:nvPr>
        </p:nvSpPr>
        <p:spPr/>
        <p:txBody>
          <a:bodyPr/>
          <a:lstStyle/>
          <a:p>
            <a:r>
              <a:rPr lang="en-US" dirty="0"/>
              <a:t>Keplerian Orbits</a:t>
            </a:r>
          </a:p>
        </p:txBody>
      </p:sp>
      <p:sp>
        <p:nvSpPr>
          <p:cNvPr id="3" name="Content Placeholder 2">
            <a:extLst>
              <a:ext uri="{FF2B5EF4-FFF2-40B4-BE49-F238E27FC236}">
                <a16:creationId xmlns:a16="http://schemas.microsoft.com/office/drawing/2014/main" id="{23EC4F98-55AE-5C45-8394-6A2FE8127DFE}"/>
              </a:ext>
            </a:extLst>
          </p:cNvPr>
          <p:cNvSpPr>
            <a:spLocks noGrp="1"/>
          </p:cNvSpPr>
          <p:nvPr>
            <p:ph idx="1"/>
          </p:nvPr>
        </p:nvSpPr>
        <p:spPr/>
        <p:txBody>
          <a:bodyPr/>
          <a:lstStyle/>
          <a:p>
            <a:r>
              <a:rPr lang="en-US" dirty="0"/>
              <a:t>Planets orbit the Sun, but the orbits are not centered on the Sun</a:t>
            </a:r>
          </a:p>
          <a:p>
            <a:r>
              <a:rPr lang="en-US" dirty="0"/>
              <a:t>Planets move fastest at perihelion, slowest at aphelion</a:t>
            </a:r>
          </a:p>
          <a:p>
            <a:r>
              <a:rPr lang="en-US" dirty="0"/>
              <a:t>Planets closer to the Sun have faster speeds and shorter orbital periods</a:t>
            </a:r>
          </a:p>
        </p:txBody>
      </p:sp>
    </p:spTree>
    <p:extLst>
      <p:ext uri="{BB962C8B-B14F-4D97-AF65-F5344CB8AC3E}">
        <p14:creationId xmlns:p14="http://schemas.microsoft.com/office/powerpoint/2010/main" val="1085900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CFEB2-5C7D-964F-8571-4B0D155C0C10}"/>
              </a:ext>
            </a:extLst>
          </p:cNvPr>
          <p:cNvSpPr>
            <a:spLocks noGrp="1"/>
          </p:cNvSpPr>
          <p:nvPr>
            <p:ph type="title"/>
          </p:nvPr>
        </p:nvSpPr>
        <p:spPr/>
        <p:txBody>
          <a:bodyPr/>
          <a:lstStyle/>
          <a:p>
            <a:r>
              <a:rPr lang="en-US" dirty="0"/>
              <a:t>Retrograde motion explained</a:t>
            </a:r>
          </a:p>
        </p:txBody>
      </p:sp>
      <p:pic>
        <p:nvPicPr>
          <p:cNvPr id="4" name="Picture 2" descr="An illustration models retrograde motion of Mars in the heliocentric model. The illustration shows the counter clockwise orbits of Earth and Mars around the sun.  The numbers 1 through 9 are labelled from right to left along each planet’s orbital path. A line with a single central loop crosses the illustration above the planets, indicating the path of Mars as seen from Earth. This path is labelled with numbers 1 through 9, with lines linking them to identical numbers on the orbital paths below.  Small circles above represent stars. An arrow pointing left is labelled East and an arrow pointing right is labelled West.&#10;The numbers along the right side of the looped line are labelled 1 through 4, from right to left. Point 4 marks the beginning of the loop. A callout reads: 1, From point 1 to point 4, Mars appears to move eastward against the background of stars as seen from Earth, direct motion.&#10;Within the loop, the points 4, 5, and 6 are labelled from left to right. A callout reads: 2, As Earth passes Mars in its orbit from point 4 to point 6, Mars appears to move westward against the background of stars, retrograde motion.&#10;Point 6 marks the reversal of the loop. Numbers along the line are labelled 6 through 9 from right to left. A callout reads: 3, From point 6 to point 9, Mars again appears to move eastward against the background of stars as seen from Earth, direct motion.” &#10;The lines linking the orbital path numbers 3, 4, 5, 6, and 7 with the Mars’ path line overhead cross each other, indicating the period when Earth’s orbit overtakes Mars’s orbit.">
            <a:extLst>
              <a:ext uri="{FF2B5EF4-FFF2-40B4-BE49-F238E27FC236}">
                <a16:creationId xmlns:a16="http://schemas.microsoft.com/office/drawing/2014/main" id="{AA7B8E39-B6FE-524F-A480-6822A4D6F9B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371600" y="1665936"/>
            <a:ext cx="6324600" cy="5210609"/>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57647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0A33D-3602-914F-908B-74335EA99B92}"/>
              </a:ext>
            </a:extLst>
          </p:cNvPr>
          <p:cNvSpPr>
            <a:spLocks noGrp="1"/>
          </p:cNvSpPr>
          <p:nvPr>
            <p:ph type="title"/>
          </p:nvPr>
        </p:nvSpPr>
        <p:spPr/>
        <p:txBody>
          <a:bodyPr/>
          <a:lstStyle/>
          <a:p>
            <a:r>
              <a:rPr lang="en-US" dirty="0"/>
              <a:t>Retrograde Motion</a:t>
            </a:r>
          </a:p>
        </p:txBody>
      </p:sp>
      <p:sp>
        <p:nvSpPr>
          <p:cNvPr id="3" name="Content Placeholder 2">
            <a:extLst>
              <a:ext uri="{FF2B5EF4-FFF2-40B4-BE49-F238E27FC236}">
                <a16:creationId xmlns:a16="http://schemas.microsoft.com/office/drawing/2014/main" id="{C073D4B2-D2BB-8748-8D44-9008814BE1CE}"/>
              </a:ext>
            </a:extLst>
          </p:cNvPr>
          <p:cNvSpPr>
            <a:spLocks noGrp="1"/>
          </p:cNvSpPr>
          <p:nvPr>
            <p:ph idx="1"/>
          </p:nvPr>
        </p:nvSpPr>
        <p:spPr/>
        <p:txBody>
          <a:bodyPr/>
          <a:lstStyle/>
          <a:p>
            <a:r>
              <a:rPr lang="en-US" dirty="0">
                <a:hlinkClick r:id="rId2"/>
              </a:rPr>
              <a:t>ScienceWorld video</a:t>
            </a:r>
            <a:r>
              <a:rPr lang="en-US" dirty="0"/>
              <a:t> (YouTube)</a:t>
            </a:r>
          </a:p>
          <a:p>
            <a:r>
              <a:rPr lang="en-US" dirty="0"/>
              <a:t>Simple </a:t>
            </a:r>
            <a:r>
              <a:rPr lang="en-US" dirty="0">
                <a:hlinkClick r:id="rId3"/>
              </a:rPr>
              <a:t>animation</a:t>
            </a:r>
            <a:endParaRPr lang="en-US" dirty="0"/>
          </a:p>
        </p:txBody>
      </p:sp>
    </p:spTree>
    <p:extLst>
      <p:ext uri="{BB962C8B-B14F-4D97-AF65-F5344CB8AC3E}">
        <p14:creationId xmlns:p14="http://schemas.microsoft.com/office/powerpoint/2010/main" val="14531281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45A74-D36D-EB4B-AE91-4E83754F0DE3}"/>
              </a:ext>
            </a:extLst>
          </p:cNvPr>
          <p:cNvSpPr>
            <a:spLocks noGrp="1"/>
          </p:cNvSpPr>
          <p:nvPr>
            <p:ph type="title"/>
          </p:nvPr>
        </p:nvSpPr>
        <p:spPr/>
        <p:txBody>
          <a:bodyPr/>
          <a:lstStyle/>
          <a:p>
            <a:r>
              <a:rPr lang="en-US" dirty="0"/>
              <a:t>What went wrong?</a:t>
            </a:r>
          </a:p>
        </p:txBody>
      </p:sp>
      <p:sp>
        <p:nvSpPr>
          <p:cNvPr id="3" name="Content Placeholder 2">
            <a:extLst>
              <a:ext uri="{FF2B5EF4-FFF2-40B4-BE49-F238E27FC236}">
                <a16:creationId xmlns:a16="http://schemas.microsoft.com/office/drawing/2014/main" id="{F5423397-522C-E440-B026-2E7BC201512B}"/>
              </a:ext>
            </a:extLst>
          </p:cNvPr>
          <p:cNvSpPr>
            <a:spLocks noGrp="1"/>
          </p:cNvSpPr>
          <p:nvPr>
            <p:ph idx="1"/>
          </p:nvPr>
        </p:nvSpPr>
        <p:spPr/>
        <p:txBody>
          <a:bodyPr/>
          <a:lstStyle/>
          <a:p>
            <a:r>
              <a:rPr lang="en-US" dirty="0"/>
              <a:t>Galileo Galilei (1564–1642) first observed with a </a:t>
            </a:r>
            <a:r>
              <a:rPr lang="en-US" dirty="0">
                <a:solidFill>
                  <a:schemeClr val="accent2"/>
                </a:solidFill>
              </a:rPr>
              <a:t>telescope</a:t>
            </a:r>
          </a:p>
          <a:p>
            <a:pPr lvl="1"/>
            <a:r>
              <a:rPr lang="en-US" dirty="0"/>
              <a:t>Saw </a:t>
            </a:r>
            <a:r>
              <a:rPr lang="en-US" dirty="0">
                <a:solidFill>
                  <a:schemeClr val="accent2"/>
                </a:solidFill>
              </a:rPr>
              <a:t>sunspots</a:t>
            </a:r>
            <a:r>
              <a:rPr lang="en-US" dirty="0"/>
              <a:t> on the Sun</a:t>
            </a:r>
          </a:p>
          <a:p>
            <a:pPr lvl="1"/>
            <a:r>
              <a:rPr lang="en-US" dirty="0"/>
              <a:t>Saw four </a:t>
            </a:r>
            <a:r>
              <a:rPr lang="en-US" dirty="0">
                <a:solidFill>
                  <a:schemeClr val="accent2"/>
                </a:solidFill>
              </a:rPr>
              <a:t>moons</a:t>
            </a:r>
            <a:r>
              <a:rPr lang="en-US" dirty="0"/>
              <a:t> orbiting </a:t>
            </a:r>
            <a:r>
              <a:rPr lang="en-US" dirty="0">
                <a:solidFill>
                  <a:schemeClr val="accent2"/>
                </a:solidFill>
              </a:rPr>
              <a:t>Jupiter</a:t>
            </a:r>
          </a:p>
          <a:p>
            <a:pPr lvl="1"/>
            <a:r>
              <a:rPr lang="en-US" dirty="0"/>
              <a:t>Saw </a:t>
            </a:r>
            <a:r>
              <a:rPr lang="en-US" dirty="0">
                <a:solidFill>
                  <a:schemeClr val="accent2"/>
                </a:solidFill>
              </a:rPr>
              <a:t>stars</a:t>
            </a:r>
            <a:r>
              <a:rPr lang="en-US" dirty="0"/>
              <a:t> in the Milky Way</a:t>
            </a:r>
          </a:p>
          <a:p>
            <a:pPr lvl="1"/>
            <a:r>
              <a:rPr lang="en-US" dirty="0"/>
              <a:t>Saw </a:t>
            </a:r>
            <a:r>
              <a:rPr lang="en-US" dirty="0">
                <a:solidFill>
                  <a:schemeClr val="accent2"/>
                </a:solidFill>
              </a:rPr>
              <a:t>mountains</a:t>
            </a:r>
            <a:r>
              <a:rPr lang="en-US" dirty="0"/>
              <a:t> on the </a:t>
            </a:r>
            <a:r>
              <a:rPr lang="en-US" dirty="0">
                <a:solidFill>
                  <a:schemeClr val="accent2"/>
                </a:solidFill>
              </a:rPr>
              <a:t>Moon</a:t>
            </a:r>
          </a:p>
          <a:p>
            <a:r>
              <a:rPr lang="en-US" dirty="0"/>
              <a:t>All discoveries countered the prevailing geocentric, quintessential view</a:t>
            </a:r>
          </a:p>
        </p:txBody>
      </p:sp>
    </p:spTree>
    <p:extLst>
      <p:ext uri="{BB962C8B-B14F-4D97-AF65-F5344CB8AC3E}">
        <p14:creationId xmlns:p14="http://schemas.microsoft.com/office/powerpoint/2010/main" val="489740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60561-07FF-1F48-B78F-B2CDBFF555D8}"/>
              </a:ext>
            </a:extLst>
          </p:cNvPr>
          <p:cNvSpPr>
            <a:spLocks noGrp="1"/>
          </p:cNvSpPr>
          <p:nvPr>
            <p:ph type="title"/>
          </p:nvPr>
        </p:nvSpPr>
        <p:spPr/>
        <p:txBody>
          <a:bodyPr/>
          <a:lstStyle/>
          <a:p>
            <a:r>
              <a:rPr lang="en-US" dirty="0"/>
              <a:t>Kepler’s laws explained</a:t>
            </a:r>
          </a:p>
        </p:txBody>
      </p:sp>
      <p:sp>
        <p:nvSpPr>
          <p:cNvPr id="3" name="Content Placeholder 2">
            <a:extLst>
              <a:ext uri="{FF2B5EF4-FFF2-40B4-BE49-F238E27FC236}">
                <a16:creationId xmlns:a16="http://schemas.microsoft.com/office/drawing/2014/main" id="{405E4FD2-66E2-F843-BE47-0D339C27CEC6}"/>
              </a:ext>
            </a:extLst>
          </p:cNvPr>
          <p:cNvSpPr>
            <a:spLocks noGrp="1"/>
          </p:cNvSpPr>
          <p:nvPr>
            <p:ph idx="1"/>
          </p:nvPr>
        </p:nvSpPr>
        <p:spPr/>
        <p:txBody>
          <a:bodyPr/>
          <a:lstStyle/>
          <a:p>
            <a:r>
              <a:rPr lang="en-US" dirty="0"/>
              <a:t>by Newton’s theory of gravity</a:t>
            </a:r>
          </a:p>
          <a:p>
            <a:r>
              <a:rPr lang="en-US" dirty="0"/>
              <a:t>Isaac Newton (1643–1727) pioneered physics</a:t>
            </a:r>
          </a:p>
          <a:p>
            <a:pPr lvl="1"/>
            <a:r>
              <a:rPr lang="en-US" dirty="0"/>
              <a:t>Laws of motion</a:t>
            </a:r>
          </a:p>
          <a:p>
            <a:pPr lvl="1"/>
            <a:r>
              <a:rPr lang="en-US" dirty="0"/>
              <a:t>Optics</a:t>
            </a:r>
          </a:p>
          <a:p>
            <a:pPr lvl="1"/>
            <a:r>
              <a:rPr lang="en-US" dirty="0"/>
              <a:t>Calculus</a:t>
            </a:r>
          </a:p>
          <a:p>
            <a:pPr lvl="1"/>
            <a:r>
              <a:rPr lang="en-US" dirty="0"/>
              <a:t>Model of gravity</a:t>
            </a:r>
          </a:p>
        </p:txBody>
      </p:sp>
    </p:spTree>
    <p:extLst>
      <p:ext uri="{BB962C8B-B14F-4D97-AF65-F5344CB8AC3E}">
        <p14:creationId xmlns:p14="http://schemas.microsoft.com/office/powerpoint/2010/main" val="2233280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60561-07FF-1F48-B78F-B2CDBFF555D8}"/>
              </a:ext>
            </a:extLst>
          </p:cNvPr>
          <p:cNvSpPr>
            <a:spLocks noGrp="1"/>
          </p:cNvSpPr>
          <p:nvPr>
            <p:ph type="title"/>
          </p:nvPr>
        </p:nvSpPr>
        <p:spPr/>
        <p:txBody>
          <a:bodyPr/>
          <a:lstStyle/>
          <a:p>
            <a:r>
              <a:rPr lang="en-US" dirty="0"/>
              <a:t>Newton’s gravity formula</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05E4FD2-66E2-F843-BE47-0D339C27CEC6}"/>
                  </a:ext>
                </a:extLst>
              </p:cNvPr>
              <p:cNvSpPr>
                <a:spLocks noGrp="1"/>
              </p:cNvSpPr>
              <p:nvPr>
                <p:ph idx="1"/>
              </p:nvPr>
            </p:nvSpPr>
            <p:spPr/>
            <p:txBody>
              <a:bodyPr/>
              <a:lstStyle/>
              <a:p>
                <a:pPr marL="0" indent="0">
                  <a:buNone/>
                </a:pPr>
                <a14:m>
                  <m:oMathPara xmlns:m="http://schemas.openxmlformats.org/officeDocument/2006/math">
                    <m:oMathParaPr>
                      <m:jc m:val="center"/>
                    </m:oMathParaPr>
                    <m:oMath xmlns:m="http://schemas.openxmlformats.org/officeDocument/2006/math">
                      <m:r>
                        <a:rPr lang="en-US" b="0" i="1" smtClean="0">
                          <a:solidFill>
                            <a:schemeClr val="accent6"/>
                          </a:solidFill>
                          <a:latin typeface="Cambria Math" panose="02040503050406030204" pitchFamily="18" charset="0"/>
                        </a:rPr>
                        <m:t>𝐹</m:t>
                      </m:r>
                      <m:r>
                        <a:rPr lang="en-US" b="0" i="1" smtClean="0">
                          <a:solidFill>
                            <a:schemeClr val="accent6"/>
                          </a:solidFill>
                          <a:latin typeface="Cambria Math" panose="02040503050406030204" pitchFamily="18" charset="0"/>
                        </a:rPr>
                        <m:t>=</m:t>
                      </m:r>
                      <m:f>
                        <m:fPr>
                          <m:ctrlPr>
                            <a:rPr lang="en-US" b="0" i="1" smtClean="0">
                              <a:solidFill>
                                <a:schemeClr val="accent6"/>
                              </a:solidFill>
                              <a:latin typeface="Cambria Math" panose="02040503050406030204" pitchFamily="18" charset="0"/>
                            </a:rPr>
                          </m:ctrlPr>
                        </m:fPr>
                        <m:num>
                          <m:r>
                            <a:rPr lang="en-US" b="0" i="1" smtClean="0">
                              <a:solidFill>
                                <a:schemeClr val="accent6"/>
                              </a:solidFill>
                              <a:latin typeface="Cambria Math" panose="02040503050406030204" pitchFamily="18" charset="0"/>
                            </a:rPr>
                            <m:t>𝐺𝑀𝑚</m:t>
                          </m:r>
                        </m:num>
                        <m:den>
                          <m:sSup>
                            <m:sSupPr>
                              <m:ctrlPr>
                                <a:rPr lang="en-US" b="0" i="1" smtClean="0">
                                  <a:solidFill>
                                    <a:schemeClr val="accent6"/>
                                  </a:solidFill>
                                  <a:latin typeface="Cambria Math" panose="02040503050406030204" pitchFamily="18" charset="0"/>
                                </a:rPr>
                              </m:ctrlPr>
                            </m:sSupPr>
                            <m:e>
                              <m:r>
                                <a:rPr lang="en-US" b="0" i="1" smtClean="0">
                                  <a:solidFill>
                                    <a:schemeClr val="accent6"/>
                                  </a:solidFill>
                                  <a:latin typeface="Cambria Math" panose="02040503050406030204" pitchFamily="18" charset="0"/>
                                </a:rPr>
                                <m:t>𝑟</m:t>
                              </m:r>
                            </m:e>
                            <m:sup>
                              <m:r>
                                <a:rPr lang="en-US" b="0" i="1" smtClean="0">
                                  <a:solidFill>
                                    <a:schemeClr val="accent6"/>
                                  </a:solidFill>
                                  <a:latin typeface="Cambria Math" panose="02040503050406030204" pitchFamily="18" charset="0"/>
                                </a:rPr>
                                <m:t>2</m:t>
                              </m:r>
                            </m:sup>
                          </m:sSup>
                        </m:den>
                      </m:f>
                    </m:oMath>
                  </m:oMathPara>
                </a14:m>
                <a:endParaRPr lang="en-US" dirty="0"/>
              </a:p>
              <a:p>
                <a:pPr marL="0" indent="0">
                  <a:buNone/>
                </a:pPr>
                <a:r>
                  <a:rPr lang="en-US" i="1" dirty="0">
                    <a:solidFill>
                      <a:schemeClr val="accent2"/>
                    </a:solidFill>
                  </a:rPr>
                  <a:t>G</a:t>
                </a:r>
                <a:r>
                  <a:rPr lang="en-US" dirty="0"/>
                  <a:t> = gravitational constant</a:t>
                </a:r>
              </a:p>
              <a:p>
                <a:pPr marL="0" indent="0">
                  <a:buNone/>
                </a:pPr>
                <a:r>
                  <a:rPr lang="en-US" i="1" dirty="0">
                    <a:solidFill>
                      <a:schemeClr val="accent2"/>
                    </a:solidFill>
                  </a:rPr>
                  <a:t>M</a:t>
                </a:r>
                <a:r>
                  <a:rPr lang="en-US" dirty="0"/>
                  <a:t> = mass of attractor</a:t>
                </a:r>
              </a:p>
              <a:p>
                <a:pPr marL="0" indent="0">
                  <a:buNone/>
                </a:pPr>
                <a:r>
                  <a:rPr lang="en-US" i="1" dirty="0">
                    <a:solidFill>
                      <a:schemeClr val="accent2"/>
                    </a:solidFill>
                  </a:rPr>
                  <a:t>m</a:t>
                </a:r>
                <a:r>
                  <a:rPr lang="en-US" dirty="0"/>
                  <a:t> = second mass</a:t>
                </a:r>
              </a:p>
              <a:p>
                <a:pPr marL="0" indent="0">
                  <a:buNone/>
                </a:pPr>
                <a:r>
                  <a:rPr lang="en-US" i="1" dirty="0">
                    <a:solidFill>
                      <a:schemeClr val="accent2"/>
                    </a:solidFill>
                  </a:rPr>
                  <a:t>r</a:t>
                </a:r>
                <a:r>
                  <a:rPr lang="en-US" dirty="0"/>
                  <a:t> = distance between masses</a:t>
                </a:r>
              </a:p>
            </p:txBody>
          </p:sp>
        </mc:Choice>
        <mc:Fallback xmlns="">
          <p:sp>
            <p:nvSpPr>
              <p:cNvPr id="3" name="Content Placeholder 2">
                <a:extLst>
                  <a:ext uri="{FF2B5EF4-FFF2-40B4-BE49-F238E27FC236}">
                    <a16:creationId xmlns:a16="http://schemas.microsoft.com/office/drawing/2014/main" id="{405E4FD2-66E2-F843-BE47-0D339C27CEC6}"/>
                  </a:ext>
                </a:extLst>
              </p:cNvPr>
              <p:cNvSpPr>
                <a:spLocks noGrp="1" noRot="1" noChangeAspect="1" noMove="1" noResize="1" noEditPoints="1" noAdjustHandles="1" noChangeArrowheads="1" noChangeShapeType="1" noTextEdit="1"/>
              </p:cNvSpPr>
              <p:nvPr>
                <p:ph idx="1"/>
              </p:nvPr>
            </p:nvSpPr>
            <p:spPr>
              <a:blipFill>
                <a:blip r:embed="rId2"/>
                <a:stretch>
                  <a:fillRect l="-1852"/>
                </a:stretch>
              </a:blipFill>
            </p:spPr>
            <p:txBody>
              <a:bodyPr/>
              <a:lstStyle/>
              <a:p>
                <a:r>
                  <a:rPr lang="en-US">
                    <a:noFill/>
                  </a:rPr>
                  <a:t> </a:t>
                </a:r>
              </a:p>
            </p:txBody>
          </p:sp>
        </mc:Fallback>
      </mc:AlternateContent>
    </p:spTree>
    <p:extLst>
      <p:ext uri="{BB962C8B-B14F-4D97-AF65-F5344CB8AC3E}">
        <p14:creationId xmlns:p14="http://schemas.microsoft.com/office/powerpoint/2010/main" val="7900238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76F5E-0771-414D-8AB8-5EAC441CDB6A}"/>
              </a:ext>
            </a:extLst>
          </p:cNvPr>
          <p:cNvSpPr>
            <a:spLocks noGrp="1"/>
          </p:cNvSpPr>
          <p:nvPr>
            <p:ph type="title"/>
          </p:nvPr>
        </p:nvSpPr>
        <p:spPr/>
        <p:txBody>
          <a:bodyPr/>
          <a:lstStyle/>
          <a:p>
            <a:r>
              <a:rPr lang="en-US" dirty="0"/>
              <a:t>Newtonian gravity</a:t>
            </a:r>
          </a:p>
        </p:txBody>
      </p:sp>
      <p:sp>
        <p:nvSpPr>
          <p:cNvPr id="3" name="Content Placeholder 2">
            <a:extLst>
              <a:ext uri="{FF2B5EF4-FFF2-40B4-BE49-F238E27FC236}">
                <a16:creationId xmlns:a16="http://schemas.microsoft.com/office/drawing/2014/main" id="{54DC2E1F-6EAF-E547-913D-A56CD9EA4C58}"/>
              </a:ext>
            </a:extLst>
          </p:cNvPr>
          <p:cNvSpPr>
            <a:spLocks noGrp="1"/>
          </p:cNvSpPr>
          <p:nvPr>
            <p:ph idx="1"/>
          </p:nvPr>
        </p:nvSpPr>
        <p:spPr>
          <a:xfrm>
            <a:off x="457200" y="1600201"/>
            <a:ext cx="8229600" cy="2362200"/>
          </a:xfrm>
        </p:spPr>
        <p:txBody>
          <a:bodyPr/>
          <a:lstStyle/>
          <a:p>
            <a:r>
              <a:rPr lang="en-US" dirty="0"/>
              <a:t>The inverse square force explained elliptical orbits</a:t>
            </a:r>
          </a:p>
          <a:p>
            <a:r>
              <a:rPr lang="en-US" dirty="0"/>
              <a:t>and all of Kepler’s laws</a:t>
            </a:r>
          </a:p>
        </p:txBody>
      </p:sp>
    </p:spTree>
    <p:extLst>
      <p:ext uri="{BB962C8B-B14F-4D97-AF65-F5344CB8AC3E}">
        <p14:creationId xmlns:p14="http://schemas.microsoft.com/office/powerpoint/2010/main" val="1055518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9D3AD-370B-2249-BAB1-9B3FA45E9C22}"/>
              </a:ext>
            </a:extLst>
          </p:cNvPr>
          <p:cNvSpPr>
            <a:spLocks noGrp="1"/>
          </p:cNvSpPr>
          <p:nvPr>
            <p:ph type="ctrTitle"/>
          </p:nvPr>
        </p:nvSpPr>
        <p:spPr/>
        <p:txBody>
          <a:bodyPr/>
          <a:lstStyle/>
          <a:p>
            <a:r>
              <a:rPr lang="en-US" dirty="0"/>
              <a:t>Motion through the sky</a:t>
            </a:r>
          </a:p>
        </p:txBody>
      </p:sp>
      <p:sp>
        <p:nvSpPr>
          <p:cNvPr id="3" name="Subtitle 2">
            <a:extLst>
              <a:ext uri="{FF2B5EF4-FFF2-40B4-BE49-F238E27FC236}">
                <a16:creationId xmlns:a16="http://schemas.microsoft.com/office/drawing/2014/main" id="{C8BD4EA2-5EF8-6749-B507-E1A1F7CA49CC}"/>
              </a:ext>
            </a:extLst>
          </p:cNvPr>
          <p:cNvSpPr>
            <a:spLocks noGrp="1"/>
          </p:cNvSpPr>
          <p:nvPr>
            <p:ph type="subTitle" idx="1"/>
          </p:nvPr>
        </p:nvSpPr>
        <p:spPr/>
        <p:txBody>
          <a:bodyPr/>
          <a:lstStyle/>
          <a:p>
            <a:r>
              <a:rPr lang="en-US" dirty="0"/>
              <a:t>the physics of quintessence?</a:t>
            </a:r>
          </a:p>
        </p:txBody>
      </p:sp>
    </p:spTree>
    <p:extLst>
      <p:ext uri="{BB962C8B-B14F-4D97-AF65-F5344CB8AC3E}">
        <p14:creationId xmlns:p14="http://schemas.microsoft.com/office/powerpoint/2010/main" val="27477084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76F5E-0771-414D-8AB8-5EAC441CDB6A}"/>
              </a:ext>
            </a:extLst>
          </p:cNvPr>
          <p:cNvSpPr>
            <a:spLocks noGrp="1"/>
          </p:cNvSpPr>
          <p:nvPr>
            <p:ph type="title"/>
          </p:nvPr>
        </p:nvSpPr>
        <p:spPr/>
        <p:txBody>
          <a:bodyPr/>
          <a:lstStyle/>
          <a:p>
            <a:r>
              <a:rPr lang="en-US" dirty="0"/>
              <a:t>Newtonian gravity</a:t>
            </a:r>
          </a:p>
        </p:txBody>
      </p:sp>
      <p:sp>
        <p:nvSpPr>
          <p:cNvPr id="3" name="Content Placeholder 2">
            <a:extLst>
              <a:ext uri="{FF2B5EF4-FFF2-40B4-BE49-F238E27FC236}">
                <a16:creationId xmlns:a16="http://schemas.microsoft.com/office/drawing/2014/main" id="{54DC2E1F-6EAF-E547-913D-A56CD9EA4C58}"/>
              </a:ext>
            </a:extLst>
          </p:cNvPr>
          <p:cNvSpPr>
            <a:spLocks noGrp="1"/>
          </p:cNvSpPr>
          <p:nvPr>
            <p:ph idx="1"/>
          </p:nvPr>
        </p:nvSpPr>
        <p:spPr>
          <a:xfrm>
            <a:off x="457200" y="1600201"/>
            <a:ext cx="8229600" cy="2362200"/>
          </a:xfrm>
        </p:spPr>
        <p:txBody>
          <a:bodyPr/>
          <a:lstStyle/>
          <a:p>
            <a:r>
              <a:rPr lang="en-US" dirty="0"/>
              <a:t>Not only ellipses!  Ellipses are the paths of </a:t>
            </a:r>
            <a:r>
              <a:rPr lang="en-US" dirty="0">
                <a:solidFill>
                  <a:schemeClr val="accent2"/>
                </a:solidFill>
              </a:rPr>
              <a:t>bound</a:t>
            </a:r>
            <a:r>
              <a:rPr lang="en-US" dirty="0"/>
              <a:t> objects.</a:t>
            </a:r>
          </a:p>
        </p:txBody>
      </p:sp>
      <p:pic>
        <p:nvPicPr>
          <p:cNvPr id="4" name="Picture 2" descr="An illustration shows different conic sections and their application to orbits. The illustration shows four cones cut at various angles to create different shapes and curves. To the right, the sun is surrounded by four orbital paths corresponding to the conic sections.&#10;The first cone is cut parallel to the base, creating a circle at the point of the cut. A Circle orbit surrounds the Sun.&#10;The second cone is cut diagonally to the base, but the cut does not intersect the base, creating an ellipse at the point of the cut. A wide Ellipse orbit, larger than the circular orbit, surrounds the Sun.&#10;The third cone is cut from one side diagonally intersecting the base, creating a curve labelled Parabola. A U shaped wide orbit extends outward from the Sun, larger than the elliptical orbit, and is labelled Parabola.&#10;The fourth cone is cut perpendicular to the base and intersecting it, creating a very tall curve labelled Hyperbola. A portion of a tall, wide orbit extends out from the Sun, larger than the parabolic orbit, and is labelled Parabola.">
            <a:extLst>
              <a:ext uri="{FF2B5EF4-FFF2-40B4-BE49-F238E27FC236}">
                <a16:creationId xmlns:a16="http://schemas.microsoft.com/office/drawing/2014/main" id="{A7995C61-D969-6344-BC1D-5B41DA77F2F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47700" y="2748187"/>
            <a:ext cx="7848600" cy="410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95917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94BEF35-8D77-9342-8772-2BD15AEFD24E}"/>
              </a:ext>
            </a:extLst>
          </p:cNvPr>
          <p:cNvPicPr>
            <a:picLocks noChangeAspect="1"/>
          </p:cNvPicPr>
          <p:nvPr/>
        </p:nvPicPr>
        <p:blipFill>
          <a:blip r:embed="rId2"/>
          <a:stretch>
            <a:fillRect/>
          </a:stretch>
        </p:blipFill>
        <p:spPr>
          <a:xfrm>
            <a:off x="2286000" y="2286000"/>
            <a:ext cx="6858000" cy="4572000"/>
          </a:xfrm>
          <a:prstGeom prst="rect">
            <a:avLst/>
          </a:prstGeom>
        </p:spPr>
      </p:pic>
      <p:sp>
        <p:nvSpPr>
          <p:cNvPr id="2" name="Title 1">
            <a:extLst>
              <a:ext uri="{FF2B5EF4-FFF2-40B4-BE49-F238E27FC236}">
                <a16:creationId xmlns:a16="http://schemas.microsoft.com/office/drawing/2014/main" id="{0577D163-29E2-714F-955A-D65EF7839C49}"/>
              </a:ext>
            </a:extLst>
          </p:cNvPr>
          <p:cNvSpPr>
            <a:spLocks noGrp="1"/>
          </p:cNvSpPr>
          <p:nvPr>
            <p:ph type="title"/>
          </p:nvPr>
        </p:nvSpPr>
        <p:spPr/>
        <p:txBody>
          <a:bodyPr/>
          <a:lstStyle/>
          <a:p>
            <a:r>
              <a:rPr lang="en-US" dirty="0"/>
              <a:t>The Ancients observed</a:t>
            </a:r>
          </a:p>
        </p:txBody>
      </p:sp>
      <p:sp>
        <p:nvSpPr>
          <p:cNvPr id="3" name="Content Placeholder 2">
            <a:extLst>
              <a:ext uri="{FF2B5EF4-FFF2-40B4-BE49-F238E27FC236}">
                <a16:creationId xmlns:a16="http://schemas.microsoft.com/office/drawing/2014/main" id="{C7BC8C56-B063-9642-835C-D3282480DC63}"/>
              </a:ext>
            </a:extLst>
          </p:cNvPr>
          <p:cNvSpPr>
            <a:spLocks noGrp="1"/>
          </p:cNvSpPr>
          <p:nvPr>
            <p:ph idx="1"/>
          </p:nvPr>
        </p:nvSpPr>
        <p:spPr/>
        <p:txBody>
          <a:bodyPr/>
          <a:lstStyle/>
          <a:p>
            <a:r>
              <a:rPr lang="en-US" dirty="0"/>
              <a:t>Some things fall down</a:t>
            </a:r>
          </a:p>
          <a:p>
            <a:pPr lvl="1"/>
            <a:r>
              <a:rPr lang="en-US" dirty="0"/>
              <a:t>solids, liquids</a:t>
            </a:r>
          </a:p>
          <a:p>
            <a:r>
              <a:rPr lang="en-US" dirty="0"/>
              <a:t>Some things blow around</a:t>
            </a:r>
          </a:p>
          <a:p>
            <a:pPr lvl="1"/>
            <a:r>
              <a:rPr lang="en-US" dirty="0"/>
              <a:t>air</a:t>
            </a:r>
          </a:p>
          <a:p>
            <a:r>
              <a:rPr lang="en-US" dirty="0"/>
              <a:t>Some things rise</a:t>
            </a:r>
          </a:p>
          <a:p>
            <a:pPr lvl="1"/>
            <a:r>
              <a:rPr lang="en-US" dirty="0"/>
              <a:t>fire</a:t>
            </a:r>
          </a:p>
          <a:p>
            <a:r>
              <a:rPr lang="en-US" dirty="0"/>
              <a:t>Some things circle</a:t>
            </a:r>
          </a:p>
          <a:p>
            <a:pPr lvl="1"/>
            <a:r>
              <a:rPr lang="en-US" dirty="0"/>
              <a:t>the fifth element?</a:t>
            </a:r>
          </a:p>
        </p:txBody>
      </p:sp>
    </p:spTree>
    <p:extLst>
      <p:ext uri="{BB962C8B-B14F-4D97-AF65-F5344CB8AC3E}">
        <p14:creationId xmlns:p14="http://schemas.microsoft.com/office/powerpoint/2010/main" val="202048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5"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2000" fill="hold"/>
                                        <p:tgtEl>
                                          <p:spTgt spid="4"/>
                                        </p:tgtEl>
                                        <p:attrNameLst>
                                          <p:attrName>ppt_w</p:attrName>
                                        </p:attrNameLst>
                                      </p:cBhvr>
                                      <p:tavLst>
                                        <p:tav tm="0">
                                          <p:val>
                                            <p:fltVal val="0"/>
                                          </p:val>
                                        </p:tav>
                                        <p:tav tm="100000">
                                          <p:val>
                                            <p:strVal val="#ppt_w"/>
                                          </p:val>
                                        </p:tav>
                                      </p:tavLst>
                                    </p:anim>
                                    <p:anim calcmode="lin" valueType="num">
                                      <p:cBhvr>
                                        <p:cTn id="32" dur="2000" fill="hold"/>
                                        <p:tgtEl>
                                          <p:spTgt spid="4"/>
                                        </p:tgtEl>
                                        <p:attrNameLst>
                                          <p:attrName>ppt_h</p:attrName>
                                        </p:attrNameLst>
                                      </p:cBhvr>
                                      <p:tavLst>
                                        <p:tav tm="0">
                                          <p:val>
                                            <p:fltVal val="0"/>
                                          </p:val>
                                        </p:tav>
                                        <p:tav tm="100000">
                                          <p:val>
                                            <p:strVal val="#ppt_h"/>
                                          </p:val>
                                        </p:tav>
                                      </p:tavLst>
                                    </p:anim>
                                    <p:anim calcmode="lin" valueType="num">
                                      <p:cBhvr>
                                        <p:cTn id="33" dur="2000" fill="hold"/>
                                        <p:tgtEl>
                                          <p:spTgt spid="4"/>
                                        </p:tgtEl>
                                        <p:attrNameLst>
                                          <p:attrName>ppt_x</p:attrName>
                                        </p:attrNameLst>
                                      </p:cBhvr>
                                      <p:tavLst>
                                        <p:tav tm="0" fmla="#ppt_x+(cos(-2*pi*(1-$))*-#ppt_x-sin(-2*pi*(1-$))*(1-#ppt_y))*(1-$)">
                                          <p:val>
                                            <p:fltVal val="0"/>
                                          </p:val>
                                        </p:tav>
                                        <p:tav tm="100000">
                                          <p:val>
                                            <p:fltVal val="1"/>
                                          </p:val>
                                        </p:tav>
                                      </p:tavLst>
                                    </p:anim>
                                    <p:anim calcmode="lin" valueType="num">
                                      <p:cBhvr>
                                        <p:cTn id="34" dur="2000" fill="hold"/>
                                        <p:tgtEl>
                                          <p:spTgt spid="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F6A81-E06C-9A4F-AFE2-40023A705CB3}"/>
              </a:ext>
            </a:extLst>
          </p:cNvPr>
          <p:cNvSpPr>
            <a:spLocks noGrp="1"/>
          </p:cNvSpPr>
          <p:nvPr>
            <p:ph type="title"/>
          </p:nvPr>
        </p:nvSpPr>
        <p:spPr/>
        <p:txBody>
          <a:bodyPr/>
          <a:lstStyle/>
          <a:p>
            <a:r>
              <a:rPr lang="en-US" dirty="0"/>
              <a:t>Sky things move</a:t>
            </a:r>
          </a:p>
        </p:txBody>
      </p:sp>
      <p:sp>
        <p:nvSpPr>
          <p:cNvPr id="3" name="Content Placeholder 2">
            <a:extLst>
              <a:ext uri="{FF2B5EF4-FFF2-40B4-BE49-F238E27FC236}">
                <a16:creationId xmlns:a16="http://schemas.microsoft.com/office/drawing/2014/main" id="{C9084048-0071-654E-B87A-23F4090ADBF5}"/>
              </a:ext>
            </a:extLst>
          </p:cNvPr>
          <p:cNvSpPr>
            <a:spLocks noGrp="1"/>
          </p:cNvSpPr>
          <p:nvPr>
            <p:ph idx="1"/>
          </p:nvPr>
        </p:nvSpPr>
        <p:spPr/>
        <p:txBody>
          <a:bodyPr/>
          <a:lstStyle/>
          <a:p>
            <a:r>
              <a:rPr lang="en-US" dirty="0"/>
              <a:t>Stars</a:t>
            </a:r>
          </a:p>
          <a:p>
            <a:pPr lvl="1"/>
            <a:r>
              <a:rPr lang="en-US" dirty="0"/>
              <a:t>circle the sky once per sidereal day</a:t>
            </a:r>
          </a:p>
          <a:p>
            <a:r>
              <a:rPr lang="en-US" dirty="0"/>
              <a:t>Moon</a:t>
            </a:r>
          </a:p>
          <a:p>
            <a:pPr lvl="1"/>
            <a:r>
              <a:rPr lang="en-US" dirty="0"/>
              <a:t>circles once per month</a:t>
            </a:r>
          </a:p>
          <a:p>
            <a:r>
              <a:rPr lang="en-US" dirty="0"/>
              <a:t>Sun</a:t>
            </a:r>
          </a:p>
          <a:p>
            <a:pPr lvl="1"/>
            <a:r>
              <a:rPr lang="en-US" dirty="0"/>
              <a:t>circles the ecliptic annually, varying speed</a:t>
            </a:r>
          </a:p>
          <a:p>
            <a:r>
              <a:rPr lang="en-US" dirty="0"/>
              <a:t>Planets</a:t>
            </a:r>
          </a:p>
          <a:p>
            <a:pPr lvl="1"/>
            <a:r>
              <a:rPr lang="en-US" dirty="0"/>
              <a:t>Near the ecliptic, loopy</a:t>
            </a:r>
          </a:p>
        </p:txBody>
      </p:sp>
    </p:spTree>
    <p:extLst>
      <p:ext uri="{BB962C8B-B14F-4D97-AF65-F5344CB8AC3E}">
        <p14:creationId xmlns:p14="http://schemas.microsoft.com/office/powerpoint/2010/main" val="884137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EEE95-E54C-7643-9175-431C0E1F304F}"/>
              </a:ext>
            </a:extLst>
          </p:cNvPr>
          <p:cNvSpPr>
            <a:spLocks noGrp="1"/>
          </p:cNvSpPr>
          <p:nvPr>
            <p:ph type="title"/>
          </p:nvPr>
        </p:nvSpPr>
        <p:spPr/>
        <p:txBody>
          <a:bodyPr/>
          <a:lstStyle/>
          <a:p>
            <a:r>
              <a:rPr lang="en-US" dirty="0"/>
              <a:t>Mars Retrograde</a:t>
            </a:r>
          </a:p>
        </p:txBody>
      </p:sp>
      <p:pic>
        <p:nvPicPr>
          <p:cNvPr id="3" name="Picture 2">
            <a:extLst>
              <a:ext uri="{FF2B5EF4-FFF2-40B4-BE49-F238E27FC236}">
                <a16:creationId xmlns:a16="http://schemas.microsoft.com/office/drawing/2014/main" id="{617CBA84-D5AE-C346-AD45-2C69FA16551A}"/>
              </a:ext>
            </a:extLst>
          </p:cNvPr>
          <p:cNvPicPr>
            <a:picLocks noChangeAspect="1"/>
          </p:cNvPicPr>
          <p:nvPr/>
        </p:nvPicPr>
        <p:blipFill>
          <a:blip r:embed="rId2"/>
          <a:stretch>
            <a:fillRect/>
          </a:stretch>
        </p:blipFill>
        <p:spPr>
          <a:xfrm>
            <a:off x="765186" y="1295400"/>
            <a:ext cx="7616814" cy="2040792"/>
          </a:xfrm>
          <a:prstGeom prst="rect">
            <a:avLst/>
          </a:prstGeom>
        </p:spPr>
      </p:pic>
      <p:pic>
        <p:nvPicPr>
          <p:cNvPr id="4" name="Picture 3">
            <a:extLst>
              <a:ext uri="{FF2B5EF4-FFF2-40B4-BE49-F238E27FC236}">
                <a16:creationId xmlns:a16="http://schemas.microsoft.com/office/drawing/2014/main" id="{F73726FF-8250-6E47-8030-84DA3EC5DB8C}"/>
              </a:ext>
            </a:extLst>
          </p:cNvPr>
          <p:cNvPicPr>
            <a:picLocks noChangeAspect="1"/>
          </p:cNvPicPr>
          <p:nvPr/>
        </p:nvPicPr>
        <p:blipFill>
          <a:blip r:embed="rId3"/>
          <a:stretch>
            <a:fillRect/>
          </a:stretch>
        </p:blipFill>
        <p:spPr>
          <a:xfrm>
            <a:off x="765186" y="3517900"/>
            <a:ext cx="7597447" cy="2806700"/>
          </a:xfrm>
          <a:prstGeom prst="rect">
            <a:avLst/>
          </a:prstGeom>
        </p:spPr>
      </p:pic>
      <p:sp>
        <p:nvSpPr>
          <p:cNvPr id="5" name="TextBox 4">
            <a:extLst>
              <a:ext uri="{FF2B5EF4-FFF2-40B4-BE49-F238E27FC236}">
                <a16:creationId xmlns:a16="http://schemas.microsoft.com/office/drawing/2014/main" id="{426035F8-D545-ED4A-BAAE-065928A3B31C}"/>
              </a:ext>
            </a:extLst>
          </p:cNvPr>
          <p:cNvSpPr txBox="1"/>
          <p:nvPr/>
        </p:nvSpPr>
        <p:spPr>
          <a:xfrm>
            <a:off x="765186" y="6400800"/>
            <a:ext cx="3031599" cy="400110"/>
          </a:xfrm>
          <a:prstGeom prst="rect">
            <a:avLst/>
          </a:prstGeom>
          <a:noFill/>
        </p:spPr>
        <p:txBody>
          <a:bodyPr wrap="none" rtlCol="0">
            <a:spAutoFit/>
          </a:bodyPr>
          <a:lstStyle/>
          <a:p>
            <a:r>
              <a:rPr lang="en-US" sz="2000" dirty="0">
                <a:solidFill>
                  <a:srgbClr val="000000"/>
                </a:solidFill>
              </a:rPr>
              <a:t>Images: </a:t>
            </a:r>
            <a:r>
              <a:rPr lang="en-US" sz="2000" dirty="0" err="1">
                <a:solidFill>
                  <a:srgbClr val="000000"/>
                </a:solidFill>
              </a:rPr>
              <a:t>Comins</a:t>
            </a:r>
            <a:r>
              <a:rPr lang="en-US" sz="2000" dirty="0">
                <a:solidFill>
                  <a:srgbClr val="000000"/>
                </a:solidFill>
              </a:rPr>
              <a:t>, Fig. 2.2</a:t>
            </a:r>
          </a:p>
        </p:txBody>
      </p:sp>
    </p:spTree>
    <p:extLst>
      <p:ext uri="{BB962C8B-B14F-4D97-AF65-F5344CB8AC3E}">
        <p14:creationId xmlns:p14="http://schemas.microsoft.com/office/powerpoint/2010/main" val="32354438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62C9B-32CD-A549-BDF6-96683418D65B}"/>
              </a:ext>
            </a:extLst>
          </p:cNvPr>
          <p:cNvSpPr>
            <a:spLocks noGrp="1"/>
          </p:cNvSpPr>
          <p:nvPr>
            <p:ph type="title"/>
          </p:nvPr>
        </p:nvSpPr>
        <p:spPr/>
        <p:txBody>
          <a:bodyPr/>
          <a:lstStyle/>
          <a:p>
            <a:r>
              <a:rPr lang="en-US" dirty="0"/>
              <a:t>What’s happening?</a:t>
            </a:r>
          </a:p>
        </p:txBody>
      </p:sp>
      <p:sp>
        <p:nvSpPr>
          <p:cNvPr id="3" name="Content Placeholder 2">
            <a:extLst>
              <a:ext uri="{FF2B5EF4-FFF2-40B4-BE49-F238E27FC236}">
                <a16:creationId xmlns:a16="http://schemas.microsoft.com/office/drawing/2014/main" id="{E6E411E2-2415-9548-9B6A-4F9AB620CE84}"/>
              </a:ext>
            </a:extLst>
          </p:cNvPr>
          <p:cNvSpPr>
            <a:spLocks noGrp="1"/>
          </p:cNvSpPr>
          <p:nvPr>
            <p:ph idx="1"/>
          </p:nvPr>
        </p:nvSpPr>
        <p:spPr/>
        <p:txBody>
          <a:bodyPr/>
          <a:lstStyle/>
          <a:p>
            <a:r>
              <a:rPr lang="en-US" dirty="0"/>
              <a:t>No evidence the Earth moved</a:t>
            </a:r>
          </a:p>
          <a:p>
            <a:r>
              <a:rPr lang="en-US" dirty="0"/>
              <a:t>Celestial motions based on circles?</a:t>
            </a:r>
          </a:p>
          <a:p>
            <a:r>
              <a:rPr lang="en-US" dirty="0"/>
              <a:t>Ptolemy’s (c. 100–170) elegant epicycle model</a:t>
            </a:r>
          </a:p>
          <a:p>
            <a:pPr lvl="1">
              <a:buClr>
                <a:schemeClr val="tx2"/>
              </a:buClr>
            </a:pPr>
            <a:r>
              <a:rPr lang="en-US" dirty="0">
                <a:solidFill>
                  <a:schemeClr val="accent2"/>
                </a:solidFill>
              </a:rPr>
              <a:t>Deferent</a:t>
            </a:r>
            <a:r>
              <a:rPr lang="en-US" dirty="0"/>
              <a:t>: circle around Earth</a:t>
            </a:r>
          </a:p>
          <a:p>
            <a:pPr lvl="1">
              <a:buClr>
                <a:schemeClr val="tx2"/>
              </a:buClr>
            </a:pPr>
            <a:r>
              <a:rPr lang="en-US" dirty="0"/>
              <a:t>Epicycle orbits along the </a:t>
            </a:r>
            <a:r>
              <a:rPr lang="en-US" dirty="0">
                <a:solidFill>
                  <a:schemeClr val="accent2"/>
                </a:solidFill>
              </a:rPr>
              <a:t>deferent</a:t>
            </a:r>
          </a:p>
          <a:p>
            <a:pPr lvl="1">
              <a:buClr>
                <a:schemeClr val="tx2"/>
              </a:buClr>
            </a:pPr>
            <a:r>
              <a:rPr lang="en-US" dirty="0"/>
              <a:t>planet orbits along the </a:t>
            </a:r>
            <a:r>
              <a:rPr lang="en-US" dirty="0">
                <a:solidFill>
                  <a:schemeClr val="accent2"/>
                </a:solidFill>
              </a:rPr>
              <a:t>epicycle</a:t>
            </a:r>
          </a:p>
          <a:p>
            <a:r>
              <a:rPr lang="en-US" dirty="0">
                <a:solidFill>
                  <a:schemeClr val="tx2"/>
                </a:solidFill>
              </a:rPr>
              <a:t>Accepted for over 1000 years</a:t>
            </a:r>
          </a:p>
        </p:txBody>
      </p:sp>
    </p:spTree>
    <p:extLst>
      <p:ext uri="{BB962C8B-B14F-4D97-AF65-F5344CB8AC3E}">
        <p14:creationId xmlns:p14="http://schemas.microsoft.com/office/powerpoint/2010/main" val="775578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BCD6F-499C-FC44-AF06-A25CC4AE0C3E}"/>
              </a:ext>
            </a:extLst>
          </p:cNvPr>
          <p:cNvSpPr>
            <a:spLocks noGrp="1"/>
          </p:cNvSpPr>
          <p:nvPr>
            <p:ph type="title"/>
          </p:nvPr>
        </p:nvSpPr>
        <p:spPr/>
        <p:txBody>
          <a:bodyPr/>
          <a:lstStyle/>
          <a:p>
            <a:r>
              <a:rPr lang="en-US" dirty="0"/>
              <a:t>Epicyclic Planetary Motion</a:t>
            </a:r>
          </a:p>
        </p:txBody>
      </p:sp>
      <p:sp>
        <p:nvSpPr>
          <p:cNvPr id="3" name="Content Placeholder 2">
            <a:extLst>
              <a:ext uri="{FF2B5EF4-FFF2-40B4-BE49-F238E27FC236}">
                <a16:creationId xmlns:a16="http://schemas.microsoft.com/office/drawing/2014/main" id="{60FD6BC0-62CE-EA43-A075-15974B32A339}"/>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709B027D-12E5-C740-BAC2-45E2E377F7D3}"/>
              </a:ext>
            </a:extLst>
          </p:cNvPr>
          <p:cNvPicPr>
            <a:picLocks noChangeAspect="1"/>
          </p:cNvPicPr>
          <p:nvPr/>
        </p:nvPicPr>
        <p:blipFill>
          <a:blip r:embed="rId2"/>
          <a:stretch>
            <a:fillRect/>
          </a:stretch>
        </p:blipFill>
        <p:spPr>
          <a:xfrm>
            <a:off x="1524000" y="1643925"/>
            <a:ext cx="5943600" cy="4482237"/>
          </a:xfrm>
          <a:prstGeom prst="rect">
            <a:avLst/>
          </a:prstGeom>
        </p:spPr>
      </p:pic>
      <p:sp>
        <p:nvSpPr>
          <p:cNvPr id="5" name="TextBox 4">
            <a:extLst>
              <a:ext uri="{FF2B5EF4-FFF2-40B4-BE49-F238E27FC236}">
                <a16:creationId xmlns:a16="http://schemas.microsoft.com/office/drawing/2014/main" id="{DD81E245-07CC-9543-BA92-82FD3CB88F05}"/>
              </a:ext>
            </a:extLst>
          </p:cNvPr>
          <p:cNvSpPr txBox="1"/>
          <p:nvPr/>
        </p:nvSpPr>
        <p:spPr>
          <a:xfrm>
            <a:off x="765186" y="6400800"/>
            <a:ext cx="3430747" cy="400110"/>
          </a:xfrm>
          <a:prstGeom prst="rect">
            <a:avLst/>
          </a:prstGeom>
          <a:noFill/>
        </p:spPr>
        <p:txBody>
          <a:bodyPr wrap="none" rtlCol="0">
            <a:spAutoFit/>
          </a:bodyPr>
          <a:lstStyle/>
          <a:p>
            <a:r>
              <a:rPr lang="en-US" sz="2000" dirty="0">
                <a:solidFill>
                  <a:srgbClr val="000000"/>
                </a:solidFill>
              </a:rPr>
              <a:t>Images: </a:t>
            </a:r>
            <a:r>
              <a:rPr lang="en-US" sz="2000" dirty="0" err="1">
                <a:solidFill>
                  <a:srgbClr val="000000"/>
                </a:solidFill>
              </a:rPr>
              <a:t>Comins</a:t>
            </a:r>
            <a:r>
              <a:rPr lang="en-US" sz="2000" dirty="0">
                <a:solidFill>
                  <a:srgbClr val="000000"/>
                </a:solidFill>
              </a:rPr>
              <a:t>, Fig. GD2-1</a:t>
            </a:r>
          </a:p>
        </p:txBody>
      </p:sp>
    </p:spTree>
    <p:extLst>
      <p:ext uri="{BB962C8B-B14F-4D97-AF65-F5344CB8AC3E}">
        <p14:creationId xmlns:p14="http://schemas.microsoft.com/office/powerpoint/2010/main" val="28619001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BCD6F-499C-FC44-AF06-A25CC4AE0C3E}"/>
              </a:ext>
            </a:extLst>
          </p:cNvPr>
          <p:cNvSpPr>
            <a:spLocks noGrp="1"/>
          </p:cNvSpPr>
          <p:nvPr>
            <p:ph type="title"/>
          </p:nvPr>
        </p:nvSpPr>
        <p:spPr/>
        <p:txBody>
          <a:bodyPr/>
          <a:lstStyle/>
          <a:p>
            <a:r>
              <a:rPr lang="en-US" dirty="0"/>
              <a:t>Epicyclic Planetary Motion</a:t>
            </a:r>
          </a:p>
        </p:txBody>
      </p:sp>
      <p:sp>
        <p:nvSpPr>
          <p:cNvPr id="3" name="Content Placeholder 2">
            <a:extLst>
              <a:ext uri="{FF2B5EF4-FFF2-40B4-BE49-F238E27FC236}">
                <a16:creationId xmlns:a16="http://schemas.microsoft.com/office/drawing/2014/main" id="{60FD6BC0-62CE-EA43-A075-15974B32A339}"/>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089DB593-E957-9747-8A5A-91AD10C06BB1}"/>
              </a:ext>
            </a:extLst>
          </p:cNvPr>
          <p:cNvPicPr>
            <a:picLocks noChangeAspect="1"/>
          </p:cNvPicPr>
          <p:nvPr/>
        </p:nvPicPr>
        <p:blipFill>
          <a:blip r:embed="rId2"/>
          <a:stretch>
            <a:fillRect/>
          </a:stretch>
        </p:blipFill>
        <p:spPr>
          <a:xfrm>
            <a:off x="1600200" y="1600200"/>
            <a:ext cx="5911015" cy="4525962"/>
          </a:xfrm>
          <a:prstGeom prst="rect">
            <a:avLst/>
          </a:prstGeom>
        </p:spPr>
      </p:pic>
      <p:sp>
        <p:nvSpPr>
          <p:cNvPr id="6" name="TextBox 5">
            <a:extLst>
              <a:ext uri="{FF2B5EF4-FFF2-40B4-BE49-F238E27FC236}">
                <a16:creationId xmlns:a16="http://schemas.microsoft.com/office/drawing/2014/main" id="{B86AD6F5-5D12-784D-B471-8CF650B77EED}"/>
              </a:ext>
            </a:extLst>
          </p:cNvPr>
          <p:cNvSpPr txBox="1"/>
          <p:nvPr/>
        </p:nvSpPr>
        <p:spPr>
          <a:xfrm>
            <a:off x="765186" y="6400800"/>
            <a:ext cx="3430747" cy="400110"/>
          </a:xfrm>
          <a:prstGeom prst="rect">
            <a:avLst/>
          </a:prstGeom>
          <a:noFill/>
        </p:spPr>
        <p:txBody>
          <a:bodyPr wrap="none" rtlCol="0">
            <a:spAutoFit/>
          </a:bodyPr>
          <a:lstStyle/>
          <a:p>
            <a:r>
              <a:rPr lang="en-US" sz="2000" dirty="0">
                <a:solidFill>
                  <a:srgbClr val="000000"/>
                </a:solidFill>
              </a:rPr>
              <a:t>Images: </a:t>
            </a:r>
            <a:r>
              <a:rPr lang="en-US" sz="2000" dirty="0" err="1">
                <a:solidFill>
                  <a:srgbClr val="000000"/>
                </a:solidFill>
              </a:rPr>
              <a:t>Comins</a:t>
            </a:r>
            <a:r>
              <a:rPr lang="en-US" sz="2000" dirty="0">
                <a:solidFill>
                  <a:srgbClr val="000000"/>
                </a:solidFill>
              </a:rPr>
              <a:t>, Fig. GD2-1</a:t>
            </a:r>
          </a:p>
        </p:txBody>
      </p:sp>
    </p:spTree>
    <p:extLst>
      <p:ext uri="{BB962C8B-B14F-4D97-AF65-F5344CB8AC3E}">
        <p14:creationId xmlns:p14="http://schemas.microsoft.com/office/powerpoint/2010/main" val="22245476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1BEFA-2C27-E14C-956E-2EA845CE98BB}"/>
              </a:ext>
            </a:extLst>
          </p:cNvPr>
          <p:cNvSpPr>
            <a:spLocks noGrp="1"/>
          </p:cNvSpPr>
          <p:nvPr>
            <p:ph type="title"/>
          </p:nvPr>
        </p:nvSpPr>
        <p:spPr/>
        <p:txBody>
          <a:bodyPr/>
          <a:lstStyle/>
          <a:p>
            <a:r>
              <a:rPr lang="en-US" dirty="0"/>
              <a:t>What went wrong?</a:t>
            </a:r>
          </a:p>
        </p:txBody>
      </p:sp>
      <p:sp>
        <p:nvSpPr>
          <p:cNvPr id="3" name="Content Placeholder 2">
            <a:extLst>
              <a:ext uri="{FF2B5EF4-FFF2-40B4-BE49-F238E27FC236}">
                <a16:creationId xmlns:a16="http://schemas.microsoft.com/office/drawing/2014/main" id="{AFF65D42-4A3F-1C40-90F3-3642E062A117}"/>
              </a:ext>
            </a:extLst>
          </p:cNvPr>
          <p:cNvSpPr>
            <a:spLocks noGrp="1"/>
          </p:cNvSpPr>
          <p:nvPr>
            <p:ph idx="1"/>
          </p:nvPr>
        </p:nvSpPr>
        <p:spPr/>
        <p:txBody>
          <a:bodyPr/>
          <a:lstStyle/>
          <a:p>
            <a:pPr>
              <a:buClr>
                <a:schemeClr val="tx2"/>
              </a:buClr>
            </a:pPr>
            <a:r>
              <a:rPr lang="en-US" dirty="0"/>
              <a:t>After hundreds of years, observations did not match Ptolemy’s models’ predictions</a:t>
            </a:r>
          </a:p>
          <a:p>
            <a:pPr>
              <a:buClr>
                <a:schemeClr val="tx2"/>
              </a:buClr>
            </a:pPr>
            <a:r>
              <a:rPr lang="en-US" dirty="0">
                <a:solidFill>
                  <a:schemeClr val="accent2"/>
                </a:solidFill>
              </a:rPr>
              <a:t>Nicolaus Copernicus</a:t>
            </a:r>
            <a:r>
              <a:rPr lang="en-US" dirty="0">
                <a:solidFill>
                  <a:schemeClr val="tx2"/>
                </a:solidFill>
              </a:rPr>
              <a:t> (1473–1543) revived a heliocentric model</a:t>
            </a:r>
          </a:p>
          <a:p>
            <a:pPr lvl="1">
              <a:buClr>
                <a:schemeClr val="tx2"/>
              </a:buClr>
            </a:pPr>
            <a:r>
              <a:rPr lang="en-US" dirty="0">
                <a:solidFill>
                  <a:schemeClr val="tx2"/>
                </a:solidFill>
              </a:rPr>
              <a:t>explained retrograde motion without epicycles</a:t>
            </a:r>
          </a:p>
          <a:p>
            <a:pPr lvl="1">
              <a:buClr>
                <a:schemeClr val="tx2"/>
              </a:buClr>
            </a:pPr>
            <a:r>
              <a:rPr lang="en-US" dirty="0">
                <a:solidFill>
                  <a:schemeClr val="tx2"/>
                </a:solidFill>
              </a:rPr>
              <a:t>Did not provide better predictions</a:t>
            </a:r>
            <a:endParaRPr lang="en-US" dirty="0">
              <a:solidFill>
                <a:schemeClr val="accent2"/>
              </a:solidFill>
            </a:endParaRPr>
          </a:p>
        </p:txBody>
      </p:sp>
    </p:spTree>
    <p:extLst>
      <p:ext uri="{BB962C8B-B14F-4D97-AF65-F5344CB8AC3E}">
        <p14:creationId xmlns:p14="http://schemas.microsoft.com/office/powerpoint/2010/main" val="3730648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Default Design">
  <a:themeElements>
    <a:clrScheme name="Custom 25">
      <a:dk1>
        <a:srgbClr val="000066"/>
      </a:dk1>
      <a:lt1>
        <a:srgbClr val="FFFFFF"/>
      </a:lt1>
      <a:dk2>
        <a:srgbClr val="003366"/>
      </a:dk2>
      <a:lt2>
        <a:srgbClr val="808080"/>
      </a:lt2>
      <a:accent1>
        <a:srgbClr val="BBE0E3"/>
      </a:accent1>
      <a:accent2>
        <a:srgbClr val="0000FF"/>
      </a:accent2>
      <a:accent3>
        <a:srgbClr val="FF0000"/>
      </a:accent3>
      <a:accent4>
        <a:srgbClr val="006600"/>
      </a:accent4>
      <a:accent5>
        <a:srgbClr val="00CC00"/>
      </a:accent5>
      <a:accent6>
        <a:srgbClr val="800000"/>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3366"/>
        </a:dk1>
        <a:lt1>
          <a:srgbClr val="FFFFFF"/>
        </a:lt1>
        <a:dk2>
          <a:srgbClr val="003366"/>
        </a:dk2>
        <a:lt2>
          <a:srgbClr val="808080"/>
        </a:lt2>
        <a:accent1>
          <a:srgbClr val="BBE0E3"/>
        </a:accent1>
        <a:accent2>
          <a:srgbClr val="3333FF"/>
        </a:accent2>
        <a:accent3>
          <a:srgbClr val="FFFFFF"/>
        </a:accent3>
        <a:accent4>
          <a:srgbClr val="002A56"/>
        </a:accent4>
        <a:accent5>
          <a:srgbClr val="DAEDEF"/>
        </a:accent5>
        <a:accent6>
          <a:srgbClr val="2D2DE7"/>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3487</TotalTime>
  <Words>450</Words>
  <Application>Microsoft Office PowerPoint</Application>
  <PresentationFormat>On-screen Show (4:3)</PresentationFormat>
  <Paragraphs>88</Paragraphs>
  <Slides>20</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ＭＳ Ｐゴシック</vt:lpstr>
      <vt:lpstr>Arial</vt:lpstr>
      <vt:lpstr>Calibri</vt:lpstr>
      <vt:lpstr>Cambria Math</vt:lpstr>
      <vt:lpstr>Default Design</vt:lpstr>
      <vt:lpstr>Physics of Orbits</vt:lpstr>
      <vt:lpstr>Motion through the sky</vt:lpstr>
      <vt:lpstr>The Ancients observed</vt:lpstr>
      <vt:lpstr>Sky things move</vt:lpstr>
      <vt:lpstr>Mars Retrograde</vt:lpstr>
      <vt:lpstr>What’s happening?</vt:lpstr>
      <vt:lpstr>Epicyclic Planetary Motion</vt:lpstr>
      <vt:lpstr>Epicyclic Planetary Motion</vt:lpstr>
      <vt:lpstr>What went wrong?</vt:lpstr>
      <vt:lpstr>What went wrong?</vt:lpstr>
      <vt:lpstr>Kepler’s Laws</vt:lpstr>
      <vt:lpstr>Elliptical Orbits</vt:lpstr>
      <vt:lpstr>Keplerian Orbits</vt:lpstr>
      <vt:lpstr>Retrograde motion explained</vt:lpstr>
      <vt:lpstr>Retrograde Motion</vt:lpstr>
      <vt:lpstr>What went wrong?</vt:lpstr>
      <vt:lpstr>Kepler’s laws explained</vt:lpstr>
      <vt:lpstr>Newton’s gravity formula</vt:lpstr>
      <vt:lpstr>Newtonian gravity</vt:lpstr>
      <vt:lpstr>Newtonian gravity</vt:lpstr>
    </vt:vector>
  </TitlesOfParts>
  <Company>John Carroll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Balloon Animals</dc:title>
  <dc:creator>joe</dc:creator>
  <cp:lastModifiedBy>Richard Barrans</cp:lastModifiedBy>
  <cp:revision>233</cp:revision>
  <cp:lastPrinted>2024-09-06T14:48:52Z</cp:lastPrinted>
  <dcterms:created xsi:type="dcterms:W3CDTF">2003-08-04T19:23:16Z</dcterms:created>
  <dcterms:modified xsi:type="dcterms:W3CDTF">2024-09-06T14:50:35Z</dcterms:modified>
</cp:coreProperties>
</file>