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3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s/slide21.xml" ContentType="application/vnd.openxmlformats-officedocument.presentationml.slide+xml"/>
  <Override PartName="/ppt/slides/slide14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s/slide22.xml" ContentType="application/vnd.openxmlformats-officedocument.presentationml.slide+xml"/>
  <Override PartName="/ppt/slides/slide33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3.xml" ContentType="application/vnd.openxmlformats-officedocument.presentationml.slide+xml"/>
  <Override PartName="/ppt/slides/slide29.xml" ContentType="application/vnd.openxmlformats-officedocument.presentationml.slide+xml"/>
  <Override PartName="/ppt/slides/slide32.xml" ContentType="application/vnd.openxmlformats-officedocument.presentationml.slide+xml"/>
  <Override PartName="/ppt/slides/slide24.xml" ContentType="application/vnd.openxmlformats-officedocument.presentationml.slide+xml"/>
  <Override PartName="/ppt/slides/slide28.xml" ContentType="application/vnd.openxmlformats-officedocument.presentationml.slide+xml"/>
  <Override PartName="/ppt/slides/slide30.xml" ContentType="application/vnd.openxmlformats-officedocument.presentationml.slide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</p:sldIdLst>
  <p:sldSz cx="9144000" cy="6858000"/>
  <p:notesSz cx="9312275" cy="7026275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1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sldImg"/>
          </p:nvPr>
        </p:nvSpPr>
        <p:spPr>
          <a:xfrm>
            <a:off x="0" y="76428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move the slide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dt" idx="40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ftr" idx="41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 type="sldNum" idx="42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E4028572-2EB7-4BFC-BB54-1D510B9F7FEE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sldImg"/>
          </p:nvPr>
        </p:nvSpPr>
        <p:spPr>
          <a:xfrm>
            <a:off x="2900520" y="527040"/>
            <a:ext cx="3510720" cy="2634480"/>
          </a:xfrm>
          <a:prstGeom prst="rect">
            <a:avLst/>
          </a:prstGeom>
          <a:ln w="0">
            <a:noFill/>
          </a:ln>
        </p:spPr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932040" y="3336840"/>
            <a:ext cx="7447680" cy="31615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2520" tIns="46080" rIns="92520" bIns="4608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hdr"/>
          </p:nvPr>
        </p:nvSpPr>
        <p:spPr>
          <a:xfrm>
            <a:off x="0" y="112680"/>
            <a:ext cx="4034880" cy="351720"/>
          </a:xfrm>
          <a:prstGeom prst="rect">
            <a:avLst/>
          </a:prstGeom>
          <a:noFill/>
          <a:ln w="0">
            <a:noFill/>
          </a:ln>
        </p:spPr>
        <p:txBody>
          <a:bodyPr lIns="92520" tIns="46080" rIns="92520" bIns="46080" anchor="t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Arial"/>
                <a:ea typeface="+mn-ea"/>
              </a:rPr>
              <a:t>A1050 L04 Eclipses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sldNum" idx="43"/>
          </p:nvPr>
        </p:nvSpPr>
        <p:spPr>
          <a:xfrm>
            <a:off x="5275440" y="6672240"/>
            <a:ext cx="4034880" cy="3517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2520" tIns="46080" rIns="92520" bIns="4608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B79DF09-151E-4D2D-AC71-5BA71FEB5499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dt" idx="1"/>
          </p:nvPr>
        </p:nvSpPr>
        <p:spPr>
          <a:xfrm>
            <a:off x="45720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>
          <a:xfrm>
            <a:off x="3124080" y="6245280"/>
            <a:ext cx="289476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>
          <a:xfrm>
            <a:off x="655308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CEC7276-80FF-4EA8-9CB6-7F0C95F2719E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25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Outline Level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Outline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Sixth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Seventh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776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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  <a:lvl2pPr lvl="1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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2pPr>
            <a:lvl3pPr lvl="2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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3pPr>
            <a:lvl4pPr lvl="3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"/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4pPr>
            <a:lvl5pPr lvl="4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OpenSymbol"/>
              <a:buChar char="»"/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Second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Third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Fourth level</a:t>
            </a:r>
            <a:endParaRPr lang="en-US" sz="1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OpenSymbol"/>
              <a:buChar char="»"/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Fifth level</a:t>
            </a:r>
            <a:endParaRPr lang="en-US" sz="1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776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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  <a:lvl2pPr lvl="1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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2pPr>
            <a:lvl3pPr lvl="2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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3pPr>
            <a:lvl4pPr lvl="3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"/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4pPr>
            <a:lvl5pPr lvl="4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OpenSymbol"/>
              <a:buChar char="»"/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Second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Third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Fourth level</a:t>
            </a:r>
            <a:endParaRPr lang="en-US" sz="1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OpenSymbol"/>
              <a:buChar char="»"/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Fifth level</a:t>
            </a:r>
            <a:endParaRPr lang="en-US" sz="1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dt" idx="28"/>
          </p:nvPr>
        </p:nvSpPr>
        <p:spPr>
          <a:xfrm>
            <a:off x="45720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ftr" idx="29"/>
          </p:nvPr>
        </p:nvSpPr>
        <p:spPr>
          <a:xfrm>
            <a:off x="3124080" y="6245280"/>
            <a:ext cx="289476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6"/>
          <p:cNvSpPr>
            <a:spLocks noGrp="1"/>
          </p:cNvSpPr>
          <p:nvPr>
            <p:ph type="sldNum" idx="30"/>
          </p:nvPr>
        </p:nvSpPr>
        <p:spPr>
          <a:xfrm>
            <a:off x="655308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19D36B5-2CF2-4BCE-B917-1C369CC1B0BE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560" cy="639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560" cy="3950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  <a:lvl2pPr lvl="1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2pPr>
            <a:lvl3pPr lvl="2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3pPr>
            <a:lvl4pPr lvl="3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4pPr>
            <a:lvl5pPr lvl="4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  <a:def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Second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Third level</a:t>
            </a:r>
            <a:endParaRPr lang="en-US" sz="1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Fourth level</a:t>
            </a:r>
            <a:endParaRPr lang="en-US" sz="16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Fifth level</a:t>
            </a:r>
            <a:endParaRPr lang="en-US" sz="16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000" cy="639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000" cy="3950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  <a:lvl2pPr lvl="1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2pPr>
            <a:lvl3pPr lvl="2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3pPr>
            <a:lvl4pPr lvl="3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4pPr>
            <a:lvl5pPr lvl="4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  <a:def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Second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360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1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Third level</a:t>
            </a:r>
            <a:endParaRPr lang="en-US" sz="1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Fourth level</a:t>
            </a:r>
            <a:endParaRPr lang="en-US" sz="16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Fifth level</a:t>
            </a:r>
            <a:endParaRPr lang="en-US" sz="16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dt" idx="31"/>
          </p:nvPr>
        </p:nvSpPr>
        <p:spPr>
          <a:xfrm>
            <a:off x="45720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7"/>
          <p:cNvSpPr>
            <a:spLocks noGrp="1"/>
          </p:cNvSpPr>
          <p:nvPr>
            <p:ph type="ftr" idx="32"/>
          </p:nvPr>
        </p:nvSpPr>
        <p:spPr>
          <a:xfrm>
            <a:off x="3124080" y="6245280"/>
            <a:ext cx="289476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PlaceHolder 8"/>
          <p:cNvSpPr>
            <a:spLocks noGrp="1"/>
          </p:cNvSpPr>
          <p:nvPr>
            <p:ph type="sldNum" idx="33"/>
          </p:nvPr>
        </p:nvSpPr>
        <p:spPr>
          <a:xfrm>
            <a:off x="655308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4B739E1-B977-43D7-B9AA-837B284BEF1A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dt" idx="34"/>
          </p:nvPr>
        </p:nvSpPr>
        <p:spPr>
          <a:xfrm>
            <a:off x="45720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ftr" idx="35"/>
          </p:nvPr>
        </p:nvSpPr>
        <p:spPr>
          <a:xfrm>
            <a:off x="3124080" y="6245280"/>
            <a:ext cx="289476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sldNum" idx="36"/>
          </p:nvPr>
        </p:nvSpPr>
        <p:spPr>
          <a:xfrm>
            <a:off x="655308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192A16B-6B29-4F7E-A1F3-6AAE348BD81D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Outline Level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Outline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Sixth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Seventh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9"/>
          </p:nvPr>
        </p:nvSpPr>
        <p:spPr/>
        <p:txBody>
          <a:bodyPr/>
          <a:p>
            <a:fld id="{86453F2A-C37A-4E5C-BCB0-4E93B0A2615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440" cy="1161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US" sz="2000" b="1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1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2000" b="1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0920" cy="58525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Second level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Third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Fourth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  <a:tabLst>
                <a:tab pos="0" algn="l"/>
              </a:tabLst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Fifth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440" cy="4690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1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4"/>
          </p:nvPr>
        </p:nvSpPr>
        <p:spPr>
          <a:xfrm>
            <a:off x="45720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ftr" idx="5"/>
          </p:nvPr>
        </p:nvSpPr>
        <p:spPr>
          <a:xfrm>
            <a:off x="3124080" y="6245280"/>
            <a:ext cx="289476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6"/>
          <p:cNvSpPr>
            <a:spLocks noGrp="1"/>
          </p:cNvSpPr>
          <p:nvPr>
            <p:ph type="sldNum" idx="6"/>
          </p:nvPr>
        </p:nvSpPr>
        <p:spPr>
          <a:xfrm>
            <a:off x="655308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20A686A-11D5-4AFA-BFB6-E49895D9EF58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5680" cy="565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US" sz="2000" b="1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1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2000" b="1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>
              <a:lnSpc>
                <a:spcPct val="100000"/>
              </a:lnSpc>
              <a:spcBef>
                <a:spcPts val="281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281"/>
              </a:spcBef>
              <a:buClr>
                <a:srgbClr val="003366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457200" lvl="1" indent="-324000" algn="l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914400" lvl="2" indent="-288000" algn="l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371600" lvl="3" indent="-216000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828800" lvl="4" indent="-216000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286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7432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5680" cy="804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1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dt" idx="7"/>
          </p:nvPr>
        </p:nvSpPr>
        <p:spPr>
          <a:xfrm>
            <a:off x="45720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ftr" idx="8"/>
          </p:nvPr>
        </p:nvSpPr>
        <p:spPr>
          <a:xfrm>
            <a:off x="3124080" y="6245280"/>
            <a:ext cx="289476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6"/>
          <p:cNvSpPr>
            <a:spLocks noGrp="1"/>
          </p:cNvSpPr>
          <p:nvPr>
            <p:ph type="sldNum" idx="9"/>
          </p:nvPr>
        </p:nvSpPr>
        <p:spPr>
          <a:xfrm>
            <a:off x="655308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7CBBDE2-698D-4E8A-B11C-BD0D51D4EFCC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dt" idx="10"/>
          </p:nvPr>
        </p:nvSpPr>
        <p:spPr>
          <a:xfrm>
            <a:off x="45720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ftr" idx="11"/>
          </p:nvPr>
        </p:nvSpPr>
        <p:spPr>
          <a:xfrm>
            <a:off x="3124080" y="6245280"/>
            <a:ext cx="289476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sldNum" idx="12"/>
          </p:nvPr>
        </p:nvSpPr>
        <p:spPr>
          <a:xfrm>
            <a:off x="655308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04E42FC-8C1A-4789-8EDD-B0A64B8C0E47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Outline Level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Outline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Sixth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Seventh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 vert="eaVer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Second level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Third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Fourth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Fifth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dt" idx="13"/>
          </p:nvPr>
        </p:nvSpPr>
        <p:spPr>
          <a:xfrm>
            <a:off x="45720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ftr" idx="14"/>
          </p:nvPr>
        </p:nvSpPr>
        <p:spPr>
          <a:xfrm>
            <a:off x="3124080" y="6245280"/>
            <a:ext cx="289476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sldNum" idx="15"/>
          </p:nvPr>
        </p:nvSpPr>
        <p:spPr>
          <a:xfrm>
            <a:off x="655308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F3C1744-7F64-4FDF-8A36-93826F4F9BD7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6680" cy="58507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 vert="eaVer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200" cy="58507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 vert="eaVer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Second level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Third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Fourth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Fifth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dt" idx="16"/>
          </p:nvPr>
        </p:nvSpPr>
        <p:spPr>
          <a:xfrm>
            <a:off x="45720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ftr" idx="17"/>
          </p:nvPr>
        </p:nvSpPr>
        <p:spPr>
          <a:xfrm>
            <a:off x="3124080" y="6245280"/>
            <a:ext cx="289476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sldNum" idx="18"/>
          </p:nvPr>
        </p:nvSpPr>
        <p:spPr>
          <a:xfrm>
            <a:off x="655308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DB952CB-112D-4604-8FAD-94C260F32692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 and Content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Second level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Third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Fourth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Fifth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 idx="22"/>
          </p:nvPr>
        </p:nvSpPr>
        <p:spPr>
          <a:xfrm>
            <a:off x="45720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ftr" idx="23"/>
          </p:nvPr>
        </p:nvSpPr>
        <p:spPr>
          <a:xfrm>
            <a:off x="3124080" y="6245280"/>
            <a:ext cx="289476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sldNum" idx="24"/>
          </p:nvPr>
        </p:nvSpPr>
        <p:spPr>
          <a:xfrm>
            <a:off x="655308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3B014BE-BB9D-4201-9671-0CC1F27988B1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  <a:lvl2pPr lvl="1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2pPr>
            <a:lvl3pPr lvl="2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3pPr>
            <a:lvl4pPr lvl="3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4pPr>
            <a:lvl5pPr lvl="4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5pPr>
          </a:lstStyle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Second level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143000" lvl="2" indent="-228600" algn="l">
              <a:lnSpc>
                <a:spcPct val="100000"/>
              </a:lnSpc>
              <a:spcBef>
                <a:spcPts val="479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Third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600200" lvl="3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Fourth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057400" lvl="4" indent="-228600" algn="l">
              <a:lnSpc>
                <a:spcPct val="100000"/>
              </a:lnSpc>
              <a:spcBef>
                <a:spcPts val="400"/>
              </a:spcBef>
              <a:buClr>
                <a:srgbClr val="003366"/>
              </a:buClr>
              <a:buFont typeface="OpenSymbol"/>
              <a:buChar char="»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Fifth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dt" idx="19"/>
          </p:nvPr>
        </p:nvSpPr>
        <p:spPr>
          <a:xfrm>
            <a:off x="45720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ftr" idx="20"/>
          </p:nvPr>
        </p:nvSpPr>
        <p:spPr>
          <a:xfrm>
            <a:off x="3124080" y="6245280"/>
            <a:ext cx="289476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sldNum" idx="21"/>
          </p:nvPr>
        </p:nvSpPr>
        <p:spPr>
          <a:xfrm>
            <a:off x="655308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CEB53B6-AFDD-42CA-A724-DFA1900E724C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1680" cy="13615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US" sz="4000" b="1" u="none" strike="noStrike" cap="all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000" b="1" u="none" strike="noStrike" cap="all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title style</a:t>
            </a:r>
            <a:endParaRPr lang="en-US" sz="4000" b="1" u="none" strike="noStrike" cap="all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1680" cy="1499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b">
            <a:noAutofit/>
          </a:bodyPr>
          <a:lstStyle>
            <a:lvl1pPr indent="0" algn="l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l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Click to edit Master text styles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dt" idx="25"/>
          </p:nvPr>
        </p:nvSpPr>
        <p:spPr>
          <a:xfrm>
            <a:off x="45720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ftr" idx="26"/>
          </p:nvPr>
        </p:nvSpPr>
        <p:spPr>
          <a:xfrm>
            <a:off x="3124080" y="6245280"/>
            <a:ext cx="289476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sldNum" idx="27"/>
          </p:nvPr>
        </p:nvSpPr>
        <p:spPr>
          <a:xfrm>
            <a:off x="6553080" y="6245280"/>
            <a:ext cx="2133000" cy="47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B435B68-9BB3-476E-A087-1417F3A53D60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dt" idx="37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ftr" idx="38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sldNum" idx="39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92AA96A-8102-40FF-892B-91895D76A126}" type="slidenum">
              <a:rPr lang="en-US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  <a:def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Second Outline Level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Third Outline Level</a:t>
            </a:r>
            <a:endParaRPr lang="en-US" sz="2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Fourth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Fifth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Sixth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3366"/>
                </a:solidFill>
                <a:effectLst/>
                <a:uFillTx/>
                <a:latin typeface="Arial"/>
              </a:rPr>
              <a:t>Seventh Outline Level</a:t>
            </a:r>
            <a:endParaRPr lang="en-US" sz="20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8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hyperlink" Target="https://youtu.be/GNPAvxJPCm0?feature=shared" TargetMode="External"/><Relationship Id="rId2" Type="http://schemas.openxmlformats.org/officeDocument/2006/relationships/hyperlink" Target="https://youtu.be/G10m2ZZRH4U?feature=shared" TargetMode="External"/><Relationship Id="rId3" Type="http://schemas.openxmlformats.org/officeDocument/2006/relationships/slideLayout" Target="../slideLayouts/slideLayout8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hyperlink" Target="https://www.timeanddate.com/eclipse/solar/2027-february-6" TargetMode="External"/><Relationship Id="rId2" Type="http://schemas.openxmlformats.org/officeDocument/2006/relationships/hyperlink" Target="https://www.timeanddate.com/eclipse/solar/2027-august-2" TargetMode="External"/><Relationship Id="rId3" Type="http://schemas.openxmlformats.org/officeDocument/2006/relationships/hyperlink" Target="https://www.timeanddate.com/eclipse/solar/2027-august-2" TargetMode="External"/><Relationship Id="rId4" Type="http://schemas.openxmlformats.org/officeDocument/2006/relationships/slideLayout" Target="../slideLayouts/slideLayout8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8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8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2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hyperlink" Target="https://www.timeanddate.com/eclipse/map/2029-june-26?n=%405830062" TargetMode="External"/><Relationship Id="rId2" Type="http://schemas.openxmlformats.org/officeDocument/2006/relationships/slideLayout" Target="../slideLayouts/slideLayout8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hyperlink" Target="https://apod.nasa.gov/apod/ap160512.html" TargetMode="External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8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hyperlink" Target="https://visibleearth.nasa.gov/images/78196/viewing-the-transit-of-venus-from-space/78196front" TargetMode="External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2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hyperlink" Target="https://www.eso.org/public/images/eso0718b/" TargetMode="External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8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8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hyperlink" Target="https://apod.nasa.gov/apod/ap221111.html#:~:text=Explanation%3A%20On%20November%208%20the,of%20northern%20America%20and%20Asia." TargetMode="External"/><Relationship Id="rId2" Type="http://schemas.openxmlformats.org/officeDocument/2006/relationships/slideLayout" Target="../slideLayouts/slideLayout8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hyperlink" Target="https://www.astronomy.ohio-state.edu/pogge.1/Ast161/Au06/Unit2/eclipses.html" TargetMode="External"/><Relationship Id="rId3" Type="http://schemas.openxmlformats.org/officeDocument/2006/relationships/slideLayout" Target="../slideLayouts/slideLayout8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8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hyperlink" Target="https://www.nasa.gov/missions/nasas-osiris-rex-snaps-pictures-of-earth-and-the-moon/" TargetMode="External"/><Relationship Id="rId3" Type="http://schemas.openxmlformats.org/officeDocument/2006/relationships/slideLayout" Target="../slideLayouts/slideLayout1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4" descr="See Explanation.  Clicking on the picture will download&#10;the highest resolution version available."/>
          <p:cNvPicPr/>
          <p:nvPr/>
        </p:nvPicPr>
        <p:blipFill>
          <a:blip r:embed="rId1"/>
          <a:stretch/>
        </p:blipFill>
        <p:spPr>
          <a:xfrm>
            <a:off x="0" y="0"/>
            <a:ext cx="91432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FFFF00"/>
                </a:solidFill>
                <a:effectLst/>
                <a:uFillTx/>
                <a:latin typeface="Arial"/>
                <a:ea typeface="ＭＳ Ｐゴシック"/>
              </a:rPr>
              <a:t>Eclipses, Transits, and Occultations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080" cy="17517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rgbClr val="FFFF00"/>
                </a:solidFill>
                <a:effectLst/>
                <a:uFillTx/>
                <a:latin typeface="Arial"/>
                <a:ea typeface="ＭＳ Ｐゴシック"/>
              </a:rPr>
              <a:t>Getting in the way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Types of Solar Eclipse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Total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Part of Earth’s surface passes through Moon’s umbra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Partial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Moon’s penumbra lands on Earth’s surface, but umbra misses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Annular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Earth’s surface is beyond the Moon’s umbra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7" dur="indefinite" restart="never" nodeType="tmRoot">
          <p:childTnLst>
            <p:seq>
              <p:cTn id="58" dur="indefinite" nodeType="mainSeq">
                <p:childTnLst>
                  <p:par>
                    <p:cTn id="59" fill="hold" nodeType="clickEffect">
                      <p:stCondLst>
                        <p:cond delay="indefinite"/>
                      </p:stCondLst>
                      <p:childTnLst>
                        <p:par>
                          <p:cTn id="60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Effect">
                      <p:stCondLst>
                        <p:cond delay="indefinite"/>
                      </p:stCondLst>
                      <p:childTnLst>
                        <p:par>
                          <p:cTn id="66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Effect">
                      <p:stCondLst>
                        <p:cond delay="indefinite"/>
                      </p:stCondLst>
                      <p:childTnLst>
                        <p:par>
                          <p:cTn id="72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Annular eclipse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pic>
        <p:nvPicPr>
          <p:cNvPr id="107" name="Picture 2" descr="Annular solar eclipse illustration with positions of Earth, Moon, and Sun in space"/>
          <p:cNvPicPr/>
          <p:nvPr/>
        </p:nvPicPr>
        <p:blipFill>
          <a:blip r:embed="rId1"/>
          <a:stretch/>
        </p:blipFill>
        <p:spPr>
          <a:xfrm>
            <a:off x="-3240" y="1714680"/>
            <a:ext cx="9143280" cy="5142960"/>
          </a:xfrm>
          <a:prstGeom prst="rect">
            <a:avLst/>
          </a:prstGeom>
          <a:noFill/>
          <a:ln w="28575">
            <a:solidFill>
              <a:srgbClr val="000000"/>
            </a:solidFill>
            <a:miter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View a Solar Eclipse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More likely in </a:t>
            </a:r>
            <a:r>
              <a:rPr lang="en-US" sz="3200" b="0" u="none" strike="noStrike">
                <a:solidFill>
                  <a:schemeClr val="accent2"/>
                </a:solidFill>
                <a:effectLst/>
                <a:uFillTx/>
                <a:latin typeface="Arial"/>
                <a:ea typeface="ＭＳ Ｐゴシック"/>
              </a:rPr>
              <a:t>summer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More time facing the Sun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Totality more likely at </a:t>
            </a:r>
            <a:r>
              <a:rPr lang="en-US" sz="3200" b="0" u="none" strike="noStrike">
                <a:solidFill>
                  <a:schemeClr val="accent2"/>
                </a:solidFill>
                <a:effectLst/>
                <a:uFillTx/>
                <a:latin typeface="Arial"/>
                <a:ea typeface="ＭＳ Ｐゴシック"/>
              </a:rPr>
              <a:t>aphelion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Northern hemisphere summer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Narrow path of totality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Brief totality at best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7" dur="indefinite" restart="never" nodeType="tmRoot">
          <p:childTnLst>
            <p:seq>
              <p:cTn id="78" dur="indefinite" nodeType="mainSeq">
                <p:childTnLst>
                  <p:par>
                    <p:cTn id="79" fill="hold" nodeType="clickEffect">
                      <p:stCondLst>
                        <p:cond delay="indefinite"/>
                      </p:stCondLst>
                      <p:childTnLst>
                        <p:par>
                          <p:cTn id="80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Effect">
                      <p:stCondLst>
                        <p:cond delay="indefinite"/>
                      </p:stCondLst>
                      <p:childTnLst>
                        <p:par>
                          <p:cTn id="86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Effect">
                      <p:stCondLst>
                        <p:cond delay="indefinite"/>
                      </p:stCondLst>
                      <p:childTnLst>
                        <p:par>
                          <p:cTn id="92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Effect">
                      <p:stCondLst>
                        <p:cond delay="indefinite"/>
                      </p:stCondLst>
                      <p:childTnLst>
                        <p:par>
                          <p:cTn id="96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What is an eclipse like?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GOES </a:t>
            </a:r>
            <a:r>
              <a:rPr lang="en-US" sz="3200" b="0" u="sng" strike="noStrike">
                <a:solidFill>
                  <a:srgbClr val="009999"/>
                </a:solidFill>
                <a:effectLst/>
                <a:uFillTx/>
                <a:latin typeface="Arial"/>
                <a:ea typeface="ＭＳ Ｐゴシック"/>
                <a:hlinkClick r:id="rId1"/>
              </a:rPr>
              <a:t>time lapse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sng" strike="noStrike">
                <a:solidFill>
                  <a:srgbClr val="009999"/>
                </a:solidFill>
                <a:effectLst/>
                <a:uFillTx/>
                <a:latin typeface="Arial"/>
                <a:ea typeface="ＭＳ Ｐゴシック"/>
                <a:hlinkClick r:id="rId2"/>
              </a:rPr>
              <a:t>Veritasium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4"/>
          <p:cNvPicPr/>
          <p:nvPr/>
        </p:nvPicPr>
        <p:blipFill>
          <a:blip r:embed="rId1"/>
          <a:stretch/>
        </p:blipFill>
        <p:spPr>
          <a:xfrm>
            <a:off x="-1143000" y="0"/>
            <a:ext cx="10286280" cy="6857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2"/>
          <p:cNvPicPr/>
          <p:nvPr/>
        </p:nvPicPr>
        <p:blipFill>
          <a:blip r:embed="rId1"/>
          <a:stretch/>
        </p:blipFill>
        <p:spPr>
          <a:xfrm>
            <a:off x="-609480" y="0"/>
            <a:ext cx="10324440" cy="6882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Upcoming Solar Eclipses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Recent total solar eclipse Aug 12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totality in Greenland, Iceland, Spain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Annular solar eclipse </a:t>
            </a:r>
            <a:r>
              <a:rPr lang="en-US" sz="3200" b="0" u="sng" strike="noStrike">
                <a:solidFill>
                  <a:srgbClr val="009999"/>
                </a:solidFill>
                <a:effectLst/>
                <a:uFillTx/>
                <a:latin typeface="Arial"/>
                <a:ea typeface="ＭＳ Ｐゴシック"/>
                <a:hlinkClick r:id="rId1"/>
              </a:rPr>
              <a:t>02/06/2027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Maximum obscuration in Southern Cone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After that, total solar eclipse </a:t>
            </a:r>
            <a:r>
              <a:rPr lang="en-US" sz="3200" b="0" u="sng" strike="noStrike">
                <a:solidFill>
                  <a:srgbClr val="009999"/>
                </a:solidFill>
                <a:effectLst/>
                <a:uFillTx/>
                <a:latin typeface="Arial"/>
                <a:ea typeface="ＭＳ Ｐゴシック"/>
                <a:hlinkClick r:id="rId2"/>
              </a:rPr>
              <a:t>8/2/2027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totality in north Africa, Arabian peninsula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Total solar eclipse </a:t>
            </a:r>
            <a:r>
              <a:rPr lang="en-US" sz="3200" b="0" u="sng" strike="noStrike">
                <a:solidFill>
                  <a:srgbClr val="009999"/>
                </a:solidFill>
                <a:effectLst/>
                <a:uFillTx/>
                <a:latin typeface="Arial"/>
                <a:ea typeface="ＭＳ Ｐゴシック"/>
                <a:hlinkClick r:id="rId3"/>
              </a:rPr>
              <a:t>7/22/2028</a:t>
            </a: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 </a:t>
            </a: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in Oceania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Laramie’s next total solar eclipse 5/3/2106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9" dur="indefinite" restart="never" nodeType="tmRoot">
          <p:childTnLst>
            <p:seq>
              <p:cTn id="100" dur="indefinite" nodeType="mainSeq">
                <p:childTnLst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5"/>
          <p:cNvPicPr/>
          <p:nvPr/>
        </p:nvPicPr>
        <p:blipFill>
          <a:blip r:embed="rId1"/>
          <a:stretch/>
        </p:blipFill>
        <p:spPr>
          <a:xfrm>
            <a:off x="-914400" y="0"/>
            <a:ext cx="10972440" cy="6857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Lunar eclipses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Earth shades the Moon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What phase?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Why not every month?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7" dur="indefinite" restart="never" nodeType="tmRoot">
          <p:childTnLst>
            <p:seq>
              <p:cTn id="128" dur="indefinite" nodeType="mainSeq">
                <p:childTnLst>
                  <p:par>
                    <p:cTn id="129" fill="hold" nodeType="clickEffect">
                      <p:stCondLst>
                        <p:cond delay="indefinite"/>
                      </p:stCondLst>
                      <p:childTnLst>
                        <p:par>
                          <p:cTn id="130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Effect">
                      <p:stCondLst>
                        <p:cond delay="indefinite"/>
                      </p:stCondLst>
                      <p:childTnLst>
                        <p:par>
                          <p:cTn id="13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Effect">
                      <p:stCondLst>
                        <p:cond delay="indefinite"/>
                      </p:stCondLst>
                      <p:childTnLst>
                        <p:par>
                          <p:cTn id="13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Types of Lunar eclipse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Total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Entire Moon passes into Earth’s umbra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Partial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Some of the Moon inside Umbra, some in penumbra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Penumbral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Moon passes into penumbra, misses umbra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1" dur="indefinite" restart="never" nodeType="tmRoot">
          <p:childTnLst>
            <p:seq>
              <p:cTn id="142" dur="indefinite" nodeType="mainSeq">
                <p:childTnLst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Solar Eclipses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Moon blocks the Sun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What phase?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Why not every month?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Effect">
                      <p:stCondLst>
                        <p:cond delay="indefinite"/>
                      </p:stCondLst>
                      <p:childTnLst>
                        <p:par>
                          <p:cTn id="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Effect">
                      <p:stCondLst>
                        <p:cond delay="indefinite"/>
                      </p:stCondLst>
                      <p:childTnLst>
                        <p:par>
                          <p:cTn id="12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Total lunar eclipse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pic>
        <p:nvPicPr>
          <p:cNvPr id="122" name="Picture 2" descr="The Moon may get a red glow during a total lunar eclipse"/>
          <p:cNvPicPr/>
          <p:nvPr/>
        </p:nvPicPr>
        <p:blipFill>
          <a:blip r:embed="rId1"/>
          <a:stretch/>
        </p:blipFill>
        <p:spPr>
          <a:xfrm>
            <a:off x="0" y="1725480"/>
            <a:ext cx="9143280" cy="5142960"/>
          </a:xfrm>
          <a:prstGeom prst="rect">
            <a:avLst/>
          </a:prstGeom>
          <a:noFill/>
          <a:ln w="28575">
            <a:solidFill>
              <a:srgbClr val="003366"/>
            </a:solidFill>
            <a:miter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2" descr="Illustration of how Earth's atmosphere scatters blue light."/>
          <p:cNvPicPr/>
          <p:nvPr/>
        </p:nvPicPr>
        <p:blipFill>
          <a:blip r:embed="rId1"/>
          <a:stretch/>
        </p:blipFill>
        <p:spPr>
          <a:xfrm>
            <a:off x="479520" y="2230560"/>
            <a:ext cx="8301960" cy="4669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Blood Moon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457200" y="1504800"/>
            <a:ext cx="6331680" cy="6087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Why is the umbra red?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View a Lunar Eclipse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Only visible at night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Visible everywhere the Moon is visible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Long period of totality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1" dur="indefinite" restart="never" nodeType="tmRoot">
          <p:childTnLst>
            <p:seq>
              <p:cTn id="162" dur="indefinite" nodeType="mainSeq">
                <p:childTnLst>
                  <p:par>
                    <p:cTn id="163" fill="hold" nodeType="clickEffect">
                      <p:stCondLst>
                        <p:cond delay="indefinite"/>
                      </p:stCondLst>
                      <p:childTnLst>
                        <p:par>
                          <p:cTn id="16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Effect">
                      <p:stCondLst>
                        <p:cond delay="indefinite"/>
                      </p:stCondLst>
                      <p:childTnLst>
                        <p:par>
                          <p:cTn id="16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Effect">
                      <p:stCondLst>
                        <p:cond delay="indefinite"/>
                      </p:stCondLst>
                      <p:childTnLst>
                        <p:par>
                          <p:cTn id="172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Earth’s umbral diameter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indent="0" algn="l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at distance of Moon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30" name="Table 3"/>
          <p:cNvGraphicFramePr/>
          <p:nvPr/>
        </p:nvGraphicFramePr>
        <p:xfrm>
          <a:off x="1066680" y="2514600"/>
          <a:ext cx="6095160" cy="1481760"/>
        </p:xfrm>
        <a:graphic>
          <a:graphicData uri="http://schemas.openxmlformats.org/drawingml/2006/table">
            <a:tbl>
              <a:tblPr/>
              <a:tblGrid>
                <a:gridCol w="2361960"/>
                <a:gridCol w="1701720"/>
                <a:gridCol w="2031840"/>
              </a:tblGrid>
              <a:tr h="370440"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800" b="1" u="none" strike="noStrike">
                          <a:solidFill>
                            <a:schemeClr val="accent6"/>
                          </a:solidFill>
                          <a:effectLst/>
                          <a:uFillTx/>
                          <a:latin typeface="Arial"/>
                        </a:rPr>
                        <a:t>Position</a:t>
                      </a:r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800" b="1" u="none" strike="noStrike">
                          <a:solidFill>
                            <a:schemeClr val="accent6"/>
                          </a:solidFill>
                          <a:effectLst/>
                          <a:uFillTx/>
                          <a:latin typeface="Arial"/>
                        </a:rPr>
                        <a:t>Umbra, km </a:t>
                      </a:r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800" b="1" u="none" strike="noStrike">
                          <a:solidFill>
                            <a:schemeClr val="accent6"/>
                          </a:solidFill>
                          <a:effectLst/>
                          <a:uFillTx/>
                          <a:latin typeface="Arial"/>
                        </a:rPr>
                        <a:t>Umbra/Moon</a:t>
                      </a:r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70440"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average, average</a:t>
                      </a:r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9177</a:t>
                      </a:r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2.64</a:t>
                      </a:r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440"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aphelion, perigee</a:t>
                      </a:r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9487</a:t>
                      </a:r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2.73</a:t>
                      </a:r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440"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perihelion, apogee</a:t>
                      </a:r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8912</a:t>
                      </a:r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1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2.56</a:t>
                      </a:r>
                      <a:endParaRPr lang="en-US" sz="1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1" name="TextBox 1"/>
          <p:cNvSpPr/>
          <p:nvPr/>
        </p:nvSpPr>
        <p:spPr>
          <a:xfrm>
            <a:off x="635400" y="4179960"/>
            <a:ext cx="6958080" cy="52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2800" b="0" u="none" strike="noStrike">
                <a:solidFill>
                  <a:schemeClr val="accent4"/>
                </a:solidFill>
                <a:effectLst/>
                <a:uFillTx/>
                <a:latin typeface="Arial"/>
                <a:ea typeface="ＭＳ Ｐゴシック"/>
              </a:rPr>
              <a:t>As long as they line up, the eclipse is total.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Penumbral lunar eclipse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pic>
        <p:nvPicPr>
          <p:cNvPr id="133" name="Picture 2"/>
          <p:cNvPicPr/>
          <p:nvPr/>
        </p:nvPicPr>
        <p:blipFill>
          <a:blip r:embed="rId1"/>
          <a:stretch/>
        </p:blipFill>
        <p:spPr>
          <a:xfrm>
            <a:off x="762120" y="1289160"/>
            <a:ext cx="7619400" cy="4279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Upcoming Lunar Eclipses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3200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Recent partial (92%)  Aug 27–28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No total lunar eclipses in 2027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No total lunar eclipses we’ll see in 2028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Some of total </a:t>
            </a:r>
            <a:r>
              <a:rPr lang="en-US" sz="3200" b="0" u="sng" strike="noStrike">
                <a:solidFill>
                  <a:srgbClr val="009999"/>
                </a:solidFill>
                <a:effectLst/>
                <a:uFillTx/>
                <a:latin typeface="Arial"/>
                <a:ea typeface="ＭＳ Ｐゴシック"/>
                <a:hlinkClick r:id="rId1"/>
              </a:rPr>
              <a:t>6/26/2029</a:t>
            </a: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 visible in Laramie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Moonrise–10:13 PM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5" dur="indefinite" restart="never" nodeType="tmRoot">
          <p:childTnLst>
            <p:seq>
              <p:cTn id="176" dur="indefinite" nodeType="mainSeq">
                <p:childTnLst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Planetary Transits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Inner planet between Sun and Earth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i="1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Inferior conjunction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Very little obscuration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Mercury </a:t>
            </a:r>
            <a:r>
              <a:rPr lang="en-US" sz="2800" b="0" u="none" strike="noStrike">
                <a:solidFill>
                  <a:srgbClr val="7030A0"/>
                </a:solidFill>
                <a:effectLst/>
                <a:uFillTx/>
                <a:latin typeface="Arial"/>
                <a:ea typeface="ＭＳ Ｐゴシック"/>
              </a:rPr>
              <a:t>10"–12"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Venus </a:t>
            </a:r>
            <a:r>
              <a:rPr lang="en-US" sz="2800" b="0" u="none" strike="noStrike">
                <a:solidFill>
                  <a:srgbClr val="7030A0"/>
                </a:solidFill>
                <a:effectLst/>
                <a:uFillTx/>
                <a:latin typeface="Arial"/>
                <a:ea typeface="ＭＳ Ｐゴシック"/>
              </a:rPr>
              <a:t>58"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Nodal alignment required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Mercury’s orbital inclination </a:t>
            </a:r>
            <a:r>
              <a:rPr lang="en-US" sz="2800" b="0" u="none" strike="noStrike">
                <a:solidFill>
                  <a:srgbClr val="7030A0"/>
                </a:solidFill>
                <a:effectLst/>
                <a:uFillTx/>
                <a:latin typeface="Arial"/>
                <a:ea typeface="ＭＳ Ｐゴシック"/>
              </a:rPr>
              <a:t>7°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Venus’s orbital inclination </a:t>
            </a:r>
            <a:r>
              <a:rPr lang="en-US" sz="2800" b="0" u="none" strike="noStrike">
                <a:solidFill>
                  <a:srgbClr val="7030A0"/>
                </a:solidFill>
                <a:effectLst/>
                <a:uFillTx/>
                <a:latin typeface="Arial"/>
                <a:ea typeface="ＭＳ Ｐゴシック"/>
              </a:rPr>
              <a:t>3.4°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9" dur="indefinite" restart="never" nodeType="tmRoot">
          <p:childTnLst>
            <p:seq>
              <p:cTn id="200" dur="indefinite" nodeType="mainSeq">
                <p:childTnLst>
                  <p:par>
                    <p:cTn id="201" fill="hold" nodeType="clickEffect">
                      <p:stCondLst>
                        <p:cond delay="indefinite"/>
                      </p:stCondLst>
                      <p:childTnLst>
                        <p:par>
                          <p:cTn id="202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 nodeType="clickEffect">
                      <p:stCondLst>
                        <p:cond delay="indefinite"/>
                      </p:stCondLst>
                      <p:childTnLst>
                        <p:par>
                          <p:cTn id="20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 nodeType="clickEffect">
                      <p:stCondLst>
                        <p:cond delay="indefinite"/>
                      </p:stCondLst>
                      <p:childTnLst>
                        <p:par>
                          <p:cTn id="216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Transits are Rare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Next transits of </a:t>
            </a:r>
            <a:r>
              <a:rPr lang="en-US" sz="3200" b="0" u="none" strike="noStrike">
                <a:solidFill>
                  <a:schemeClr val="accent2"/>
                </a:solidFill>
                <a:effectLst/>
                <a:uFillTx/>
                <a:latin typeface="Arial"/>
                <a:ea typeface="ＭＳ Ｐゴシック"/>
              </a:rPr>
              <a:t>Mercury</a:t>
            </a: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: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tabLst>
                <a:tab pos="3652920" algn="l"/>
              </a:tabLst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Nov 13, 2032</a:t>
            </a: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	</a:t>
            </a: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not visible in N. America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tabLst>
                <a:tab pos="3652920" algn="l"/>
              </a:tabLst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Nov 7, 2039</a:t>
            </a: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	</a:t>
            </a: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not visible in N. America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tabLst>
                <a:tab pos="3652920" algn="l"/>
              </a:tabLst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May 7, 2049</a:t>
            </a: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	</a:t>
            </a: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visible in western N. Am.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  <a:tabLst>
                <a:tab pos="3652920" algn="l"/>
              </a:tabLst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Nov 8, 2052</a:t>
            </a: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	</a:t>
            </a: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visible in Americas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40" name="TextBox 3"/>
          <p:cNvSpPr/>
          <p:nvPr/>
        </p:nvSpPr>
        <p:spPr>
          <a:xfrm>
            <a:off x="5448240" y="5521680"/>
            <a:ext cx="3415680" cy="36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u="sng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  <a:hlinkClick r:id="rId1"/>
              </a:rPr>
              <a:t>Image</a:t>
            </a: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: Howard Brown-Greaves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1" name="Picture 7"/>
          <p:cNvPicPr/>
          <p:nvPr/>
        </p:nvPicPr>
        <p:blipFill>
          <a:blip r:embed="rId2"/>
          <a:stretch/>
        </p:blipFill>
        <p:spPr>
          <a:xfrm>
            <a:off x="914400" y="4331880"/>
            <a:ext cx="4545720" cy="2437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Transits are Rare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Transits of </a:t>
            </a:r>
            <a:r>
              <a:rPr lang="en-US" sz="3200" b="0" u="none" strike="noStrike">
                <a:solidFill>
                  <a:schemeClr val="accent2"/>
                </a:solidFill>
                <a:effectLst/>
                <a:uFillTx/>
                <a:latin typeface="Arial"/>
                <a:ea typeface="ＭＳ Ｐゴシック"/>
              </a:rPr>
              <a:t>Venus</a:t>
            </a: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: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B477B4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B477B4"/>
                </a:solidFill>
                <a:effectLst/>
                <a:uFillTx/>
                <a:latin typeface="Arial"/>
                <a:ea typeface="ＭＳ Ｐゴシック"/>
              </a:rPr>
              <a:t>Jun 8, 2004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B477B4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B477B4"/>
                </a:solidFill>
                <a:effectLst/>
                <a:uFillTx/>
                <a:latin typeface="Arial"/>
                <a:ea typeface="ＭＳ Ｐゴシック"/>
              </a:rPr>
              <a:t>Jun 6, 2012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Dec 11, 2117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Dec 18, 2125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June 11, 2247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June 9, 2255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44" name="TextBox 3"/>
          <p:cNvSpPr/>
          <p:nvPr/>
        </p:nvSpPr>
        <p:spPr>
          <a:xfrm>
            <a:off x="3786480" y="6004080"/>
            <a:ext cx="2048400" cy="46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2400" b="0" u="sng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  <a:hlinkClick r:id="rId1"/>
              </a:rPr>
              <a:t>Image</a:t>
            </a: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: NASA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5" name="Picture 4"/>
          <p:cNvPicPr/>
          <p:nvPr/>
        </p:nvPicPr>
        <p:blipFill>
          <a:blip r:embed="rId2"/>
          <a:stretch/>
        </p:blipFill>
        <p:spPr>
          <a:xfrm>
            <a:off x="3809880" y="2590920"/>
            <a:ext cx="5118840" cy="3412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Exoplanet Transits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Sensitive way to detect exoplanets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Gives information about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atmosphere of star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atmosphere of planet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diameter of planet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Low probability of alignment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Difficult to detect planets much smaller than their stars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3" dur="indefinite" restart="never" nodeType="tmRoot">
          <p:childTnLst>
            <p:seq>
              <p:cTn id="224" dur="indefinite" nodeType="mainSeq">
                <p:childTnLst>
                  <p:par>
                    <p:cTn id="225" fill="hold" nodeType="clickEffect">
                      <p:stCondLst>
                        <p:cond delay="indefinite"/>
                      </p:stCondLst>
                      <p:childTnLst>
                        <p:par>
                          <p:cTn id="226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 nodeType="clickEffect">
                      <p:stCondLst>
                        <p:cond delay="indefinite"/>
                      </p:stCondLst>
                      <p:childTnLst>
                        <p:par>
                          <p:cTn id="230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 nodeType="clickEffect">
                      <p:stCondLst>
                        <p:cond delay="indefinite"/>
                      </p:stCondLst>
                      <p:childTnLst>
                        <p:par>
                          <p:cTn id="240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 nodeType="clickEffect">
                      <p:stCondLst>
                        <p:cond delay="indefinite"/>
                      </p:stCondLst>
                      <p:childTnLst>
                        <p:par>
                          <p:cTn id="24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Eclipses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pic>
        <p:nvPicPr>
          <p:cNvPr id="85" name="Picture 2" descr="Illustration of lunar nodes with Sun, Earth, and Moon"/>
          <p:cNvPicPr/>
          <p:nvPr/>
        </p:nvPicPr>
        <p:blipFill>
          <a:blip r:embed="rId1"/>
          <a:stretch/>
        </p:blipFill>
        <p:spPr>
          <a:xfrm>
            <a:off x="0" y="1714680"/>
            <a:ext cx="9143280" cy="5142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Occultations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Closer object blocks a more distant object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E.g. planet, moon, or asteroid blocks a star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Gives information about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atmosphere of blocker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size and shape of near object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743040" lvl="1" indent="-285840" algn="l">
              <a:lnSpc>
                <a:spcPct val="100000"/>
              </a:lnSpc>
              <a:spcBef>
                <a:spcPts val="561"/>
              </a:spcBef>
              <a:buClr>
                <a:srgbClr val="003366"/>
              </a:buClr>
              <a:buFont typeface="Symbol" charset="2"/>
              <a:buChar char=""/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size and shape of distant object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Asteroid (90) Antiope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6933600" cy="685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indent="0" algn="l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Best telescopic view, VLT/adaptive optics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Box 3"/>
          <p:cNvSpPr/>
          <p:nvPr/>
        </p:nvSpPr>
        <p:spPr>
          <a:xfrm>
            <a:off x="152280" y="6399360"/>
            <a:ext cx="3839400" cy="36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By </a:t>
            </a:r>
            <a:r>
              <a:rPr lang="en-US" sz="1800" b="0" u="sng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  <a:hlinkClick r:id="rId1"/>
              </a:rPr>
              <a:t>European Southern Observatory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3" name="Picture 2"/>
          <p:cNvPicPr/>
          <p:nvPr/>
        </p:nvPicPr>
        <p:blipFill>
          <a:blip r:embed="rId2"/>
          <a:stretch/>
        </p:blipFill>
        <p:spPr>
          <a:xfrm>
            <a:off x="623880" y="1905120"/>
            <a:ext cx="7466760" cy="4483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Asteroid (90) Antiope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3428280" cy="24375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indent="0" algn="l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Occultation of LQ Aquarii, 7/19/2011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Timings from multiple stations in western US</a:t>
            </a:r>
            <a:endParaRPr lang="en-US" sz="28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pic>
        <p:nvPicPr>
          <p:cNvPr id="156" name="Picture 2"/>
          <p:cNvPicPr/>
          <p:nvPr/>
        </p:nvPicPr>
        <p:blipFill>
          <a:blip r:embed="rId1"/>
          <a:stretch/>
        </p:blipFill>
        <p:spPr>
          <a:xfrm>
            <a:off x="4419720" y="1401840"/>
            <a:ext cx="4048920" cy="5180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7" name="TextBox 3"/>
          <p:cNvSpPr/>
          <p:nvPr/>
        </p:nvSpPr>
        <p:spPr>
          <a:xfrm>
            <a:off x="457200" y="4724280"/>
            <a:ext cx="2590200" cy="16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ＭＳ Ｐゴシック"/>
              </a:rPr>
              <a:t>Credit: David Dunham, International Occultation Timing Association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Eclipse and occultation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APOD </a:t>
            </a:r>
            <a:r>
              <a:rPr lang="en-US" sz="3200" b="0" u="sng" strike="noStrike">
                <a:solidFill>
                  <a:srgbClr val="009999"/>
                </a:solidFill>
                <a:effectLst/>
                <a:uFillTx/>
                <a:latin typeface="Arial"/>
                <a:ea typeface="ＭＳ Ｐゴシック"/>
                <a:hlinkClick r:id="rId1"/>
              </a:rPr>
              <a:t>11 Nov 2022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Lunar inclination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pic>
        <p:nvPicPr>
          <p:cNvPr id="87" name="Picture 2"/>
          <p:cNvPicPr/>
          <p:nvPr/>
        </p:nvPicPr>
        <p:blipFill>
          <a:blip r:embed="rId1"/>
          <a:stretch/>
        </p:blipFill>
        <p:spPr>
          <a:xfrm>
            <a:off x="1519200" y="1355760"/>
            <a:ext cx="6104880" cy="4579200"/>
          </a:xfrm>
          <a:prstGeom prst="rect">
            <a:avLst/>
          </a:prstGeom>
          <a:noFill/>
          <a:ln w="12700">
            <a:solidFill>
              <a:srgbClr val="003366"/>
            </a:solidFill>
            <a:miter/>
          </a:ln>
        </p:spPr>
      </p:pic>
      <p:sp>
        <p:nvSpPr>
          <p:cNvPr id="88" name="TextBox 3"/>
          <p:cNvSpPr/>
          <p:nvPr/>
        </p:nvSpPr>
        <p:spPr>
          <a:xfrm>
            <a:off x="762120" y="5935680"/>
            <a:ext cx="4556880" cy="36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Image credit: </a:t>
            </a:r>
            <a:r>
              <a:rPr lang="en-US" sz="1800" b="0" u="sng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  <a:hlinkClick r:id="rId2"/>
              </a:rPr>
              <a:t>Richard Pogge</a:t>
            </a: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, Ohio State U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Line of sight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457200" indent="-457200" algn="l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accent2"/>
                </a:solidFill>
                <a:effectLst/>
                <a:uFillTx/>
                <a:latin typeface="Arial"/>
                <a:ea typeface="ＭＳ Ｐゴシック"/>
              </a:rPr>
              <a:t>Node</a:t>
            </a: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: where an orbit crosses the ecliptic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457200" indent="-457200" algn="l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accent2"/>
                </a:solidFill>
                <a:effectLst/>
                <a:uFillTx/>
                <a:latin typeface="Arial"/>
                <a:ea typeface="ＭＳ Ｐゴシック"/>
              </a:rPr>
              <a:t>Nodal line</a:t>
            </a: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: where orbital plane intersects the ecliptic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" dur="indefinite" restart="never" nodeType="tmRoot">
          <p:childTnLst>
            <p:seq>
              <p:cTn id="16" dur="indefinite" nodeType="mainSeq">
                <p:childTnLst>
                  <p:par>
                    <p:cTn id="17" fill="hold" nodeType="clickEffect">
                      <p:stCondLst>
                        <p:cond delay="indefinite"/>
                      </p:stCondLst>
                      <p:childTnLst>
                        <p:par>
                          <p:cTn id="1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Effect">
                      <p:stCondLst>
                        <p:cond delay="indefinite"/>
                      </p:stCondLst>
                      <p:childTnLst>
                        <p:par>
                          <p:cTn id="22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Parts of the shadow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pic>
        <p:nvPicPr>
          <p:cNvPr id="92" name="Picture 3"/>
          <p:cNvPicPr/>
          <p:nvPr/>
        </p:nvPicPr>
        <p:blipFill>
          <a:blip r:embed="rId1"/>
          <a:stretch/>
        </p:blipFill>
        <p:spPr>
          <a:xfrm>
            <a:off x="762120" y="1722600"/>
            <a:ext cx="7619400" cy="4279320"/>
          </a:xfrm>
          <a:prstGeom prst="rect">
            <a:avLst/>
          </a:prstGeom>
          <a:noFill/>
          <a:ln w="28575">
            <a:solidFill>
              <a:srgbClr val="000000"/>
            </a:solidFill>
            <a:miter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Earth and Moon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pic>
        <p:nvPicPr>
          <p:cNvPr id="94" name="Picture 2"/>
          <p:cNvPicPr/>
          <p:nvPr/>
        </p:nvPicPr>
        <p:blipFill>
          <a:blip r:embed="rId1"/>
          <a:stretch/>
        </p:blipFill>
        <p:spPr>
          <a:xfrm>
            <a:off x="0" y="3019320"/>
            <a:ext cx="9143280" cy="81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" name="TextBox 3"/>
          <p:cNvSpPr/>
          <p:nvPr/>
        </p:nvSpPr>
        <p:spPr>
          <a:xfrm>
            <a:off x="914400" y="4648320"/>
            <a:ext cx="6160320" cy="92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Photo: NavCam 1 of the OSIRIS-REx probe, Sep 25, 2017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Approximately equidistant from Earth and Moon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Credit: </a:t>
            </a:r>
            <a:r>
              <a:rPr lang="en-US" sz="1800" b="0" u="sng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  <a:hlinkClick r:id="rId2"/>
              </a:rPr>
              <a:t>NASA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They’re so close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t">
            <a:noAutofit/>
          </a:bodyPr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Sun and Moon each subtend </a:t>
            </a:r>
            <a:r>
              <a:rPr lang="en-US" sz="3200" b="0" u="none" strike="noStrike">
                <a:solidFill>
                  <a:schemeClr val="accent2"/>
                </a:solidFill>
                <a:effectLst/>
                <a:uFillTx/>
                <a:latin typeface="Arial"/>
                <a:ea typeface="ＭＳ Ｐゴシック"/>
              </a:rPr>
              <a:t>½  degree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Sun is </a:t>
            </a:r>
            <a:r>
              <a:rPr lang="en-US" sz="3200" b="0" u="none" strike="noStrike">
                <a:solidFill>
                  <a:srgbClr val="7030A0"/>
                </a:solidFill>
                <a:effectLst/>
                <a:uFillTx/>
                <a:latin typeface="Arial"/>
                <a:ea typeface="ＭＳ Ｐゴシック"/>
              </a:rPr>
              <a:t>400</a:t>
            </a: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 times the diameter of Moon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  <a:p>
            <a:pPr marL="343080" indent="-343080" algn="l">
              <a:lnSpc>
                <a:spcPct val="100000"/>
              </a:lnSpc>
              <a:spcBef>
                <a:spcPts val="641"/>
              </a:spcBef>
              <a:buClr>
                <a:srgbClr val="003366"/>
              </a:buClr>
              <a:buFont typeface="Symbol" charset="2"/>
              <a:buChar char=""/>
            </a:pP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Sun is </a:t>
            </a:r>
            <a:r>
              <a:rPr lang="en-US" sz="3200" b="0" u="none" strike="noStrike">
                <a:solidFill>
                  <a:srgbClr val="7030A0"/>
                </a:solidFill>
                <a:effectLst/>
                <a:uFillTx/>
                <a:latin typeface="Arial"/>
                <a:ea typeface="ＭＳ Ｐゴシック"/>
              </a:rPr>
              <a:t>400</a:t>
            </a:r>
            <a:r>
              <a:rPr lang="en-US" sz="32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 times farther than Moon</a:t>
            </a:r>
            <a:endParaRPr lang="en-US" sz="32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" dur="indefinite" restart="never" nodeType="tmRoot">
          <p:childTnLst>
            <p:seq>
              <p:cTn id="26" dur="indefinite" nodeType="mainSeq">
                <p:childTnLst>
                  <p:par>
                    <p:cTn id="27" fill="hold" nodeType="clickEffect">
                      <p:stCondLst>
                        <p:cond delay="indefinite"/>
                      </p:stCondLst>
                      <p:childTnLst>
                        <p:par>
                          <p:cTn id="28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Effect">
                      <p:stCondLst>
                        <p:cond delay="indefinite"/>
                      </p:stCondLst>
                      <p:childTnLst>
                        <p:par>
                          <p:cTn id="32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Effect">
                      <p:stCondLst>
                        <p:cond delay="indefinite"/>
                      </p:stCondLst>
                      <p:childTnLst>
                        <p:par>
                          <p:cTn id="36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3366"/>
                </a:solidFill>
                <a:effectLst/>
                <a:uFillTx/>
                <a:latin typeface="Arial"/>
                <a:ea typeface="ＭＳ Ｐゴシック"/>
              </a:rPr>
              <a:t>Disk matching</a:t>
            </a:r>
            <a:endParaRPr lang="en-US" sz="4400" b="0" u="none" strike="noStrike">
              <a:solidFill>
                <a:srgbClr val="003366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99" name="Content Placeholder 3"/>
          <p:cNvGraphicFramePr/>
          <p:nvPr/>
        </p:nvGraphicFramePr>
        <p:xfrm>
          <a:off x="457200" y="1971720"/>
          <a:ext cx="6018480" cy="1584000"/>
        </p:xfrm>
        <a:graphic>
          <a:graphicData uri="http://schemas.openxmlformats.org/drawingml/2006/table">
            <a:tbl>
              <a:tblPr/>
              <a:tblGrid>
                <a:gridCol w="2006280"/>
                <a:gridCol w="2006280"/>
                <a:gridCol w="2006280"/>
              </a:tblGrid>
              <a:tr h="396000"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1" u="none" strike="noStrike">
                          <a:solidFill>
                            <a:schemeClr val="accent6"/>
                          </a:solidFill>
                          <a:effectLst/>
                          <a:uFillTx/>
                          <a:latin typeface="Arial"/>
                        </a:rPr>
                        <a:t>Position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1" u="none" strike="noStrike">
                          <a:solidFill>
                            <a:schemeClr val="accent6"/>
                          </a:solidFill>
                          <a:effectLst/>
                          <a:uFillTx/>
                          <a:latin typeface="Arial"/>
                        </a:rPr>
                        <a:t>Distance (km)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1" u="none" strike="noStrike">
                          <a:solidFill>
                            <a:schemeClr val="accent6"/>
                          </a:solidFill>
                          <a:effectLst/>
                          <a:uFillTx/>
                          <a:latin typeface="Arial"/>
                        </a:rPr>
                        <a:t>Angle (ʹ)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96000"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average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150 ×10</a:t>
                      </a:r>
                      <a:r>
                        <a:rPr lang="en-US" sz="2000" b="0" u="none" strike="noStrike" baseline="3000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6</a:t>
                      </a: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32.3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96000"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perihelion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147 ×10</a:t>
                      </a:r>
                      <a:r>
                        <a:rPr lang="en-US" sz="2000" b="0" u="none" strike="noStrike" baseline="3000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6</a:t>
                      </a: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32.8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96000"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aphelion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152 ×10</a:t>
                      </a:r>
                      <a:r>
                        <a:rPr lang="en-US" sz="2000" b="0" u="none" strike="noStrike" baseline="30000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6</a:t>
                      </a: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 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31.7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0" name="Content Placeholder 3"/>
          <p:cNvGraphicFramePr/>
          <p:nvPr/>
        </p:nvGraphicFramePr>
        <p:xfrm>
          <a:off x="457200" y="4257720"/>
          <a:ext cx="6018480" cy="1584000"/>
        </p:xfrm>
        <a:graphic>
          <a:graphicData uri="http://schemas.openxmlformats.org/drawingml/2006/table">
            <a:tbl>
              <a:tblPr/>
              <a:tblGrid>
                <a:gridCol w="2006280"/>
                <a:gridCol w="2006280"/>
                <a:gridCol w="2006280"/>
              </a:tblGrid>
              <a:tr h="396000"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1" u="none" strike="noStrike">
                          <a:solidFill>
                            <a:schemeClr val="accent6"/>
                          </a:solidFill>
                          <a:effectLst/>
                          <a:uFillTx/>
                          <a:latin typeface="Arial"/>
                        </a:rPr>
                        <a:t>Position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1" u="none" strike="noStrike">
                          <a:solidFill>
                            <a:schemeClr val="accent6"/>
                          </a:solidFill>
                          <a:effectLst/>
                          <a:uFillTx/>
                          <a:latin typeface="Arial"/>
                        </a:rPr>
                        <a:t>Distance (km)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1" u="none" strike="noStrike">
                          <a:solidFill>
                            <a:schemeClr val="accent6"/>
                          </a:solidFill>
                          <a:effectLst/>
                          <a:uFillTx/>
                          <a:latin typeface="Arial"/>
                        </a:rPr>
                        <a:t>Angle (ʹ)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96000"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average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384,399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31.1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96000"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perigee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356,870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0" u="none" strike="noStrike">
                          <a:solidFill>
                            <a:schemeClr val="accent2"/>
                          </a:solidFill>
                          <a:effectLst/>
                          <a:uFillTx/>
                          <a:latin typeface="Arial"/>
                        </a:rPr>
                        <a:t>33.5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96000"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apogee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406,079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tIns="45360" bIns="45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0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rial"/>
                        </a:rPr>
                        <a:t>29.4</a:t>
                      </a:r>
                      <a:endParaRPr lang="en-US" sz="20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360" marB="45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1" name="TextBox 5"/>
          <p:cNvSpPr/>
          <p:nvPr/>
        </p:nvSpPr>
        <p:spPr>
          <a:xfrm>
            <a:off x="442800" y="1447920"/>
            <a:ext cx="4995000" cy="52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Sun: diameter 1.393 ×10</a:t>
            </a:r>
            <a:r>
              <a:rPr lang="en-US" sz="2800" b="0" u="none" strike="noStrike" baseline="30000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6</a:t>
            </a: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 km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Box 6"/>
          <p:cNvSpPr/>
          <p:nvPr/>
        </p:nvSpPr>
        <p:spPr>
          <a:xfrm>
            <a:off x="457200" y="3733920"/>
            <a:ext cx="4164840" cy="52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Arial"/>
                <a:ea typeface="ＭＳ Ｐゴシック"/>
              </a:rPr>
              <a:t>Moon: diameter 3475 km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Box 1"/>
          <p:cNvSpPr/>
          <p:nvPr/>
        </p:nvSpPr>
        <p:spPr>
          <a:xfrm>
            <a:off x="457200" y="5867280"/>
            <a:ext cx="7203600" cy="52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2800" b="0" u="none" strike="noStrike">
                <a:solidFill>
                  <a:schemeClr val="accent4"/>
                </a:solidFill>
                <a:effectLst/>
                <a:uFillTx/>
                <a:latin typeface="Arial"/>
                <a:ea typeface="ＭＳ Ｐゴシック"/>
              </a:rPr>
              <a:t>The Sun usually looks bigger than the Moon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9" dur="indefinite" restart="never" nodeType="tmRoot">
          <p:childTnLst>
            <p:seq>
              <p:cTn id="40" dur="indefinite" nodeType="mainSeq">
                <p:childTnLst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4073</TotalTime>
  <Application>LibreOffice/26.2.5.2$MacOSX_AARCH64 LibreOffice_project/cd7284b4cbbfeb507e630c1aac019f4157393acb</Application>
  <AppVersion>15.0000</AppVersion>
  <Words>1073</Words>
  <Paragraphs>240</Paragraphs>
  <Company>John Carroll University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2003-08-04T19:23:16Z</dcterms:created>
  <dc:creator>joe</dc:creator>
  <dc:description/>
  <dc:language>en-US</dc:language>
  <cp:lastModifiedBy/>
  <cp:lastPrinted>2019-02-25T13:00:09Z</cp:lastPrinted>
  <dcterms:modified xsi:type="dcterms:W3CDTF">2026-08-29T21:05:33Z</dcterms:modified>
  <cp:revision>243</cp:revision>
  <dc:subject/>
  <dc:title>Balloon Animals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On-screen Show (4:3)</vt:lpwstr>
  </property>
  <property fmtid="{D5CDD505-2E9C-101B-9397-08002B2CF9AE}" pid="4" name="Slides">
    <vt:i4>49</vt:i4>
  </property>
</Properties>
</file>