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notesMasters/notesMaster1.xml" ContentType="application/vnd.openxmlformats-officedocument.presentationml.notesMaster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4.tif" ContentType="image/tiff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/>
  <p:notesSz cx="9312275" cy="7026275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move the slide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4FB6CFF-5D8D-41AB-B051-81CE11FB5691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2900520" y="527040"/>
            <a:ext cx="3511080" cy="263484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932040" y="3336840"/>
            <a:ext cx="7448040" cy="3161880"/>
          </a:xfrm>
          <a:prstGeom prst="rect">
            <a:avLst/>
          </a:prstGeom>
          <a:noFill/>
          <a:ln w="0">
            <a:noFill/>
          </a:ln>
        </p:spPr>
        <p:txBody>
          <a:bodyPr lIns="92520" tIns="46080" rIns="92520" bIns="4608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hdr"/>
          </p:nvPr>
        </p:nvSpPr>
        <p:spPr>
          <a:xfrm>
            <a:off x="0" y="112680"/>
            <a:ext cx="4035240" cy="352080"/>
          </a:xfrm>
          <a:prstGeom prst="rect">
            <a:avLst/>
          </a:prstGeom>
          <a:noFill/>
          <a:ln w="0">
            <a:noFill/>
          </a:ln>
        </p:spPr>
        <p:txBody>
          <a:bodyPr lIns="92520" tIns="46080" rIns="92520" bIns="4608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  <a:ea typeface="+mn-ea"/>
              </a:rPr>
              <a:t>Legend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sldNum" idx="37"/>
          </p:nvPr>
        </p:nvSpPr>
        <p:spPr>
          <a:xfrm>
            <a:off x="5275440" y="6672240"/>
            <a:ext cx="4035240" cy="352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2520" tIns="46080" rIns="92520" bIns="4608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04100FA-A880-4F0E-AA4C-DF7136A64D4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4298984-1F8F-4311-9FBD-5783F4E618B0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2000" b="1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338F67F-6378-40C6-8DE4-5FC63B0CBE2B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2000" b="1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algn="l"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457200"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914400"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371600"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828800"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286000"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743200"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166D4DF-37FA-45A5-88B5-3C44438B98DE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32C3202-CA5E-43C9-9B73-732106962FEE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vert="eaVert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3D202CA-C54A-4091-83A2-CF22EB892AF6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951596-8B15-4FB5-95E2-E7B51B91B0DD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000" b="1" u="none" strike="noStrike" cap="all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E807C62-55B9-42EA-8131-1ED6107D78AC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E88D250-EA55-46EA-BD5C-7F2EAA672FC6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1AA37D5-306C-4005-840D-E5B94CF258A3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3DAB42-5F9D-4207-9CF3-0EB30C200138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dt" idx="25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ftr" idx="26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Num" idx="27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77D5616-954B-4F7A-858A-BB996E4E9E41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science.nasa.gov/resource/the-milky-way-galaxy/" TargetMode="External"/><Relationship Id="rId2" Type="http://schemas.openxmlformats.org/officeDocument/2006/relationships/image" Target="../media/image4.tif"/><Relationship Id="rId3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1"/>
          <p:cNvPicPr/>
          <p:nvPr/>
        </p:nvPicPr>
        <p:blipFill>
          <a:blip r:embed="rId1"/>
          <a:stretch/>
        </p:blipFill>
        <p:spPr>
          <a:xfrm>
            <a:off x="-940320" y="0"/>
            <a:ext cx="11024640" cy="685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45720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FFFF00"/>
                </a:solidFill>
                <a:effectLst/>
                <a:uFillTx/>
                <a:latin typeface="Arial"/>
                <a:ea typeface="ＭＳ Ｐゴシック"/>
              </a:rPr>
              <a:t>Stellar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ctr">
              <a:spcBef>
                <a:spcPts val="641"/>
              </a:spcBef>
              <a:buNone/>
              <a:tabLst>
                <a:tab pos="0" algn="l"/>
              </a:tabLst>
            </a:pP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Ecliptic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The ecliptic plane doesn’t move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Uses degrees for both coordinates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Disadvantages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The First Point of Aries does move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1" dur="indefinite" restart="never" nodeType="tmRoot">
          <p:childTnLst>
            <p:seq>
              <p:cTn id="52" dur="indefinite" nodeType="mainSeq"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Galactic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2"/>
          <p:cNvSpPr/>
          <p:nvPr/>
        </p:nvSpPr>
        <p:spPr>
          <a:xfrm>
            <a:off x="228600" y="5664600"/>
            <a:ext cx="341100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400" b="0" u="sng" strike="noStrike">
                <a:solidFill>
                  <a:schemeClr val="dk2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Image</a:t>
            </a:r>
            <a:r>
              <a:rPr lang="en-US" sz="2400" b="0" u="none" strike="noStrike">
                <a:solidFill>
                  <a:schemeClr val="dk2"/>
                </a:solidFill>
                <a:effectLst/>
                <a:uFillTx/>
                <a:latin typeface="Arial"/>
                <a:ea typeface="ＭＳ Ｐゴシック"/>
              </a:rPr>
              <a:t>: NASA/Caltech-JPL, Spitzer data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" name="Picture 3"/>
          <p:cNvPicPr/>
          <p:nvPr/>
        </p:nvPicPr>
        <p:blipFill>
          <a:blip r:embed="rId2"/>
          <a:stretch/>
        </p:blipFill>
        <p:spPr>
          <a:xfrm>
            <a:off x="3657600" y="1417680"/>
            <a:ext cx="5257440" cy="5257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Galactic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Latitude 0° is the plane containing the Sun parallel to the plane of the Milky Way galaxy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Longitude 0° in the direction to the galactic center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Longitude increases ccw looking down north galactic pole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Galactic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Stabler than Earth Orbit parameters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Disadvantages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Galactic plane hard to define exactly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Galactic plane isn’t exactly planar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Converting between systems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97" name="Picture 2"/>
          <p:cNvPicPr/>
          <p:nvPr/>
        </p:nvPicPr>
        <p:blipFill>
          <a:blip r:embed="rId1"/>
          <a:stretch/>
        </p:blipFill>
        <p:spPr>
          <a:xfrm>
            <a:off x="1758960" y="1581120"/>
            <a:ext cx="5625720" cy="369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TextBox 3"/>
          <p:cNvSpPr/>
          <p:nvPr/>
        </p:nvSpPr>
        <p:spPr>
          <a:xfrm>
            <a:off x="1143000" y="5791320"/>
            <a:ext cx="3595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i="1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Source: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 Green Bank Observatory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ICRS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International Celestial Reference System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Defined by 303 distant radio sources (mostly quasars)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Equivalent to equatorial coordinates at January 1, 2000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7" dur="indefinite" restart="never" nodeType="tmRoot">
          <p:childTnLst>
            <p:seq>
              <p:cTn id="98" dur="indefinite" nodeType="mainSeq">
                <p:childTnLst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Constellation Boundaries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Celestial sphere is officially partitioned between 88 constellations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Adopted in 1930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Boundaries between constellations are line segments of constant right ascension or declination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B1875.0 coordinates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Constellations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104" name="Picture 2"/>
          <p:cNvPicPr/>
          <p:nvPr/>
        </p:nvPicPr>
        <p:blipFill>
          <a:blip r:embed="rId1"/>
          <a:stretch/>
        </p:blipFill>
        <p:spPr>
          <a:xfrm>
            <a:off x="-5760" y="1600200"/>
            <a:ext cx="9143640" cy="5104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How should we specify where something is in the sky?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Alt-Azimiuth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295280"/>
            <a:ext cx="8229240" cy="1294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Altitude: degrees above the horizon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Azimuth: degrees clockwise of north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74" name="Picture 4"/>
          <p:cNvPicPr/>
          <p:nvPr/>
        </p:nvPicPr>
        <p:blipFill>
          <a:blip r:embed="rId1"/>
          <a:stretch/>
        </p:blipFill>
        <p:spPr>
          <a:xfrm>
            <a:off x="457200" y="2537640"/>
            <a:ext cx="8229240" cy="4320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Alt-Azimuth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Easy to use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Intuitive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Disadvantages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System moves relative to the sky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Zenith is different everywhere on Earth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6600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chemeClr val="accent4"/>
                </a:solidFill>
                <a:effectLst/>
                <a:uFillTx/>
                <a:latin typeface="Arial"/>
                <a:ea typeface="ＭＳ Ｐゴシック"/>
              </a:rPr>
              <a:t>Must specify time, location to be useful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Equatorial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Declination 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0° at equator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+90°at north celestial pole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–90° at south celestial pole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</a:pP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Equatorial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Right ascension 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0 at first point of Aries (March equinox)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Progresses eastward around the celestial equator to 24 h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Reported in hh:mm:ss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</a:pP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Equatorial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82" name="Picture 3"/>
          <p:cNvPicPr/>
          <p:nvPr/>
        </p:nvPicPr>
        <p:blipFill>
          <a:blip r:embed="rId1"/>
          <a:stretch/>
        </p:blipFill>
        <p:spPr>
          <a:xfrm>
            <a:off x="1879560" y="1219320"/>
            <a:ext cx="5384520" cy="538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Equatorial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Referenced to the sky, not the Earth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Tracking RA is easy using (sidereal) time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Disadvantages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 obvious landmarks for zero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The celestial equatorial plane moves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The First Point of Aries moves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</a:pP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Ecliptic Coordinates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Latitude 0° at the ecliptic plane, ±90° at the ecliptic poles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Longitude 0° at the First Point of Aries, increases eastward to 360°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</a:pP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3572</TotalTime>
  <Application>LibreOffice/26.2.5.2$MacOSX_AARCH64 LibreOffice_project/cd7284b4cbbfeb507e630c1aac019f4157393acb</Application>
  <AppVersion>15.0000</AppVersion>
  <Words>324</Words>
  <Paragraphs>68</Paragraphs>
  <Company>John Carroll University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2003-08-04T19:23:16Z</dcterms:created>
  <dc:creator>joe</dc:creator>
  <dc:description/>
  <dc:language>en-US</dc:language>
  <cp:lastModifiedBy/>
  <cp:lastPrinted>2019-02-25T13:00:09Z</cp:lastPrinted>
  <dcterms:modified xsi:type="dcterms:W3CDTF">2026-08-29T20:16:00Z</dcterms:modified>
  <cp:revision>228</cp:revision>
  <dc:subject/>
  <dc:title>Balloon Animals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On-screen Show (4:3)</vt:lpwstr>
  </property>
  <property fmtid="{D5CDD505-2E9C-101B-9397-08002B2CF9AE}" pid="4" name="Slides">
    <vt:i4>17</vt:i4>
  </property>
</Properties>
</file>