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3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6858000" type="screen4x3"/>
  <p:notesSz cx="9236075" cy="70104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Arial" panose="020B0600070205080204" pitchFamily="34" charset="-128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Arial" panose="020B0600070205080204" pitchFamily="34" charset="-128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Arial" panose="020B0600070205080204" pitchFamily="34" charset="-128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Arial" panose="020B0600070205080204" pitchFamily="34" charset="-128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Arial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Arial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Arial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Arial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Arial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1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72" y="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1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">
            <a:extLst>
              <a:ext uri="{FF2B5EF4-FFF2-40B4-BE49-F238E27FC236}">
                <a16:creationId xmlns:a16="http://schemas.microsoft.com/office/drawing/2014/main" id="{73174F1B-5910-6C29-0F78-CF7602D73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236075" cy="7010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35C875ED-1BCE-BCBF-9AF2-490DC9B16217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188913"/>
            <a:ext cx="4000500" cy="349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800" tIns="46080" rIns="91800" bIns="4608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ts val="13"/>
              </a:spcBef>
              <a:spcAft>
                <a:spcPts val="13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A1050 L02 Sky cycles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E3C6169-3F9F-BD50-9356-0681CF803250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5230813" y="0"/>
            <a:ext cx="4000500" cy="349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800" tIns="46080" rIns="91800" bIns="4608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ts val="13"/>
              </a:spcBef>
              <a:spcAft>
                <a:spcPts val="13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08/29/26</a:t>
            </a:r>
          </a:p>
        </p:txBody>
      </p:sp>
      <p:sp>
        <p:nvSpPr>
          <p:cNvPr id="14341" name="Rectangle 4">
            <a:extLst>
              <a:ext uri="{FF2B5EF4-FFF2-40B4-BE49-F238E27FC236}">
                <a16:creationId xmlns:a16="http://schemas.microsoft.com/office/drawing/2014/main" id="{15870DF0-074F-312A-13E1-6305892A4D90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865438" y="525463"/>
            <a:ext cx="3502025" cy="2627312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4856FD07-46E4-B314-D5EF-E54C8B5D2E89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923925" y="3328988"/>
            <a:ext cx="7385050" cy="31559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800" tIns="46080" rIns="91800" bIns="4608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/>
          </a:p>
        </p:txBody>
      </p:sp>
      <p:sp>
        <p:nvSpPr>
          <p:cNvPr id="14343" name="Text Box 6">
            <a:extLst>
              <a:ext uri="{FF2B5EF4-FFF2-40B4-BE49-F238E27FC236}">
                <a16:creationId xmlns:a16="http://schemas.microsoft.com/office/drawing/2014/main" id="{B2C0DF2F-0503-6652-B85F-C68E96227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659563"/>
            <a:ext cx="4002088" cy="35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946DC2FE-1F58-F177-6499-A08B233756F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5230813" y="6659563"/>
            <a:ext cx="4000500" cy="349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800" tIns="46080" rIns="91800" bIns="4608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ts val="13"/>
              </a:spcBef>
              <a:spcAft>
                <a:spcPts val="13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326CBBFA-4B47-4E92-B639-3F38D51058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CFFE75BF-3606-5A53-E3BE-FEB0A107432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3D25173D-5532-6CC3-5A03-5DA90703CD66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16388" name="Rectangle 7">
            <a:extLst>
              <a:ext uri="{FF2B5EF4-FFF2-40B4-BE49-F238E27FC236}">
                <a16:creationId xmlns:a16="http://schemas.microsoft.com/office/drawing/2014/main" id="{FB9437AE-383F-8ADB-2879-FBF62FA4F0C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54470A06-213D-40B6-9753-3F1BEA3DAECC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6389" name="Rectangle 1">
            <a:extLst>
              <a:ext uri="{FF2B5EF4-FFF2-40B4-BE49-F238E27FC236}">
                <a16:creationId xmlns:a16="http://schemas.microsoft.com/office/drawing/2014/main" id="{09308F36-1F98-03E1-587C-D26003D82FF0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600388EC-5E47-D13B-D5CC-A1B83345B8E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6391" name="Text Box 3">
            <a:extLst>
              <a:ext uri="{FF2B5EF4-FFF2-40B4-BE49-F238E27FC236}">
                <a16:creationId xmlns:a16="http://schemas.microsoft.com/office/drawing/2014/main" id="{3686ED88-A2D0-FD04-6131-7583B3245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2713"/>
            <a:ext cx="4002088" cy="35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800" tIns="46080" rIns="91800" bIns="46080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en-US" sz="1200">
                <a:solidFill>
                  <a:srgbClr val="000066"/>
                </a:solidFill>
              </a:rPr>
              <a:t>A1050 L02 Sky cycles</a:t>
            </a:r>
          </a:p>
        </p:txBody>
      </p:sp>
      <p:sp>
        <p:nvSpPr>
          <p:cNvPr id="16392" name="Text Box 4">
            <a:extLst>
              <a:ext uri="{FF2B5EF4-FFF2-40B4-BE49-F238E27FC236}">
                <a16:creationId xmlns:a16="http://schemas.microsoft.com/office/drawing/2014/main" id="{FF1D0917-4E75-73FB-A4D5-E4288B2CB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0813" y="6659563"/>
            <a:ext cx="4002087" cy="35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800" tIns="46080" rIns="91800" bIns="46080" anchor="b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r" eaLnBrk="1" hangingPunct="1">
              <a:buClrTx/>
              <a:buFontTx/>
              <a:buNone/>
            </a:pPr>
            <a:fld id="{10F67CE9-B46B-46FB-842D-510E734EB1EB}" type="slidenum">
              <a:rPr lang="en-US" altLang="en-US" sz="1200">
                <a:solidFill>
                  <a:srgbClr val="000066"/>
                </a:solidFill>
              </a:rPr>
              <a:pPr algn="r" eaLnBrk="1" hangingPunct="1">
                <a:buClrTx/>
                <a:buFontTx/>
                <a:buNone/>
              </a:pPr>
              <a:t>1</a:t>
            </a:fld>
            <a:endParaRPr lang="en-US" altLang="en-US" sz="1200">
              <a:solidFill>
                <a:srgbClr val="000066"/>
              </a:solidFill>
            </a:endParaRPr>
          </a:p>
        </p:txBody>
      </p:sp>
      <p:sp>
        <p:nvSpPr>
          <p:cNvPr id="16393" name="Text Box 5">
            <a:extLst>
              <a:ext uri="{FF2B5EF4-FFF2-40B4-BE49-F238E27FC236}">
                <a16:creationId xmlns:a16="http://schemas.microsoft.com/office/drawing/2014/main" id="{DAB04F3F-8353-24E1-11F2-DEF2C72AB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0813" y="0"/>
            <a:ext cx="4002087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800" tIns="46080" rIns="91800" bIns="46080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r" eaLnBrk="1" hangingPunct="1">
              <a:buClrTx/>
              <a:buFontTx/>
              <a:buNone/>
            </a:pPr>
            <a:r>
              <a:rPr lang="en-US" altLang="en-US" sz="1200">
                <a:solidFill>
                  <a:srgbClr val="000066"/>
                </a:solidFill>
              </a:rPr>
              <a:t>08/29/26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EB4D1FE7-64BA-0CF7-EE86-EB18992EDC7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88E8261F-6FFB-EF42-55B9-495112FBB712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18436" name="Rectangle 7">
            <a:extLst>
              <a:ext uri="{FF2B5EF4-FFF2-40B4-BE49-F238E27FC236}">
                <a16:creationId xmlns:a16="http://schemas.microsoft.com/office/drawing/2014/main" id="{5C6057F6-FE4C-3CFE-B20A-9D0EC023B3D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4615F392-E651-4648-AEC9-2A37958E5C07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8437" name="Rectangle 1">
            <a:extLst>
              <a:ext uri="{FF2B5EF4-FFF2-40B4-BE49-F238E27FC236}">
                <a16:creationId xmlns:a16="http://schemas.microsoft.com/office/drawing/2014/main" id="{EB55F7F8-DDE6-F007-EA06-1691C320D8ED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8" name="Rectangle 2">
            <a:extLst>
              <a:ext uri="{FF2B5EF4-FFF2-40B4-BE49-F238E27FC236}">
                <a16:creationId xmlns:a16="http://schemas.microsoft.com/office/drawing/2014/main" id="{046EF0AA-B71E-B91B-BFCE-A0460196A48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97701343-56BC-8AF4-09DC-568931AF028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1304E529-86C1-018F-286C-7A69BA3BC46C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20484" name="Rectangle 7">
            <a:extLst>
              <a:ext uri="{FF2B5EF4-FFF2-40B4-BE49-F238E27FC236}">
                <a16:creationId xmlns:a16="http://schemas.microsoft.com/office/drawing/2014/main" id="{658B03FA-8B67-24CF-9EBC-5B869FC6257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DFBD3F24-9097-422D-AA7C-4B77EBE892F8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0485" name="Rectangle 1">
            <a:extLst>
              <a:ext uri="{FF2B5EF4-FFF2-40B4-BE49-F238E27FC236}">
                <a16:creationId xmlns:a16="http://schemas.microsoft.com/office/drawing/2014/main" id="{94788C84-EDD5-A9B8-6E67-4AFD89332132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486" name="Rectangle 2">
            <a:extLst>
              <a:ext uri="{FF2B5EF4-FFF2-40B4-BE49-F238E27FC236}">
                <a16:creationId xmlns:a16="http://schemas.microsoft.com/office/drawing/2014/main" id="{4FE3B2D0-D6B3-62AF-A95C-41AE45347FB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BD3768AD-8B47-92C1-972E-FED3C7ACBD9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A81279DE-8C45-05CB-58F3-BC5AA664C418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22532" name="Rectangle 7">
            <a:extLst>
              <a:ext uri="{FF2B5EF4-FFF2-40B4-BE49-F238E27FC236}">
                <a16:creationId xmlns:a16="http://schemas.microsoft.com/office/drawing/2014/main" id="{43A1FC38-DDDA-AA40-738D-2B1264C411C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6EA15854-1455-4D74-88A5-F869F6EBDE7F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2533" name="Rectangle 1">
            <a:extLst>
              <a:ext uri="{FF2B5EF4-FFF2-40B4-BE49-F238E27FC236}">
                <a16:creationId xmlns:a16="http://schemas.microsoft.com/office/drawing/2014/main" id="{6C8DBE2A-79D4-B47D-1BA5-85013E3D270C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4" name="Rectangle 2">
            <a:extLst>
              <a:ext uri="{FF2B5EF4-FFF2-40B4-BE49-F238E27FC236}">
                <a16:creationId xmlns:a16="http://schemas.microsoft.com/office/drawing/2014/main" id="{CB85920D-57A6-A1FE-E617-162B17D7358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0AF771FC-CD1F-B005-A939-0BF7FB795F4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77CD0C9F-4E5C-30D7-6DF0-A63B03E717D5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24580" name="Rectangle 7">
            <a:extLst>
              <a:ext uri="{FF2B5EF4-FFF2-40B4-BE49-F238E27FC236}">
                <a16:creationId xmlns:a16="http://schemas.microsoft.com/office/drawing/2014/main" id="{CA8C87C2-55C1-C13F-01B0-9A68F1BD09F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C60C8270-4517-4FAA-B452-E14E8C3642FC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5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4581" name="Rectangle 1">
            <a:extLst>
              <a:ext uri="{FF2B5EF4-FFF2-40B4-BE49-F238E27FC236}">
                <a16:creationId xmlns:a16="http://schemas.microsoft.com/office/drawing/2014/main" id="{649927A9-DAA1-1BC1-6BED-9C9608BFD300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82" name="Rectangle 2">
            <a:extLst>
              <a:ext uri="{FF2B5EF4-FFF2-40B4-BE49-F238E27FC236}">
                <a16:creationId xmlns:a16="http://schemas.microsoft.com/office/drawing/2014/main" id="{F61C6A52-F23A-306A-1B4D-8ED5EB575B6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35C290F1-0E1A-D640-4512-4925CF8919D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757A1960-D649-CD6A-ADED-9602DBCF02F9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26628" name="Rectangle 7">
            <a:extLst>
              <a:ext uri="{FF2B5EF4-FFF2-40B4-BE49-F238E27FC236}">
                <a16:creationId xmlns:a16="http://schemas.microsoft.com/office/drawing/2014/main" id="{651DC939-BFA1-6063-0B8D-4AE49DF992E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EF754108-0D44-484E-A684-FF5DA4C54AE8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6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6629" name="Rectangle 1">
            <a:extLst>
              <a:ext uri="{FF2B5EF4-FFF2-40B4-BE49-F238E27FC236}">
                <a16:creationId xmlns:a16="http://schemas.microsoft.com/office/drawing/2014/main" id="{97DBA535-9AD2-73C6-8922-CBA0EDCD81C1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6630" name="Rectangle 2">
            <a:extLst>
              <a:ext uri="{FF2B5EF4-FFF2-40B4-BE49-F238E27FC236}">
                <a16:creationId xmlns:a16="http://schemas.microsoft.com/office/drawing/2014/main" id="{09DCE82D-14BB-A7C3-F146-8D8A89BE0DC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3C24F614-41B0-0AD5-836F-F42A5990D1E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3935AE0B-A788-D727-3EFD-CFBAB86A5625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28676" name="Rectangle 7">
            <a:extLst>
              <a:ext uri="{FF2B5EF4-FFF2-40B4-BE49-F238E27FC236}">
                <a16:creationId xmlns:a16="http://schemas.microsoft.com/office/drawing/2014/main" id="{963C3338-E211-CEE2-B543-9F1E4EA99D9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5B4ABA42-714E-4AE8-B7C9-463016A0279D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8677" name="Rectangle 1">
            <a:extLst>
              <a:ext uri="{FF2B5EF4-FFF2-40B4-BE49-F238E27FC236}">
                <a16:creationId xmlns:a16="http://schemas.microsoft.com/office/drawing/2014/main" id="{EF70183F-FB42-7AAB-6D86-CD5B87FD27A0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8" name="Rectangle 2">
            <a:extLst>
              <a:ext uri="{FF2B5EF4-FFF2-40B4-BE49-F238E27FC236}">
                <a16:creationId xmlns:a16="http://schemas.microsoft.com/office/drawing/2014/main" id="{6C8C69FF-D948-5E45-8A49-88809DFD711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AD94746A-F6AD-F4B6-D9D2-E827826DA6E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A847FC8D-6413-B7F3-C46E-775E402FCBB9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30724" name="Rectangle 7">
            <a:extLst>
              <a:ext uri="{FF2B5EF4-FFF2-40B4-BE49-F238E27FC236}">
                <a16:creationId xmlns:a16="http://schemas.microsoft.com/office/drawing/2014/main" id="{6141EB3F-9BA0-CC16-8782-D1AFBA3E911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4C796EF1-0723-4FF8-997C-CDAC3BBF113D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0725" name="Rectangle 1">
            <a:extLst>
              <a:ext uri="{FF2B5EF4-FFF2-40B4-BE49-F238E27FC236}">
                <a16:creationId xmlns:a16="http://schemas.microsoft.com/office/drawing/2014/main" id="{0F941159-CC2D-D171-7645-1F0DA4BC7E65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6" name="Rectangle 2">
            <a:extLst>
              <a:ext uri="{FF2B5EF4-FFF2-40B4-BE49-F238E27FC236}">
                <a16:creationId xmlns:a16="http://schemas.microsoft.com/office/drawing/2014/main" id="{97BCDAB7-DE23-FDC4-C640-07BB0E290781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DFCCA8A1-C3B3-56FC-7346-7984C54E34F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100642CB-890C-E4F3-9AE6-AB6DA21EFEE1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32772" name="Rectangle 7">
            <a:extLst>
              <a:ext uri="{FF2B5EF4-FFF2-40B4-BE49-F238E27FC236}">
                <a16:creationId xmlns:a16="http://schemas.microsoft.com/office/drawing/2014/main" id="{1A774D53-CB7C-3B8B-B643-09444CB2D65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D561607A-46DB-481D-87CF-E43A6C3404DC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9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2773" name="Rectangle 1">
            <a:extLst>
              <a:ext uri="{FF2B5EF4-FFF2-40B4-BE49-F238E27FC236}">
                <a16:creationId xmlns:a16="http://schemas.microsoft.com/office/drawing/2014/main" id="{B368F8F1-BA4C-1112-886D-0570EBCE4BC2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2774" name="Rectangle 2">
            <a:extLst>
              <a:ext uri="{FF2B5EF4-FFF2-40B4-BE49-F238E27FC236}">
                <a16:creationId xmlns:a16="http://schemas.microsoft.com/office/drawing/2014/main" id="{13987FD5-C784-D7B9-6A49-8FFAB40D5A9D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1D61EB74-893B-EF04-6FE5-CF9DC07700D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A385FBB9-5F70-0E73-BAAC-7E73BD16EFD5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34820" name="Rectangle 7">
            <a:extLst>
              <a:ext uri="{FF2B5EF4-FFF2-40B4-BE49-F238E27FC236}">
                <a16:creationId xmlns:a16="http://schemas.microsoft.com/office/drawing/2014/main" id="{F3432A62-1564-C5E7-63E4-B5766BD4842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4D498E3E-233E-4C5B-819C-9B9159C797A5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10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4821" name="Rectangle 1">
            <a:extLst>
              <a:ext uri="{FF2B5EF4-FFF2-40B4-BE49-F238E27FC236}">
                <a16:creationId xmlns:a16="http://schemas.microsoft.com/office/drawing/2014/main" id="{3B9CC17D-47E7-C42A-3B4B-5078C72F7216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22" name="Rectangle 2">
            <a:extLst>
              <a:ext uri="{FF2B5EF4-FFF2-40B4-BE49-F238E27FC236}">
                <a16:creationId xmlns:a16="http://schemas.microsoft.com/office/drawing/2014/main" id="{01356547-735F-5C18-B371-B2B6B82E484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5B27D86-3515-4412-49B5-97A18C480EB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3FA681DA-D238-03B6-5F28-59203FB1086D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36868" name="Rectangle 7">
            <a:extLst>
              <a:ext uri="{FF2B5EF4-FFF2-40B4-BE49-F238E27FC236}">
                <a16:creationId xmlns:a16="http://schemas.microsoft.com/office/drawing/2014/main" id="{A7A1C308-F928-F531-E643-5D54DAD0DF1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C4746E5A-43DE-45D5-ADD3-D6805AE7AB32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11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6869" name="Rectangle 1">
            <a:extLst>
              <a:ext uri="{FF2B5EF4-FFF2-40B4-BE49-F238E27FC236}">
                <a16:creationId xmlns:a16="http://schemas.microsoft.com/office/drawing/2014/main" id="{AA454158-7C49-CC40-3173-85B148C1D647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70" name="Rectangle 2">
            <a:extLst>
              <a:ext uri="{FF2B5EF4-FFF2-40B4-BE49-F238E27FC236}">
                <a16:creationId xmlns:a16="http://schemas.microsoft.com/office/drawing/2014/main" id="{EC7C2F2A-F3D2-31B5-2949-A4AF698F56F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14111078-1FEB-EECD-A760-8F2EC4614B5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E6160D24-6184-CD1E-CF58-968255F8F282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38916" name="Rectangle 7">
            <a:extLst>
              <a:ext uri="{FF2B5EF4-FFF2-40B4-BE49-F238E27FC236}">
                <a16:creationId xmlns:a16="http://schemas.microsoft.com/office/drawing/2014/main" id="{1AD16429-DEC6-9BD7-A85E-8413FA68D0E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4B12AF12-2E41-4CB3-B892-A185FFA14C00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12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8917" name="Rectangle 1">
            <a:extLst>
              <a:ext uri="{FF2B5EF4-FFF2-40B4-BE49-F238E27FC236}">
                <a16:creationId xmlns:a16="http://schemas.microsoft.com/office/drawing/2014/main" id="{59EC3AA4-83C7-8940-1941-FF0FBB1DC37A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8" name="Rectangle 2">
            <a:extLst>
              <a:ext uri="{FF2B5EF4-FFF2-40B4-BE49-F238E27FC236}">
                <a16:creationId xmlns:a16="http://schemas.microsoft.com/office/drawing/2014/main" id="{F2FAE75C-E027-98B0-DEAD-5111CDFAE3A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683FF953-AB0E-3199-3D48-AEB55EA994D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6484580E-6219-565F-96CA-5C3265D6ED64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40964" name="Rectangle 7">
            <a:extLst>
              <a:ext uri="{FF2B5EF4-FFF2-40B4-BE49-F238E27FC236}">
                <a16:creationId xmlns:a16="http://schemas.microsoft.com/office/drawing/2014/main" id="{4E3B251B-1524-B08D-B060-D2153F8AA78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AE0D2FBB-821A-491A-8CE9-E5CA78503525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13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0965" name="Rectangle 1">
            <a:extLst>
              <a:ext uri="{FF2B5EF4-FFF2-40B4-BE49-F238E27FC236}">
                <a16:creationId xmlns:a16="http://schemas.microsoft.com/office/drawing/2014/main" id="{76F84D6A-364D-328C-1FA5-DBBA81B6705D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66" name="Rectangle 2">
            <a:extLst>
              <a:ext uri="{FF2B5EF4-FFF2-40B4-BE49-F238E27FC236}">
                <a16:creationId xmlns:a16="http://schemas.microsoft.com/office/drawing/2014/main" id="{2A32C4DF-C117-4509-8A97-1031EA24ACB2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3EE42F8F-9681-F83F-8089-1583C5B3CB0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6589C8BF-8986-07EE-1C2C-9D8F6A94C329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43012" name="Rectangle 7">
            <a:extLst>
              <a:ext uri="{FF2B5EF4-FFF2-40B4-BE49-F238E27FC236}">
                <a16:creationId xmlns:a16="http://schemas.microsoft.com/office/drawing/2014/main" id="{3D52636C-EC8B-EE35-29C8-4673D7D4256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72DDB109-2908-4776-B606-847BF54CAFAF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3013" name="Rectangle 1">
            <a:extLst>
              <a:ext uri="{FF2B5EF4-FFF2-40B4-BE49-F238E27FC236}">
                <a16:creationId xmlns:a16="http://schemas.microsoft.com/office/drawing/2014/main" id="{33463192-CEB1-B674-7ECD-76B51D2D0EE5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4" name="Rectangle 2">
            <a:extLst>
              <a:ext uri="{FF2B5EF4-FFF2-40B4-BE49-F238E27FC236}">
                <a16:creationId xmlns:a16="http://schemas.microsoft.com/office/drawing/2014/main" id="{E53DDCCC-F9D1-E3CC-0821-930F47AC407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18B1754A-5E70-BF6A-3DFC-9F563F64108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16847517-62DF-2677-0744-1B79CE80B926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45060" name="Rectangle 7">
            <a:extLst>
              <a:ext uri="{FF2B5EF4-FFF2-40B4-BE49-F238E27FC236}">
                <a16:creationId xmlns:a16="http://schemas.microsoft.com/office/drawing/2014/main" id="{2BB61BFC-BFB3-9EF2-1EE5-F8384E1A975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80A4E614-72D4-48C9-883A-7920DDAB4546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15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5061" name="Rectangle 1">
            <a:extLst>
              <a:ext uri="{FF2B5EF4-FFF2-40B4-BE49-F238E27FC236}">
                <a16:creationId xmlns:a16="http://schemas.microsoft.com/office/drawing/2014/main" id="{F0C5E630-F282-0012-AB6A-5B93EED473DE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5062" name="Rectangle 2">
            <a:extLst>
              <a:ext uri="{FF2B5EF4-FFF2-40B4-BE49-F238E27FC236}">
                <a16:creationId xmlns:a16="http://schemas.microsoft.com/office/drawing/2014/main" id="{EAB7401A-7C06-794B-7430-282CEC60E1E2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A19E7CF1-DDD0-E3F8-4130-A5CC9A19A96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2F2FF8BD-BF4B-F4F0-ECE6-DC048CDCE5A8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47108" name="Rectangle 7">
            <a:extLst>
              <a:ext uri="{FF2B5EF4-FFF2-40B4-BE49-F238E27FC236}">
                <a16:creationId xmlns:a16="http://schemas.microsoft.com/office/drawing/2014/main" id="{0ED696DC-C638-2A13-CFE3-14C8D013406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8DA3C5DE-CDEF-4AE9-8104-D447C81D3AAC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16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7109" name="Rectangle 1">
            <a:extLst>
              <a:ext uri="{FF2B5EF4-FFF2-40B4-BE49-F238E27FC236}">
                <a16:creationId xmlns:a16="http://schemas.microsoft.com/office/drawing/2014/main" id="{C7EBB5D6-10CF-5FBC-7924-9FDB0C61CE3B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10" name="Rectangle 2">
            <a:extLst>
              <a:ext uri="{FF2B5EF4-FFF2-40B4-BE49-F238E27FC236}">
                <a16:creationId xmlns:a16="http://schemas.microsoft.com/office/drawing/2014/main" id="{AF613B2F-40B3-F285-B2F7-E0986C6E419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1997DB55-B2FD-4502-E5D1-F347CD5C232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663B2737-78C3-D793-8851-41385B47656C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49156" name="Rectangle 7">
            <a:extLst>
              <a:ext uri="{FF2B5EF4-FFF2-40B4-BE49-F238E27FC236}">
                <a16:creationId xmlns:a16="http://schemas.microsoft.com/office/drawing/2014/main" id="{857DFD92-5DDF-74C2-9345-37D4C978A5D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D9802396-FB85-4AE0-8331-1330C9E1B7F3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17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9157" name="Rectangle 1">
            <a:extLst>
              <a:ext uri="{FF2B5EF4-FFF2-40B4-BE49-F238E27FC236}">
                <a16:creationId xmlns:a16="http://schemas.microsoft.com/office/drawing/2014/main" id="{1E4E4038-1362-6879-A5B3-49CD7999F15C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8" name="Rectangle 2">
            <a:extLst>
              <a:ext uri="{FF2B5EF4-FFF2-40B4-BE49-F238E27FC236}">
                <a16:creationId xmlns:a16="http://schemas.microsoft.com/office/drawing/2014/main" id="{26B70846-5134-FE6C-F02E-D6321E7BD940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9D6BB2E2-3977-7FD7-8052-9D4D2BC817B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5390654C-528E-DF39-32A7-6B6D2CE228FD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51204" name="Rectangle 7">
            <a:extLst>
              <a:ext uri="{FF2B5EF4-FFF2-40B4-BE49-F238E27FC236}">
                <a16:creationId xmlns:a16="http://schemas.microsoft.com/office/drawing/2014/main" id="{0EC4921E-FBB4-4D4E-6B15-7636FC5AF94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AC382CC9-ECCB-4EC2-A32A-9FFFFBD8DF89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18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1205" name="Rectangle 1">
            <a:extLst>
              <a:ext uri="{FF2B5EF4-FFF2-40B4-BE49-F238E27FC236}">
                <a16:creationId xmlns:a16="http://schemas.microsoft.com/office/drawing/2014/main" id="{08586E6F-941B-065E-8D94-8FAD5E2D829E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6" name="Rectangle 2">
            <a:extLst>
              <a:ext uri="{FF2B5EF4-FFF2-40B4-BE49-F238E27FC236}">
                <a16:creationId xmlns:a16="http://schemas.microsoft.com/office/drawing/2014/main" id="{4D2B3619-33C7-5D39-3597-E262F174DADD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EDE7FB34-B5CB-70D8-4908-C83CDD2CE18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B9DA1F96-5E6B-228A-697C-65E5F503C4C0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53252" name="Rectangle 7">
            <a:extLst>
              <a:ext uri="{FF2B5EF4-FFF2-40B4-BE49-F238E27FC236}">
                <a16:creationId xmlns:a16="http://schemas.microsoft.com/office/drawing/2014/main" id="{6063EBDA-2F8C-EBE4-F12C-62E7C0D3FF4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23EAD46B-2FBF-450C-8CEF-FE5CA4B8E55A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19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3253" name="Rectangle 1">
            <a:extLst>
              <a:ext uri="{FF2B5EF4-FFF2-40B4-BE49-F238E27FC236}">
                <a16:creationId xmlns:a16="http://schemas.microsoft.com/office/drawing/2014/main" id="{5F13F35C-0A72-9057-22BE-46A66F38243C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4" name="Rectangle 2">
            <a:extLst>
              <a:ext uri="{FF2B5EF4-FFF2-40B4-BE49-F238E27FC236}">
                <a16:creationId xmlns:a16="http://schemas.microsoft.com/office/drawing/2014/main" id="{ACB464AD-2998-B86D-2C5A-95817ABF9E7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32D967A3-0E77-A4DD-156B-5EC79E9DBBD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64C8ABAF-4EB4-7F45-EF0C-40B51BDD7B1D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55300" name="Rectangle 7">
            <a:extLst>
              <a:ext uri="{FF2B5EF4-FFF2-40B4-BE49-F238E27FC236}">
                <a16:creationId xmlns:a16="http://schemas.microsoft.com/office/drawing/2014/main" id="{0CBC839F-87E9-C005-A73D-B411E5BCAB6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CEC8DE2A-A584-4F34-AC3C-E105053AF032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20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5301" name="Rectangle 1">
            <a:extLst>
              <a:ext uri="{FF2B5EF4-FFF2-40B4-BE49-F238E27FC236}">
                <a16:creationId xmlns:a16="http://schemas.microsoft.com/office/drawing/2014/main" id="{27999FF1-1D92-17E7-7909-00FC29238575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302" name="Rectangle 2">
            <a:extLst>
              <a:ext uri="{FF2B5EF4-FFF2-40B4-BE49-F238E27FC236}">
                <a16:creationId xmlns:a16="http://schemas.microsoft.com/office/drawing/2014/main" id="{0A9AE553-4BBE-1657-4468-0E200E277142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6C6914EC-9F3F-5A5E-95BF-F73D9A7B175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1D4F7068-18C8-4155-14B6-2B5B3AFFBF5C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57348" name="Rectangle 7">
            <a:extLst>
              <a:ext uri="{FF2B5EF4-FFF2-40B4-BE49-F238E27FC236}">
                <a16:creationId xmlns:a16="http://schemas.microsoft.com/office/drawing/2014/main" id="{DE7C2402-AD7C-26BD-64A6-8358CF5CEE1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4A9BB01A-4913-409A-B11E-6ACF8064150F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21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7349" name="Rectangle 1">
            <a:extLst>
              <a:ext uri="{FF2B5EF4-FFF2-40B4-BE49-F238E27FC236}">
                <a16:creationId xmlns:a16="http://schemas.microsoft.com/office/drawing/2014/main" id="{A03F1BBC-EAE2-2D25-C768-6451CEA88B79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7350" name="Rectangle 2">
            <a:extLst>
              <a:ext uri="{FF2B5EF4-FFF2-40B4-BE49-F238E27FC236}">
                <a16:creationId xmlns:a16="http://schemas.microsoft.com/office/drawing/2014/main" id="{5D47DABD-A832-7696-0490-83FE8D7FFE37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57A83268-E1CF-03BA-31A7-8801DAB0F77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52A5211A-14D3-BD6A-1926-C677B8E6B404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59396" name="Rectangle 7">
            <a:extLst>
              <a:ext uri="{FF2B5EF4-FFF2-40B4-BE49-F238E27FC236}">
                <a16:creationId xmlns:a16="http://schemas.microsoft.com/office/drawing/2014/main" id="{E685F6C0-F749-03C2-FCEF-0F9A80294BC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8B1DEEE4-2F46-46D3-B4FC-B4E89C319A09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22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9397" name="Rectangle 1">
            <a:extLst>
              <a:ext uri="{FF2B5EF4-FFF2-40B4-BE49-F238E27FC236}">
                <a16:creationId xmlns:a16="http://schemas.microsoft.com/office/drawing/2014/main" id="{98B1BBA7-0B56-B702-DEA7-CC8DFCE6D301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8" name="Rectangle 2">
            <a:extLst>
              <a:ext uri="{FF2B5EF4-FFF2-40B4-BE49-F238E27FC236}">
                <a16:creationId xmlns:a16="http://schemas.microsoft.com/office/drawing/2014/main" id="{E53B3556-8AB8-E103-09E1-EF534D176E2D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75C4539A-C45E-8196-2C51-C0FF44EE75B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104BDEB5-73B5-3824-D6BA-2C8945593FFF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61444" name="Rectangle 7">
            <a:extLst>
              <a:ext uri="{FF2B5EF4-FFF2-40B4-BE49-F238E27FC236}">
                <a16:creationId xmlns:a16="http://schemas.microsoft.com/office/drawing/2014/main" id="{60AA359D-0DEF-8F68-0472-2B0C3F1D24B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A63A002C-D064-4A35-9BB7-F2B4B2EB0BCA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23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1445" name="Rectangle 1">
            <a:extLst>
              <a:ext uri="{FF2B5EF4-FFF2-40B4-BE49-F238E27FC236}">
                <a16:creationId xmlns:a16="http://schemas.microsoft.com/office/drawing/2014/main" id="{20E38833-3B94-AC4E-7203-265DD164B95C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6" name="Rectangle 2">
            <a:extLst>
              <a:ext uri="{FF2B5EF4-FFF2-40B4-BE49-F238E27FC236}">
                <a16:creationId xmlns:a16="http://schemas.microsoft.com/office/drawing/2014/main" id="{586C1188-AF27-9276-E96C-9DDBBE845B32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6AE3643E-F2D7-E123-E0EE-902013F4D90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A5306B90-6423-E747-226E-621D6CDF1D24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63492" name="Rectangle 7">
            <a:extLst>
              <a:ext uri="{FF2B5EF4-FFF2-40B4-BE49-F238E27FC236}">
                <a16:creationId xmlns:a16="http://schemas.microsoft.com/office/drawing/2014/main" id="{D6CB254D-A5A3-B76D-E2FB-B6A16690049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60713D6A-C386-417A-9E73-641EF57E47C7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24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3493" name="Rectangle 1">
            <a:extLst>
              <a:ext uri="{FF2B5EF4-FFF2-40B4-BE49-F238E27FC236}">
                <a16:creationId xmlns:a16="http://schemas.microsoft.com/office/drawing/2014/main" id="{CB6F99E6-00BF-091C-C95C-74D1B677B216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4" name="Rectangle 2">
            <a:extLst>
              <a:ext uri="{FF2B5EF4-FFF2-40B4-BE49-F238E27FC236}">
                <a16:creationId xmlns:a16="http://schemas.microsoft.com/office/drawing/2014/main" id="{D272BDCB-BE92-DACE-B4C8-62B367DA9E6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B3ADC58B-D2DB-AC8A-6A05-658A2E46529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8A84B201-6EA7-424E-845E-314B3765381D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65540" name="Rectangle 7">
            <a:extLst>
              <a:ext uri="{FF2B5EF4-FFF2-40B4-BE49-F238E27FC236}">
                <a16:creationId xmlns:a16="http://schemas.microsoft.com/office/drawing/2014/main" id="{FF29DC93-4713-C800-2D7A-CB2D5380A84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9A0C3679-F955-4AB4-A875-F6D7D1E4CB80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25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5541" name="Rectangle 1">
            <a:extLst>
              <a:ext uri="{FF2B5EF4-FFF2-40B4-BE49-F238E27FC236}">
                <a16:creationId xmlns:a16="http://schemas.microsoft.com/office/drawing/2014/main" id="{1AD9296F-AD45-BAC0-A1D1-C3189631F775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42" name="Rectangle 2">
            <a:extLst>
              <a:ext uri="{FF2B5EF4-FFF2-40B4-BE49-F238E27FC236}">
                <a16:creationId xmlns:a16="http://schemas.microsoft.com/office/drawing/2014/main" id="{12354AF1-2E62-3F4A-855B-2FE468DA796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935DBB9C-344F-DE06-86BC-B640E0D9836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1D2AD55B-353D-7831-C4FD-372606B7DC6B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67588" name="Rectangle 7">
            <a:extLst>
              <a:ext uri="{FF2B5EF4-FFF2-40B4-BE49-F238E27FC236}">
                <a16:creationId xmlns:a16="http://schemas.microsoft.com/office/drawing/2014/main" id="{3AD6036D-10EA-D52C-0CD3-BD6DF26CCA6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824649C9-176C-478B-8FA0-0B6990B77015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26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7589" name="Rectangle 1">
            <a:extLst>
              <a:ext uri="{FF2B5EF4-FFF2-40B4-BE49-F238E27FC236}">
                <a16:creationId xmlns:a16="http://schemas.microsoft.com/office/drawing/2014/main" id="{BE2AE732-B7E2-EF2D-BE74-F3CCBC747909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7590" name="Rectangle 2">
            <a:extLst>
              <a:ext uri="{FF2B5EF4-FFF2-40B4-BE49-F238E27FC236}">
                <a16:creationId xmlns:a16="http://schemas.microsoft.com/office/drawing/2014/main" id="{42B2D0A2-3ABE-3D81-5811-B4681B906ED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722E7E16-6902-7AF0-1122-45DC053542C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97C4FEBC-1D63-8AE3-D041-8B50EFD86BA7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69636" name="Rectangle 7">
            <a:extLst>
              <a:ext uri="{FF2B5EF4-FFF2-40B4-BE49-F238E27FC236}">
                <a16:creationId xmlns:a16="http://schemas.microsoft.com/office/drawing/2014/main" id="{77CD6886-6621-CC72-24B9-7B64E735A8E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B504B159-F1AA-4C3E-9AD9-5B2D9D7BEF6D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27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9637" name="Rectangle 1">
            <a:extLst>
              <a:ext uri="{FF2B5EF4-FFF2-40B4-BE49-F238E27FC236}">
                <a16:creationId xmlns:a16="http://schemas.microsoft.com/office/drawing/2014/main" id="{60064D96-2DFA-FEF2-F98F-272FD2BEF939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9638" name="Rectangle 2">
            <a:extLst>
              <a:ext uri="{FF2B5EF4-FFF2-40B4-BE49-F238E27FC236}">
                <a16:creationId xmlns:a16="http://schemas.microsoft.com/office/drawing/2014/main" id="{18120030-18D1-10CA-AC9F-E3AB1B135B4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32AAA4F6-8420-C1B2-733A-7824D7FD111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D15594D2-9254-20B8-5218-29D8370F57BD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71684" name="Rectangle 7">
            <a:extLst>
              <a:ext uri="{FF2B5EF4-FFF2-40B4-BE49-F238E27FC236}">
                <a16:creationId xmlns:a16="http://schemas.microsoft.com/office/drawing/2014/main" id="{1EF95CE5-67A4-00AF-30F3-998E92A881B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8AC58C5D-37C2-40EA-A254-E145C3394FF9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28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685" name="Rectangle 1">
            <a:extLst>
              <a:ext uri="{FF2B5EF4-FFF2-40B4-BE49-F238E27FC236}">
                <a16:creationId xmlns:a16="http://schemas.microsoft.com/office/drawing/2014/main" id="{ABB4D1DA-0391-8981-9997-4462A5581ABE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686" name="Rectangle 2">
            <a:extLst>
              <a:ext uri="{FF2B5EF4-FFF2-40B4-BE49-F238E27FC236}">
                <a16:creationId xmlns:a16="http://schemas.microsoft.com/office/drawing/2014/main" id="{F482BB9F-A13A-4B33-7991-762E442A9265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9C6325C8-95C8-2522-ECE3-9891DEDDE5A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53219A2B-423A-313A-A9CD-E65A364E6403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73732" name="Rectangle 7">
            <a:extLst>
              <a:ext uri="{FF2B5EF4-FFF2-40B4-BE49-F238E27FC236}">
                <a16:creationId xmlns:a16="http://schemas.microsoft.com/office/drawing/2014/main" id="{4F17E54D-5D42-6130-07F7-58725C19E4B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F95BA1BC-C495-4B46-B4CA-15A2B50C4E83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29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3733" name="Rectangle 1">
            <a:extLst>
              <a:ext uri="{FF2B5EF4-FFF2-40B4-BE49-F238E27FC236}">
                <a16:creationId xmlns:a16="http://schemas.microsoft.com/office/drawing/2014/main" id="{90847394-C27B-979D-4E09-C72A290AD26C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3734" name="Rectangle 2">
            <a:extLst>
              <a:ext uri="{FF2B5EF4-FFF2-40B4-BE49-F238E27FC236}">
                <a16:creationId xmlns:a16="http://schemas.microsoft.com/office/drawing/2014/main" id="{CEAD5039-B737-ECDF-A4FB-C55E5346EA1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D3DB928F-2E65-BFC1-728A-39D6596C9D9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7043B4B7-0F65-2A8E-2579-852A68217491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75780" name="Rectangle 7">
            <a:extLst>
              <a:ext uri="{FF2B5EF4-FFF2-40B4-BE49-F238E27FC236}">
                <a16:creationId xmlns:a16="http://schemas.microsoft.com/office/drawing/2014/main" id="{4473AEC3-0878-F5B1-68D0-7D78861469F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CC106DDC-2F3C-4910-8280-EB1C768D9EB5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30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5781" name="Rectangle 1">
            <a:extLst>
              <a:ext uri="{FF2B5EF4-FFF2-40B4-BE49-F238E27FC236}">
                <a16:creationId xmlns:a16="http://schemas.microsoft.com/office/drawing/2014/main" id="{D032CC6B-3369-E3FE-BA68-E9CF6C590921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5782" name="Rectangle 2">
            <a:extLst>
              <a:ext uri="{FF2B5EF4-FFF2-40B4-BE49-F238E27FC236}">
                <a16:creationId xmlns:a16="http://schemas.microsoft.com/office/drawing/2014/main" id="{13329AAF-9210-2D85-3925-D1EDAC49854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9AC8F477-0DF3-3D0A-2E87-1D13EF88523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91323C6E-3597-B8B2-A7D6-EB527CA7F169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77828" name="Rectangle 7">
            <a:extLst>
              <a:ext uri="{FF2B5EF4-FFF2-40B4-BE49-F238E27FC236}">
                <a16:creationId xmlns:a16="http://schemas.microsoft.com/office/drawing/2014/main" id="{963C35B4-0454-7122-EE01-D8A785173EE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D14B8BF5-9106-4678-A8A3-C7DBD615A903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31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7829" name="Rectangle 1">
            <a:extLst>
              <a:ext uri="{FF2B5EF4-FFF2-40B4-BE49-F238E27FC236}">
                <a16:creationId xmlns:a16="http://schemas.microsoft.com/office/drawing/2014/main" id="{CF7C2E1B-05EF-912A-F662-2B0A5C173875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7830" name="Rectangle 2">
            <a:extLst>
              <a:ext uri="{FF2B5EF4-FFF2-40B4-BE49-F238E27FC236}">
                <a16:creationId xmlns:a16="http://schemas.microsoft.com/office/drawing/2014/main" id="{618F5A65-5883-ED56-A244-3F1D9D78249B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E3A20F22-C695-8475-ABD8-4231755497E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5B2FC7B7-54E7-E3E4-D3EF-B604D20572F7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79876" name="Rectangle 7">
            <a:extLst>
              <a:ext uri="{FF2B5EF4-FFF2-40B4-BE49-F238E27FC236}">
                <a16:creationId xmlns:a16="http://schemas.microsoft.com/office/drawing/2014/main" id="{F7B5FD65-1C66-F379-E582-1BA31837A9F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6662A6F7-7ECA-4790-AF68-E36F7D9B258D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32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9877" name="Rectangle 1">
            <a:extLst>
              <a:ext uri="{FF2B5EF4-FFF2-40B4-BE49-F238E27FC236}">
                <a16:creationId xmlns:a16="http://schemas.microsoft.com/office/drawing/2014/main" id="{FABF38B6-5702-0E9C-F681-1DF57C5ABDB0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9878" name="Rectangle 2">
            <a:extLst>
              <a:ext uri="{FF2B5EF4-FFF2-40B4-BE49-F238E27FC236}">
                <a16:creationId xmlns:a16="http://schemas.microsoft.com/office/drawing/2014/main" id="{66BE2958-8029-4390-D7CB-04B81FD7FE6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301DA341-2135-F036-A352-5C66DAC0336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435C6222-B256-79C9-A37F-D0A62A361A3B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81924" name="Rectangle 7">
            <a:extLst>
              <a:ext uri="{FF2B5EF4-FFF2-40B4-BE49-F238E27FC236}">
                <a16:creationId xmlns:a16="http://schemas.microsoft.com/office/drawing/2014/main" id="{0273E93D-DC8F-D7A6-236F-73B07B44F97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50F5301E-91A6-412A-AD08-9BA0A845BE33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33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1925" name="Rectangle 1">
            <a:extLst>
              <a:ext uri="{FF2B5EF4-FFF2-40B4-BE49-F238E27FC236}">
                <a16:creationId xmlns:a16="http://schemas.microsoft.com/office/drawing/2014/main" id="{379B2BA8-1128-5D07-6D1B-A7107460D323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26" name="Rectangle 2">
            <a:extLst>
              <a:ext uri="{FF2B5EF4-FFF2-40B4-BE49-F238E27FC236}">
                <a16:creationId xmlns:a16="http://schemas.microsoft.com/office/drawing/2014/main" id="{F75F0D39-5B15-4C8A-20C3-6DBAC2885BE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30FA595F-55F1-1909-735B-3C97FE39FBB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A1050 L02 Sky cycles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4B1B8551-FC60-2D3D-57F1-67628AF1F5FE}"/>
              </a:ext>
            </a:extLst>
          </p:cNvPr>
          <p:cNvSpPr>
            <a:spLocks noGrp="1" noChangeArrowheads="1"/>
          </p:cNvSpPr>
          <p:nvPr>
            <p:ph type="dt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08/29/26</a:t>
            </a:r>
          </a:p>
        </p:txBody>
      </p:sp>
      <p:sp>
        <p:nvSpPr>
          <p:cNvPr id="83972" name="Rectangle 7">
            <a:extLst>
              <a:ext uri="{FF2B5EF4-FFF2-40B4-BE49-F238E27FC236}">
                <a16:creationId xmlns:a16="http://schemas.microsoft.com/office/drawing/2014/main" id="{C792B049-37B4-EE9E-0A76-607F57EC505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fld id="{729FA87E-AE31-42AD-B80A-4FC8628A7D96}" type="slidenum">
              <a:rPr lang="en-US" altLang="en-US">
                <a:solidFill>
                  <a:srgbClr val="000000"/>
                </a:solidFill>
              </a:rPr>
              <a:pPr>
                <a:buClrTx/>
                <a:buFontTx/>
                <a:buNone/>
              </a:pPr>
              <a:t>34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3973" name="Rectangle 1">
            <a:extLst>
              <a:ext uri="{FF2B5EF4-FFF2-40B4-BE49-F238E27FC236}">
                <a16:creationId xmlns:a16="http://schemas.microsoft.com/office/drawing/2014/main" id="{1657CB12-8C88-6DC9-C4D4-4983CC8EA2CD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65438" y="525463"/>
            <a:ext cx="3503612" cy="26289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3974" name="Rectangle 2">
            <a:extLst>
              <a:ext uri="{FF2B5EF4-FFF2-40B4-BE49-F238E27FC236}">
                <a16:creationId xmlns:a16="http://schemas.microsoft.com/office/drawing/2014/main" id="{DE525A0C-FA2D-B81B-F5FE-4617A084A32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923925" y="3328988"/>
            <a:ext cx="7386638" cy="315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EB015C-FDE2-52C9-79D5-CF85ED723944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General Physics L14_capacitance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C6397-C1EE-5BBD-C6D7-B5BDFCBF5BB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ED6868F-A2C5-46DC-B28D-372A56DDE6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7972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EDD950-C97D-F20D-13EF-D8E34A0BE523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General Physics L14_capacitance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4B2014-7967-8F33-A2C3-ACCD6E16196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E74380D-73DC-4135-AB85-0903EC6AEE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5060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DC46F6-0DE7-44B1-CEBF-E1EE63764614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General Physics L14_capacitance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D0EF91-C943-7A65-7C39-C4D8DEBB129C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BD06F8B-35B0-4815-9EF9-B10B2C0E22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7261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06A37-33E9-B70B-1BE3-AF16E54811F5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General Physics L14_capacitance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64AEB2-789C-B233-89EC-A13E611534AB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7D3E289-4DF5-4F1A-84CB-F5E260A6D2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5701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5BAEC3E-FB24-A9A7-9500-3D3C57691DFC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General Physics L14_capacitance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5767CF6-4C2B-7A6C-A840-955C92C8A5D6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D7D73F3-58B5-4D1D-848B-161F79BCD1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3229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942098-BD78-D9CA-9E97-D9750E02EC04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General Physics L14_capacitance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109704-B14F-F78F-AAFB-4D5126B41238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23DE21-501A-4527-B1BD-6537767C9B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9216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C93311D-5E3C-EF04-1C39-0B50992FF526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General Physics L14_capacitance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A2C6E9-88B6-7669-C945-C39A12112CC2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B261D8D-10A6-4866-A7BC-DFB93AFE8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984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731B1-0501-67C6-348B-5C8EE421676C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General Physics L14_capacitance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0C2CD9-5FBA-7FB7-F27E-526759982AC1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B8D1F46-26F1-4953-88FA-21285D4046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6436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C5ACD3-937B-CC65-38AB-04A44AFE06BE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General Physics L14_capacitance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93C83C-D7A5-0598-E3BE-A2F45E38FD7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FD2D5C6-014B-479E-9F2E-FDB7B7E044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7802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45A206-D975-F44C-938C-87525F645BBA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General Physics L14_capacitance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A29F88-0B82-59E6-E32D-FC4F42A7F576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51A67A7-1951-4C39-95F3-9FA6F3E848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6959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F4E1B5-2FEF-96EE-A040-B2B1F92010DE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General Physics L14_capacitance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DE7E0D-3B42-0A6F-FEE4-ACA2EDC9EAF1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D214C01-5E84-4BBD-B9AC-8CDE42D1A9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6257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70258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6567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0726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04353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03026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57214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9201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4222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08920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50493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9534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88018"/>
            </a:gs>
            <a:gs pos="100000">
              <a:srgbClr val="F5CE3D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A88E618A-1537-24C9-EFF3-9BE624485F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7B9816D8-87D8-7B82-038B-0F22900C8F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</p:txBody>
      </p:sp>
      <p:sp>
        <p:nvSpPr>
          <p:cNvPr id="1028" name="Text Box 3">
            <a:extLst>
              <a:ext uri="{FF2B5EF4-FFF2-40B4-BE49-F238E27FC236}">
                <a16:creationId xmlns:a16="http://schemas.microsoft.com/office/drawing/2014/main" id="{1E24E10C-5857-D494-11D1-DAF881655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70E63388-9433-3034-5AC8-EF03BCA78655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ts val="13"/>
              </a:spcBef>
              <a:spcAft>
                <a:spcPts val="13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General Physics L14_capacitance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BA8CD07-877C-9649-DAE7-132CD91A883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ts val="13"/>
              </a:spcBef>
              <a:spcAft>
                <a:spcPts val="13"/>
              </a:spcAft>
              <a:buClrTx/>
              <a:buSzPct val="100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D3A9ECCF-F77B-488F-B4EF-7ECF9CB898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hf sldNum="0" hdr="0" dt="0"/>
  <p:txStyles>
    <p:titleStyle>
      <a:lvl1pPr algn="ctr" defTabSz="457200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3366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3366"/>
          </a:solidFill>
          <a:latin typeface="Arial" panose="020B0604020202020204" pitchFamily="34" charset="0"/>
          <a:ea typeface="Arial" panose="020B0600070205080204" pitchFamily="34" charset="-128"/>
        </a:defRPr>
      </a:lvl2pPr>
      <a:lvl3pPr algn="ctr" defTabSz="457200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3366"/>
          </a:solidFill>
          <a:latin typeface="Arial" panose="020B0604020202020204" pitchFamily="34" charset="0"/>
          <a:ea typeface="Arial" panose="020B0600070205080204" pitchFamily="34" charset="-128"/>
        </a:defRPr>
      </a:lvl3pPr>
      <a:lvl4pPr algn="ctr" defTabSz="457200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3366"/>
          </a:solidFill>
          <a:latin typeface="Arial" panose="020B0604020202020204" pitchFamily="34" charset="0"/>
          <a:ea typeface="Arial" panose="020B0600070205080204" pitchFamily="34" charset="-128"/>
        </a:defRPr>
      </a:lvl4pPr>
      <a:lvl5pPr algn="ctr" defTabSz="457200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3366"/>
          </a:solidFill>
          <a:latin typeface="Arial" panose="020B0604020202020204" pitchFamily="34" charset="0"/>
          <a:ea typeface="Arial" panose="020B0600070205080204" pitchFamily="34" charset="-128"/>
        </a:defRPr>
      </a:lvl5pPr>
      <a:lvl6pPr marL="2514600" indent="-228600" algn="ctr" defTabSz="457200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3366"/>
          </a:solidFill>
          <a:latin typeface="Arial" panose="020B0604020202020204" pitchFamily="34" charset="0"/>
          <a:ea typeface="Arial" panose="020B0600070205080204" pitchFamily="34" charset="-128"/>
        </a:defRPr>
      </a:lvl6pPr>
      <a:lvl7pPr marL="2971800" indent="-228600" algn="ctr" defTabSz="457200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3366"/>
          </a:solidFill>
          <a:latin typeface="Arial" panose="020B0604020202020204" pitchFamily="34" charset="0"/>
          <a:ea typeface="Arial" panose="020B0600070205080204" pitchFamily="34" charset="-128"/>
        </a:defRPr>
      </a:lvl7pPr>
      <a:lvl8pPr marL="3429000" indent="-228600" algn="ctr" defTabSz="457200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3366"/>
          </a:solidFill>
          <a:latin typeface="Arial" panose="020B0604020202020204" pitchFamily="34" charset="0"/>
          <a:ea typeface="Arial" panose="020B0600070205080204" pitchFamily="34" charset="-128"/>
        </a:defRPr>
      </a:lvl8pPr>
      <a:lvl9pPr marL="3886200" indent="-228600" algn="ctr" defTabSz="457200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3366"/>
          </a:solidFill>
          <a:latin typeface="Arial" panose="020B0604020202020204" pitchFamily="34" charset="0"/>
          <a:ea typeface="Arial" panose="020B0600070205080204" pitchFamily="34" charset="-128"/>
        </a:defRPr>
      </a:lvl9pPr>
    </p:titleStyle>
    <p:bodyStyle>
      <a:lvl1pPr marL="342900" indent="-342900" algn="l" defTabSz="457200" rtl="0" eaLnBrk="0" fontAlgn="base" hangingPunct="0">
        <a:spcBef>
          <a:spcPts val="8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7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3366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6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3366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5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3366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5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33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E88018"/>
            </a:gs>
            <a:gs pos="100000">
              <a:srgbClr val="F5CE3D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>
            <a:extLst>
              <a:ext uri="{FF2B5EF4-FFF2-40B4-BE49-F238E27FC236}">
                <a16:creationId xmlns:a16="http://schemas.microsoft.com/office/drawing/2014/main" id="{A1EB609A-88C2-3247-4EAB-BFEB6742EF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2051" name="Rectangle 2">
            <a:extLst>
              <a:ext uri="{FF2B5EF4-FFF2-40B4-BE49-F238E27FC236}">
                <a16:creationId xmlns:a16="http://schemas.microsoft.com/office/drawing/2014/main" id="{8FB76473-8D1C-EAC2-F76D-4FBD7E3298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ctr" defTabSz="457200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3366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3366"/>
          </a:solidFill>
          <a:latin typeface="Arial" panose="020B0604020202020204" pitchFamily="34" charset="0"/>
          <a:ea typeface="Arial" panose="020B0600070205080204" pitchFamily="34" charset="-128"/>
        </a:defRPr>
      </a:lvl2pPr>
      <a:lvl3pPr algn="ctr" defTabSz="457200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3366"/>
          </a:solidFill>
          <a:latin typeface="Arial" panose="020B0604020202020204" pitchFamily="34" charset="0"/>
          <a:ea typeface="Arial" panose="020B0600070205080204" pitchFamily="34" charset="-128"/>
        </a:defRPr>
      </a:lvl3pPr>
      <a:lvl4pPr algn="ctr" defTabSz="457200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3366"/>
          </a:solidFill>
          <a:latin typeface="Arial" panose="020B0604020202020204" pitchFamily="34" charset="0"/>
          <a:ea typeface="Arial" panose="020B0600070205080204" pitchFamily="34" charset="-128"/>
        </a:defRPr>
      </a:lvl4pPr>
      <a:lvl5pPr algn="ctr" defTabSz="457200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3366"/>
          </a:solidFill>
          <a:latin typeface="Arial" panose="020B0604020202020204" pitchFamily="34" charset="0"/>
          <a:ea typeface="Arial" panose="020B0600070205080204" pitchFamily="34" charset="-128"/>
        </a:defRPr>
      </a:lvl5pPr>
      <a:lvl6pPr marL="2514600" indent="-228600" algn="ctr" defTabSz="457200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3366"/>
          </a:solidFill>
          <a:latin typeface="Arial" panose="020B0604020202020204" pitchFamily="34" charset="0"/>
          <a:ea typeface="Arial" panose="020B0600070205080204" pitchFamily="34" charset="-128"/>
        </a:defRPr>
      </a:lvl6pPr>
      <a:lvl7pPr marL="2971800" indent="-228600" algn="ctr" defTabSz="457200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3366"/>
          </a:solidFill>
          <a:latin typeface="Arial" panose="020B0604020202020204" pitchFamily="34" charset="0"/>
          <a:ea typeface="Arial" panose="020B0600070205080204" pitchFamily="34" charset="-128"/>
        </a:defRPr>
      </a:lvl7pPr>
      <a:lvl8pPr marL="3429000" indent="-228600" algn="ctr" defTabSz="457200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3366"/>
          </a:solidFill>
          <a:latin typeface="Arial" panose="020B0604020202020204" pitchFamily="34" charset="0"/>
          <a:ea typeface="Arial" panose="020B0600070205080204" pitchFamily="34" charset="-128"/>
        </a:defRPr>
      </a:lvl8pPr>
      <a:lvl9pPr marL="3886200" indent="-228600" algn="ctr" defTabSz="457200" rtl="0" eaLnBrk="0" fontAlgn="base" hangingPunct="0">
        <a:spcBef>
          <a:spcPts val="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3366"/>
          </a:solidFill>
          <a:latin typeface="Arial" panose="020B0604020202020204" pitchFamily="34" charset="0"/>
          <a:ea typeface="Arial" panose="020B0600070205080204" pitchFamily="34" charset="-128"/>
        </a:defRPr>
      </a:lvl9pPr>
    </p:titleStyle>
    <p:bodyStyle>
      <a:lvl1pPr marL="342900" indent="-342900" algn="l" defTabSz="457200" rtl="0" eaLnBrk="0" fontAlgn="base" hangingPunct="0">
        <a:spcBef>
          <a:spcPts val="8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7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3366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6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3366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5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3366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513"/>
        </a:spcBef>
        <a:spcAft>
          <a:spcPts val="13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33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ommons.wikimedia.org/wiki/User:Amitchell125" TargetMode="External"/><Relationship Id="rId4" Type="http://schemas.openxmlformats.org/officeDocument/2006/relationships/hyperlink" Target="https://commons.wikimedia.org/wiki/File:The_meridian_line.svg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>
            <a:extLst>
              <a:ext uri="{FF2B5EF4-FFF2-40B4-BE49-F238E27FC236}">
                <a16:creationId xmlns:a16="http://schemas.microsoft.com/office/drawing/2014/main" id="{B7D63C10-3E5F-E553-1000-CFF14F6EA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0" y="0"/>
            <a:ext cx="10287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3" name="Text Box 2">
            <a:extLst>
              <a:ext uri="{FF2B5EF4-FFF2-40B4-BE49-F238E27FC236}">
                <a16:creationId xmlns:a16="http://schemas.microsoft.com/office/drawing/2014/main" id="{83A3BB36-AF17-5C32-DEF4-F4D7DABBFE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FFC000"/>
                </a:solidFill>
              </a:rPr>
              <a:t>Days, Months, Years</a:t>
            </a:r>
          </a:p>
        </p:txBody>
      </p:sp>
      <p:sp>
        <p:nvSpPr>
          <p:cNvPr id="15364" name="Text Box 3">
            <a:extLst>
              <a:ext uri="{FF2B5EF4-FFF2-40B4-BE49-F238E27FC236}">
                <a16:creationId xmlns:a16="http://schemas.microsoft.com/office/drawing/2014/main" id="{CD3E4B75-1049-EFE6-2BB3-1320DC85F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spcBef>
                <a:spcPts val="813"/>
              </a:spcBef>
              <a:buClrTx/>
              <a:buFontTx/>
              <a:buNone/>
            </a:pPr>
            <a:r>
              <a:rPr lang="en-US" altLang="en-US" sz="3200">
                <a:solidFill>
                  <a:srgbClr val="FFC000"/>
                </a:solidFill>
              </a:rPr>
              <a:t>The sky tells time</a:t>
            </a:r>
          </a:p>
        </p:txBody>
      </p:sp>
      <p:sp>
        <p:nvSpPr>
          <p:cNvPr id="15365" name="Text Box 4">
            <a:extLst>
              <a:ext uri="{FF2B5EF4-FFF2-40B4-BE49-F238E27FC236}">
                <a16:creationId xmlns:a16="http://schemas.microsoft.com/office/drawing/2014/main" id="{EA9B786E-CF31-DDB2-0648-745824A40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096000"/>
            <a:ext cx="37338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BBE0E3"/>
                </a:solidFill>
              </a:rPr>
              <a:t>Image credit:  Gianni Tumino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>
            <a:extLst>
              <a:ext uri="{FF2B5EF4-FFF2-40B4-BE49-F238E27FC236}">
                <a16:creationId xmlns:a16="http://schemas.microsoft.com/office/drawing/2014/main" id="{C37F9D7A-C3D3-68FE-BD39-28A31FC06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003366"/>
                </a:solidFill>
              </a:rPr>
              <a:t>What we see in the sky</a:t>
            </a:r>
          </a:p>
        </p:txBody>
      </p:sp>
      <p:sp>
        <p:nvSpPr>
          <p:cNvPr id="5122" name="Text Box 2">
            <a:extLst>
              <a:ext uri="{FF2B5EF4-FFF2-40B4-BE49-F238E27FC236}">
                <a16:creationId xmlns:a16="http://schemas.microsoft.com/office/drawing/2014/main" id="{14AB91E2-5668-6C5F-E5C8-325E63C512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In the atmosphere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animals, dust, clouds, aircraft, meteors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Around the Earth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satellites, the Moon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The Sun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Around the Sun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Planets, comets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Beyond the Sun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Stars, nebulas, galaxies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>
            <a:extLst>
              <a:ext uri="{FF2B5EF4-FFF2-40B4-BE49-F238E27FC236}">
                <a16:creationId xmlns:a16="http://schemas.microsoft.com/office/drawing/2014/main" id="{7C44B4F3-E3FE-A05B-6EA6-CADAF7F87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003366"/>
                </a:solidFill>
              </a:rPr>
              <a:t>The Heavens move</a:t>
            </a:r>
          </a:p>
        </p:txBody>
      </p:sp>
      <p:sp>
        <p:nvSpPr>
          <p:cNvPr id="6146" name="Text Box 2">
            <a:extLst>
              <a:ext uri="{FF2B5EF4-FFF2-40B4-BE49-F238E27FC236}">
                <a16:creationId xmlns:a16="http://schemas.microsoft.com/office/drawing/2014/main" id="{662AEE26-C6F6-F166-56B8-47CE814EE5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Celestial objects move across the sky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That’s what we see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Regularly-repeating patterns in the sky have set our concept of time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1">
            <a:extLst>
              <a:ext uri="{FF2B5EF4-FFF2-40B4-BE49-F238E27FC236}">
                <a16:creationId xmlns:a16="http://schemas.microsoft.com/office/drawing/2014/main" id="{04132E0A-0640-96BE-DDAB-1B434CE40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003366"/>
                </a:solidFill>
              </a:rPr>
              <a:t>Daily motion</a:t>
            </a:r>
          </a:p>
        </p:txBody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C6BF2F57-C76F-C0E9-0CD2-750F3FA75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Celestial objects travel east to west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Circle around an axis 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counterclockwise around North Star in northern hemisphere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clockwise around nothing prominent in southern hemisphere</a:t>
            </a:r>
          </a:p>
          <a:p>
            <a:pPr>
              <a:spcBef>
                <a:spcPts val="813"/>
              </a:spcBef>
              <a:buClrTx/>
              <a:buFontTx/>
              <a:buNone/>
            </a:pPr>
            <a:r>
              <a:rPr lang="en-US" altLang="en-US" sz="3200">
                <a:solidFill>
                  <a:srgbClr val="006600"/>
                </a:solidFill>
              </a:rPr>
              <a:t>From this we can deduce which way Earth spins</a:t>
            </a:r>
          </a:p>
          <a:p>
            <a:pPr>
              <a:spcBef>
                <a:spcPts val="813"/>
              </a:spcBef>
              <a:buClr>
                <a:srgbClr val="006600"/>
              </a:buClr>
              <a:buFont typeface="Arial" panose="020B0604020202020204" pitchFamily="34" charset="0"/>
              <a:buNone/>
            </a:pPr>
            <a:endParaRPr lang="en-US" altLang="en-US" sz="320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">
            <a:extLst>
              <a:ext uri="{FF2B5EF4-FFF2-40B4-BE49-F238E27FC236}">
                <a16:creationId xmlns:a16="http://schemas.microsoft.com/office/drawing/2014/main" id="{91A77FF9-26FE-B85B-FE09-C2158948E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003366"/>
                </a:solidFill>
              </a:rPr>
              <a:t>Daily motion</a:t>
            </a:r>
          </a:p>
        </p:txBody>
      </p:sp>
      <p:sp>
        <p:nvSpPr>
          <p:cNvPr id="23555" name="Text Box 2">
            <a:extLst>
              <a:ext uri="{FF2B5EF4-FFF2-40B4-BE49-F238E27FC236}">
                <a16:creationId xmlns:a16="http://schemas.microsoft.com/office/drawing/2014/main" id="{C5A43AA3-54AA-2E98-4AE0-E88951C24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We see different objects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at different times of the night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at different times of the year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from different parts of the Earth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">
            <a:extLst>
              <a:ext uri="{FF2B5EF4-FFF2-40B4-BE49-F238E27FC236}">
                <a16:creationId xmlns:a16="http://schemas.microsoft.com/office/drawing/2014/main" id="{47C8234B-7E2F-1467-697E-F69DC85CD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003366"/>
                </a:solidFill>
              </a:rPr>
              <a:t>Polaris</a:t>
            </a:r>
          </a:p>
        </p:txBody>
      </p:sp>
      <p:sp>
        <p:nvSpPr>
          <p:cNvPr id="25603" name="Text Box 2">
            <a:extLst>
              <a:ext uri="{FF2B5EF4-FFF2-40B4-BE49-F238E27FC236}">
                <a16:creationId xmlns:a16="http://schemas.microsoft.com/office/drawing/2014/main" id="{A9E47BBF-EEA9-DB0D-EF07-E1CCF465A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Close to North Celestial Pole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20</a:t>
            </a:r>
            <a:r>
              <a:rPr lang="en-US" altLang="en-US" sz="2800" baseline="30000">
                <a:solidFill>
                  <a:srgbClr val="003366"/>
                </a:solidFill>
              </a:rPr>
              <a:t>th</a:t>
            </a:r>
            <a:r>
              <a:rPr lang="en-US" altLang="en-US" sz="2800">
                <a:solidFill>
                  <a:srgbClr val="003366"/>
                </a:solidFill>
              </a:rPr>
              <a:t> brightest star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0.75° from pole (1.5 times diameter of full Moon)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>
            <a:extLst>
              <a:ext uri="{FF2B5EF4-FFF2-40B4-BE49-F238E27FC236}">
                <a16:creationId xmlns:a16="http://schemas.microsoft.com/office/drawing/2014/main" id="{BEF5A99F-A16C-EC61-C856-28EFE38367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003366"/>
                </a:solidFill>
              </a:rPr>
              <a:t>We can observe</a:t>
            </a:r>
          </a:p>
        </p:txBody>
      </p:sp>
      <p:sp>
        <p:nvSpPr>
          <p:cNvPr id="10242" name="Text Box 2">
            <a:extLst>
              <a:ext uri="{FF2B5EF4-FFF2-40B4-BE49-F238E27FC236}">
                <a16:creationId xmlns:a16="http://schemas.microsoft.com/office/drawing/2014/main" id="{3E95356F-FAF1-2AE5-0D24-2A044B074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rgbClr val="003366"/>
                </a:solidFill>
              </a:rPr>
              <a:t>Half the sky at a time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 dirty="0">
                <a:solidFill>
                  <a:srgbClr val="003366"/>
                </a:solidFill>
              </a:rPr>
              <a:t>above the horizon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 dirty="0">
                <a:solidFill>
                  <a:srgbClr val="003366"/>
                </a:solidFill>
              </a:rPr>
              <a:t>90° around our zenith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rgbClr val="003366"/>
                </a:solidFill>
              </a:rPr>
              <a:t>Some stars never set (circumpolar)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rgbClr val="003366"/>
                </a:solidFill>
              </a:rPr>
              <a:t>Some stars never rise (always below the horizon)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>
            <a:extLst>
              <a:ext uri="{FF2B5EF4-FFF2-40B4-BE49-F238E27FC236}">
                <a16:creationId xmlns:a16="http://schemas.microsoft.com/office/drawing/2014/main" id="{9ECFEC25-5B19-0D6C-301F-B65A63F80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003366"/>
                </a:solidFill>
              </a:rPr>
              <a:t>What we see</a:t>
            </a:r>
          </a:p>
        </p:txBody>
      </p:sp>
      <p:pic>
        <p:nvPicPr>
          <p:cNvPr id="29699" name="Picture 2">
            <a:extLst>
              <a:ext uri="{FF2B5EF4-FFF2-40B4-BE49-F238E27FC236}">
                <a16:creationId xmlns:a16="http://schemas.microsoft.com/office/drawing/2014/main" id="{F892B6A5-5C0D-6250-61D4-B3F960CD3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295400"/>
            <a:ext cx="5376863" cy="544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9700" name="Text Box 3">
            <a:extLst>
              <a:ext uri="{FF2B5EF4-FFF2-40B4-BE49-F238E27FC236}">
                <a16:creationId xmlns:a16="http://schemas.microsoft.com/office/drawing/2014/main" id="{1D5C93EE-9CC2-5A63-DD87-3D1A2DC9DE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050" y="6172200"/>
            <a:ext cx="5237163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66"/>
                </a:solidFill>
              </a:rPr>
              <a:t>Credit: </a:t>
            </a:r>
            <a:r>
              <a:rPr lang="en-US" altLang="en-US" u="sng">
                <a:solidFill>
                  <a:srgbClr val="009999"/>
                </a:solidFill>
                <a:hlinkClick r:id="rId4"/>
              </a:rPr>
              <a:t>Wikimedia commons</a:t>
            </a:r>
            <a:r>
              <a:rPr lang="en-US" altLang="en-US">
                <a:solidFill>
                  <a:srgbClr val="000066"/>
                </a:solidFill>
              </a:rPr>
              <a:t>, creator </a:t>
            </a:r>
            <a:r>
              <a:rPr lang="en-US" altLang="en-US" u="sng">
                <a:solidFill>
                  <a:srgbClr val="009999"/>
                </a:solidFill>
                <a:hlinkClick r:id="rId5"/>
              </a:rPr>
              <a:t>AMitchell125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>
            <a:extLst>
              <a:ext uri="{FF2B5EF4-FFF2-40B4-BE49-F238E27FC236}">
                <a16:creationId xmlns:a16="http://schemas.microsoft.com/office/drawing/2014/main" id="{52A51DAE-4357-EA5A-EF46-EF80CA24D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003366"/>
                </a:solidFill>
              </a:rPr>
              <a:t>Latitude matters</a:t>
            </a:r>
          </a:p>
        </p:txBody>
      </p:sp>
      <p:sp>
        <p:nvSpPr>
          <p:cNvPr id="31747" name="Text Box 2">
            <a:extLst>
              <a:ext uri="{FF2B5EF4-FFF2-40B4-BE49-F238E27FC236}">
                <a16:creationId xmlns:a16="http://schemas.microsoft.com/office/drawing/2014/main" id="{6030744B-4A3F-8F19-D411-4FCAA747F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The farther we are from the equator: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the more stars are circumpolar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the more stars are always below the horizon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1">
            <a:extLst>
              <a:ext uri="{FF2B5EF4-FFF2-40B4-BE49-F238E27FC236}">
                <a16:creationId xmlns:a16="http://schemas.microsoft.com/office/drawing/2014/main" id="{9B76D648-41D2-AD4D-7FF3-EBD5FECFF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003366"/>
                </a:solidFill>
              </a:rPr>
              <a:t>Wanderers</a:t>
            </a:r>
          </a:p>
        </p:txBody>
      </p:sp>
      <p:sp>
        <p:nvSpPr>
          <p:cNvPr id="13314" name="Text Box 2">
            <a:extLst>
              <a:ext uri="{FF2B5EF4-FFF2-40B4-BE49-F238E27FC236}">
                <a16:creationId xmlns:a16="http://schemas.microsoft.com/office/drawing/2014/main" id="{82B7DA5E-63F0-5B24-2856-1205BFAAB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The </a:t>
            </a:r>
            <a:r>
              <a:rPr lang="en-US" altLang="en-US" sz="3200">
                <a:solidFill>
                  <a:srgbClr val="0000FF"/>
                </a:solidFill>
              </a:rPr>
              <a:t>Sun</a:t>
            </a:r>
            <a:r>
              <a:rPr lang="en-US" altLang="en-US" sz="3200">
                <a:solidFill>
                  <a:srgbClr val="003366"/>
                </a:solidFill>
              </a:rPr>
              <a:t> travels through the fixed stars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Moves about 1° per day along the circular path of the </a:t>
            </a:r>
            <a:r>
              <a:rPr lang="en-US" altLang="en-US" sz="3200">
                <a:solidFill>
                  <a:srgbClr val="0000FF"/>
                </a:solidFill>
              </a:rPr>
              <a:t>Ecliptic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Inclined 23.5° from the </a:t>
            </a:r>
            <a:r>
              <a:rPr lang="en-US" altLang="en-US" sz="3200">
                <a:solidFill>
                  <a:srgbClr val="0000FF"/>
                </a:solidFill>
              </a:rPr>
              <a:t>Celestial Equator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Passes through </a:t>
            </a:r>
            <a:r>
              <a:rPr lang="en-US" altLang="en-US" sz="3200">
                <a:solidFill>
                  <a:srgbClr val="0000FF"/>
                </a:solidFill>
              </a:rPr>
              <a:t>Zodiac</a:t>
            </a:r>
            <a:r>
              <a:rPr lang="en-US" altLang="en-US" sz="3200">
                <a:solidFill>
                  <a:srgbClr val="003366"/>
                </a:solidFill>
              </a:rPr>
              <a:t> constellations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Crosses the equator at </a:t>
            </a:r>
            <a:r>
              <a:rPr lang="en-US" altLang="en-US" sz="3200">
                <a:solidFill>
                  <a:srgbClr val="0000FF"/>
                </a:solidFill>
              </a:rPr>
              <a:t>equinoxes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Farthest north and south at </a:t>
            </a:r>
            <a:r>
              <a:rPr lang="en-US" altLang="en-US" sz="3200">
                <a:solidFill>
                  <a:srgbClr val="0000FF"/>
                </a:solidFill>
              </a:rPr>
              <a:t>solstices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None/>
            </a:pPr>
            <a:endParaRPr lang="en-US" altLang="en-US" sz="3200">
              <a:solidFill>
                <a:srgbClr val="003366"/>
              </a:solidFill>
            </a:endParaRP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None/>
            </a:pPr>
            <a:endParaRPr lang="en-US" altLang="en-US" sz="3200">
              <a:solidFill>
                <a:srgbClr val="003366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1">
            <a:extLst>
              <a:ext uri="{FF2B5EF4-FFF2-40B4-BE49-F238E27FC236}">
                <a16:creationId xmlns:a16="http://schemas.microsoft.com/office/drawing/2014/main" id="{1ED99CC2-9654-C17A-224A-7F071F0F7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003366"/>
                </a:solidFill>
              </a:rPr>
              <a:t>Wanderers</a:t>
            </a:r>
          </a:p>
        </p:txBody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190CDBB4-2AC4-09A1-6F75-A8579899E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rgbClr val="003366"/>
                </a:solidFill>
              </a:rPr>
              <a:t>The Moon, Mercury, Venus, Mars, Jupiter, Saturn travel near the ecliptic in halting paths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rgbClr val="003366"/>
                </a:solidFill>
              </a:rPr>
              <a:t>Uranus, Neptune, and Pluto are too faint to see with the unaided eye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>
            <a:extLst>
              <a:ext uri="{FF2B5EF4-FFF2-40B4-BE49-F238E27FC236}">
                <a16:creationId xmlns:a16="http://schemas.microsoft.com/office/drawing/2014/main" id="{8EF6AE2C-8704-7E85-B3E4-EC081C8EB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003366"/>
                </a:solidFill>
              </a:rPr>
              <a:t>Repeating patterns</a:t>
            </a:r>
          </a:p>
        </p:txBody>
      </p:sp>
      <p:sp>
        <p:nvSpPr>
          <p:cNvPr id="15362" name="Text Box 2">
            <a:extLst>
              <a:ext uri="{FF2B5EF4-FFF2-40B4-BE49-F238E27FC236}">
                <a16:creationId xmlns:a16="http://schemas.microsoft.com/office/drawing/2014/main" id="{FC2BAEF0-D44A-47DB-3F5D-10F995693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Regularly-repeating patterns in the sky have set our concept of time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FF"/>
                </a:solidFill>
              </a:rPr>
              <a:t>Days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12- and 24-</a:t>
            </a:r>
            <a:r>
              <a:rPr lang="en-US" altLang="en-US" sz="3200">
                <a:solidFill>
                  <a:srgbClr val="0000FF"/>
                </a:solidFill>
              </a:rPr>
              <a:t>hour</a:t>
            </a:r>
            <a:r>
              <a:rPr lang="en-US" altLang="en-US" sz="3200">
                <a:solidFill>
                  <a:srgbClr val="003366"/>
                </a:solidFill>
              </a:rPr>
              <a:t> days and nights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Egyptians favored base 12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Standard hours only really caught on after mechanical clocks became commonplace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FF"/>
                </a:solidFill>
              </a:rPr>
              <a:t>Minutes</a:t>
            </a:r>
            <a:r>
              <a:rPr lang="en-US" altLang="en-US" sz="3200">
                <a:solidFill>
                  <a:srgbClr val="003366"/>
                </a:solidFill>
              </a:rPr>
              <a:t> and </a:t>
            </a:r>
            <a:r>
              <a:rPr lang="en-US" altLang="en-US" sz="3200">
                <a:solidFill>
                  <a:srgbClr val="0000FF"/>
                </a:solidFill>
              </a:rPr>
              <a:t>seconds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1">
            <a:extLst>
              <a:ext uri="{FF2B5EF4-FFF2-40B4-BE49-F238E27FC236}">
                <a16:creationId xmlns:a16="http://schemas.microsoft.com/office/drawing/2014/main" id="{B01D833D-4676-7585-7999-5F37C085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003366"/>
                </a:solidFill>
              </a:rPr>
              <a:t>Days</a:t>
            </a:r>
          </a:p>
        </p:txBody>
      </p:sp>
      <p:sp>
        <p:nvSpPr>
          <p:cNvPr id="39939" name="Text Box 2">
            <a:extLst>
              <a:ext uri="{FF2B5EF4-FFF2-40B4-BE49-F238E27FC236}">
                <a16:creationId xmlns:a16="http://schemas.microsoft.com/office/drawing/2014/main" id="{93485EFD-9A47-3497-935E-4AA2088CE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The Sun rises and sets day after day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Daylight length varies annually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None/>
            </a:pPr>
            <a:endParaRPr lang="en-US" altLang="en-US" sz="2800">
              <a:solidFill>
                <a:srgbClr val="003366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">
            <a:extLst>
              <a:ext uri="{FF2B5EF4-FFF2-40B4-BE49-F238E27FC236}">
                <a16:creationId xmlns:a16="http://schemas.microsoft.com/office/drawing/2014/main" id="{058EA6AB-7D8E-C526-9773-FC2E82507A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003366"/>
                </a:solidFill>
              </a:rPr>
              <a:t>Days</a:t>
            </a:r>
          </a:p>
        </p:txBody>
      </p:sp>
      <p:sp>
        <p:nvSpPr>
          <p:cNvPr id="41987" name="Text Box 2">
            <a:extLst>
              <a:ext uri="{FF2B5EF4-FFF2-40B4-BE49-F238E27FC236}">
                <a16:creationId xmlns:a16="http://schemas.microsoft.com/office/drawing/2014/main" id="{54B3DD9A-7B4D-A961-88AB-3C3F90E42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FF"/>
                </a:solidFill>
              </a:rPr>
              <a:t>Solar Day</a:t>
            </a:r>
            <a:r>
              <a:rPr lang="en-US" altLang="en-US" sz="3200">
                <a:solidFill>
                  <a:srgbClr val="003366"/>
                </a:solidFill>
              </a:rPr>
              <a:t>: high noon to high noon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(when the Sun crosses the meridian)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varies throughout the year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FF"/>
                </a:solidFill>
              </a:rPr>
              <a:t>Mean </a:t>
            </a:r>
            <a:r>
              <a:rPr lang="en-US" altLang="en-US" sz="3200">
                <a:solidFill>
                  <a:srgbClr val="003366"/>
                </a:solidFill>
              </a:rPr>
              <a:t>solar day</a:t>
            </a:r>
            <a:r>
              <a:rPr lang="en-US" altLang="en-US" sz="3200">
                <a:solidFill>
                  <a:srgbClr val="0000FF"/>
                </a:solidFill>
              </a:rPr>
              <a:t> </a:t>
            </a:r>
            <a:r>
              <a:rPr lang="en-US" altLang="en-US" sz="3200">
                <a:solidFill>
                  <a:srgbClr val="003366"/>
                </a:solidFill>
              </a:rPr>
              <a:t>= 24 hours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1">
            <a:extLst>
              <a:ext uri="{FF2B5EF4-FFF2-40B4-BE49-F238E27FC236}">
                <a16:creationId xmlns:a16="http://schemas.microsoft.com/office/drawing/2014/main" id="{9E6090F7-2E85-FF2A-7D99-FDA89E754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003366"/>
                </a:solidFill>
              </a:rPr>
              <a:t>Days</a:t>
            </a:r>
          </a:p>
        </p:txBody>
      </p:sp>
      <p:sp>
        <p:nvSpPr>
          <p:cNvPr id="18434" name="Text Box 2">
            <a:extLst>
              <a:ext uri="{FF2B5EF4-FFF2-40B4-BE49-F238E27FC236}">
                <a16:creationId xmlns:a16="http://schemas.microsoft.com/office/drawing/2014/main" id="{86157A2B-BB8C-B112-A038-BF062AE08B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FF"/>
                </a:solidFill>
              </a:rPr>
              <a:t>Sidereal Day</a:t>
            </a:r>
            <a:r>
              <a:rPr lang="en-US" altLang="en-US" sz="3200">
                <a:solidFill>
                  <a:srgbClr val="003366"/>
                </a:solidFill>
              </a:rPr>
              <a:t>: fixed star to fixed star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One Meridian crossing to the next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Period = 23 h 56 min 4.1 s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One year holds one more sidereal day than solar days</a:t>
            </a:r>
          </a:p>
          <a:p>
            <a:pPr>
              <a:spcBef>
                <a:spcPts val="813"/>
              </a:spcBef>
              <a:buClrTx/>
              <a:buFontTx/>
              <a:buNone/>
            </a:pPr>
            <a:r>
              <a:rPr lang="en-US" altLang="en-US" sz="3200">
                <a:solidFill>
                  <a:srgbClr val="006600"/>
                </a:solidFill>
              </a:rPr>
              <a:t>From this we can deduce which way Earth orbits</a:t>
            </a:r>
          </a:p>
          <a:p>
            <a:pPr lvl="1">
              <a:spcBef>
                <a:spcPts val="713"/>
              </a:spcBef>
              <a:buClr>
                <a:srgbClr val="006600"/>
              </a:buClr>
              <a:buFont typeface="Arial" panose="020B0604020202020204" pitchFamily="34" charset="0"/>
              <a:buNone/>
            </a:pPr>
            <a:endParaRPr lang="en-US" altLang="en-US" sz="280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1">
            <a:extLst>
              <a:ext uri="{FF2B5EF4-FFF2-40B4-BE49-F238E27FC236}">
                <a16:creationId xmlns:a16="http://schemas.microsoft.com/office/drawing/2014/main" id="{7FD49602-A2D8-AE0B-6AFF-07A6A61D9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238" y="0"/>
            <a:ext cx="78867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003366"/>
                </a:solidFill>
                <a:cs typeface="Arial" panose="020B0604020202020204" pitchFamily="34" charset="0"/>
              </a:rPr>
              <a:t>Days</a:t>
            </a:r>
          </a:p>
        </p:txBody>
      </p:sp>
      <p:pic>
        <p:nvPicPr>
          <p:cNvPr id="46083" name="Picture 2">
            <a:extLst>
              <a:ext uri="{FF2B5EF4-FFF2-40B4-BE49-F238E27FC236}">
                <a16:creationId xmlns:a16="http://schemas.microsoft.com/office/drawing/2014/main" id="{5EE50E5C-A184-985E-1D47-EBF22BF86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700088"/>
            <a:ext cx="8112125" cy="581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6084" name="Text Box 3">
            <a:extLst>
              <a:ext uri="{FF2B5EF4-FFF2-40B4-BE49-F238E27FC236}">
                <a16:creationId xmlns:a16="http://schemas.microsoft.com/office/drawing/2014/main" id="{E8A4A66E-7E97-8E17-9DEA-F7C887EC84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725" y="6143625"/>
            <a:ext cx="2316163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66"/>
                </a:solidFill>
              </a:rPr>
              <a:t>Figure 1.10, Page 17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1">
            <a:extLst>
              <a:ext uri="{FF2B5EF4-FFF2-40B4-BE49-F238E27FC236}">
                <a16:creationId xmlns:a16="http://schemas.microsoft.com/office/drawing/2014/main" id="{36BA31BC-8049-2331-3F72-9D8A25F108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003366"/>
                </a:solidFill>
              </a:rPr>
              <a:t>Weeks</a:t>
            </a:r>
          </a:p>
        </p:txBody>
      </p:sp>
      <p:sp>
        <p:nvSpPr>
          <p:cNvPr id="20482" name="Text Box 2">
            <a:extLst>
              <a:ext uri="{FF2B5EF4-FFF2-40B4-BE49-F238E27FC236}">
                <a16:creationId xmlns:a16="http://schemas.microsoft.com/office/drawing/2014/main" id="{0AC5A7AA-72DD-0B5E-FB57-1BFC78D22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Seven days of the week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Seven visible wanderers in the sky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None/>
            </a:pPr>
            <a:endParaRPr lang="en-US" altLang="en-US" sz="3200">
              <a:solidFill>
                <a:srgbClr val="003366"/>
              </a:solidFill>
            </a:endParaRPr>
          </a:p>
        </p:txBody>
      </p:sp>
      <p:graphicFrame>
        <p:nvGraphicFramePr>
          <p:cNvPr id="20483" name="Group 3">
            <a:extLst>
              <a:ext uri="{FF2B5EF4-FFF2-40B4-BE49-F238E27FC236}">
                <a16:creationId xmlns:a16="http://schemas.microsoft.com/office/drawing/2014/main" id="{444C77A5-1CC4-79AC-13B0-C66E79B5BB45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2819400"/>
          <a:ext cx="7773988" cy="3733800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6725"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panose="020B0604020202020204" pitchFamily="34" charset="0"/>
                          <a:ea typeface="Arial" panose="020B0600070205080204" pitchFamily="34" charset="-128"/>
                        </a:rPr>
                        <a:t>English</a:t>
                      </a:r>
                    </a:p>
                  </a:txBody>
                  <a:tcPr marL="90000" marR="90000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panose="020B0604020202020204" pitchFamily="34" charset="0"/>
                          <a:ea typeface="Arial" panose="020B0600070205080204" pitchFamily="34" charset="-128"/>
                        </a:rPr>
                        <a:t>French</a:t>
                      </a:r>
                    </a:p>
                  </a:txBody>
                  <a:tcPr marL="90000" marR="90000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Arial" panose="020B0604020202020204" pitchFamily="34" charset="0"/>
                          <a:ea typeface="Arial" panose="020B0600070205080204" pitchFamily="34" charset="-128"/>
                        </a:rPr>
                        <a:t>Spanish</a:t>
                      </a:r>
                    </a:p>
                  </a:txBody>
                  <a:tcPr marL="90000" marR="90000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B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725"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ea typeface="Arial" panose="020B0600070205080204" pitchFamily="34" charset="-128"/>
                        </a:rPr>
                        <a:t>Sunday</a:t>
                      </a:r>
                    </a:p>
                  </a:txBody>
                  <a:tcPr marL="90000" marR="90000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ea typeface="Arial" panose="020B0600070205080204" pitchFamily="34" charset="-128"/>
                        </a:rPr>
                        <a:t>dimanche</a:t>
                      </a:r>
                    </a:p>
                  </a:txBody>
                  <a:tcPr marL="90000" marR="90000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ea typeface="Arial" panose="020B0600070205080204" pitchFamily="34" charset="-128"/>
                        </a:rPr>
                        <a:t>domingo</a:t>
                      </a:r>
                    </a:p>
                  </a:txBody>
                  <a:tcPr marL="90000" marR="90000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725"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ea typeface="Arial" panose="020B0600070205080204" pitchFamily="34" charset="-128"/>
                        </a:rPr>
                        <a:t>Monday</a:t>
                      </a:r>
                    </a:p>
                  </a:txBody>
                  <a:tcPr marL="90000" marR="90000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ea typeface="Arial" panose="020B0600070205080204" pitchFamily="34" charset="-128"/>
                        </a:rPr>
                        <a:t>lundi</a:t>
                      </a:r>
                    </a:p>
                  </a:txBody>
                  <a:tcPr marL="90000" marR="90000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ea typeface="Arial" panose="020B0600070205080204" pitchFamily="34" charset="-128"/>
                        </a:rPr>
                        <a:t>lunes</a:t>
                      </a:r>
                    </a:p>
                  </a:txBody>
                  <a:tcPr marL="90000" marR="90000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725"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ea typeface="Arial" panose="020B0600070205080204" pitchFamily="34" charset="-128"/>
                        </a:rPr>
                        <a:t>Tuesday</a:t>
                      </a:r>
                    </a:p>
                  </a:txBody>
                  <a:tcPr marL="90000" marR="90000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ea typeface="Arial" panose="020B0600070205080204" pitchFamily="34" charset="-128"/>
                        </a:rPr>
                        <a:t>mardi</a:t>
                      </a:r>
                    </a:p>
                  </a:txBody>
                  <a:tcPr marL="90000" marR="90000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ea typeface="Arial" panose="020B0600070205080204" pitchFamily="34" charset="-128"/>
                        </a:rPr>
                        <a:t>martes</a:t>
                      </a:r>
                    </a:p>
                  </a:txBody>
                  <a:tcPr marL="90000" marR="90000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6725"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ea typeface="Arial" panose="020B0600070205080204" pitchFamily="34" charset="-128"/>
                        </a:rPr>
                        <a:t>Wednesday</a:t>
                      </a:r>
                    </a:p>
                  </a:txBody>
                  <a:tcPr marL="90000" marR="90000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ea typeface="Arial" panose="020B0600070205080204" pitchFamily="34" charset="-128"/>
                        </a:rPr>
                        <a:t>mercredi</a:t>
                      </a:r>
                    </a:p>
                  </a:txBody>
                  <a:tcPr marL="90000" marR="90000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ea typeface="Arial" panose="020B0600070205080204" pitchFamily="34" charset="-128"/>
                        </a:rPr>
                        <a:t>miércoles</a:t>
                      </a:r>
                    </a:p>
                  </a:txBody>
                  <a:tcPr marL="90000" marR="90000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6725"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ea typeface="Arial" panose="020B0600070205080204" pitchFamily="34" charset="-128"/>
                        </a:rPr>
                        <a:t>Thursday</a:t>
                      </a:r>
                    </a:p>
                  </a:txBody>
                  <a:tcPr marL="90000" marR="90000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ea typeface="Arial" panose="020B0600070205080204" pitchFamily="34" charset="-128"/>
                        </a:rPr>
                        <a:t>jeudi</a:t>
                      </a:r>
                    </a:p>
                  </a:txBody>
                  <a:tcPr marL="90000" marR="90000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ea typeface="Arial" panose="020B0600070205080204" pitchFamily="34" charset="-128"/>
                        </a:rPr>
                        <a:t>jueves</a:t>
                      </a:r>
                    </a:p>
                  </a:txBody>
                  <a:tcPr marL="90000" marR="90000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6725"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ea typeface="Arial" panose="020B0600070205080204" pitchFamily="34" charset="-128"/>
                        </a:rPr>
                        <a:t>Friday</a:t>
                      </a:r>
                    </a:p>
                  </a:txBody>
                  <a:tcPr marL="90000" marR="90000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ea typeface="Arial" panose="020B0600070205080204" pitchFamily="34" charset="-128"/>
                        </a:rPr>
                        <a:t>vendredi</a:t>
                      </a:r>
                    </a:p>
                  </a:txBody>
                  <a:tcPr marL="90000" marR="90000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ea typeface="Arial" panose="020B0600070205080204" pitchFamily="34" charset="-128"/>
                        </a:rPr>
                        <a:t>viernes</a:t>
                      </a:r>
                    </a:p>
                  </a:txBody>
                  <a:tcPr marL="90000" marR="90000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6725"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ea typeface="Arial" panose="020B0600070205080204" pitchFamily="34" charset="-128"/>
                        </a:rPr>
                        <a:t>Saturday</a:t>
                      </a:r>
                    </a:p>
                  </a:txBody>
                  <a:tcPr marL="90000" marR="90000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ea typeface="Arial" panose="020B0600070205080204" pitchFamily="34" charset="-128"/>
                        </a:rPr>
                        <a:t>samedi</a:t>
                      </a:r>
                    </a:p>
                  </a:txBody>
                  <a:tcPr marL="90000" marR="90000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8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1pPr>
                      <a:lvl2pPr>
                        <a:spcBef>
                          <a:spcPts val="7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2pPr>
                      <a:lvl3pPr>
                        <a:spcBef>
                          <a:spcPts val="6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3pPr>
                      <a:lvl4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4pPr>
                      <a:lvl5pPr>
                        <a:spcBef>
                          <a:spcPts val="513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13"/>
                        </a:spcBef>
                        <a:spcAft>
                          <a:spcPts val="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3366"/>
                          </a:solidFill>
                          <a:latin typeface="Arial" panose="020B0604020202020204" pitchFamily="34" charset="0"/>
                          <a:ea typeface="Arial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13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ea typeface="Arial" panose="020B0600070205080204" pitchFamily="34" charset="-128"/>
                        </a:rPr>
                        <a:t>sabado</a:t>
                      </a:r>
                    </a:p>
                  </a:txBody>
                  <a:tcPr marL="90000" marR="90000" marT="46800" marB="468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1">
            <a:extLst>
              <a:ext uri="{FF2B5EF4-FFF2-40B4-BE49-F238E27FC236}">
                <a16:creationId xmlns:a16="http://schemas.microsoft.com/office/drawing/2014/main" id="{8B576CE8-FDA3-7EB7-E2B9-E54614BAF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003366"/>
                </a:solidFill>
              </a:rPr>
              <a:t>Months</a:t>
            </a:r>
          </a:p>
        </p:txBody>
      </p:sp>
      <p:sp>
        <p:nvSpPr>
          <p:cNvPr id="21506" name="Text Box 2">
            <a:extLst>
              <a:ext uri="{FF2B5EF4-FFF2-40B4-BE49-F238E27FC236}">
                <a16:creationId xmlns:a16="http://schemas.microsoft.com/office/drawing/2014/main" id="{EF9BADE4-8D2B-D5B8-A2D7-49F89C96CB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Cycle of the </a:t>
            </a:r>
            <a:r>
              <a:rPr lang="en-US" altLang="en-US" sz="3200">
                <a:solidFill>
                  <a:srgbClr val="0000FF"/>
                </a:solidFill>
              </a:rPr>
              <a:t>Moon</a:t>
            </a:r>
            <a:r>
              <a:rPr lang="en-US" altLang="en-US" sz="3200">
                <a:solidFill>
                  <a:srgbClr val="003366"/>
                </a:solidFill>
              </a:rPr>
              <a:t> (</a:t>
            </a:r>
            <a:r>
              <a:rPr lang="en-US" altLang="en-US" sz="3200">
                <a:solidFill>
                  <a:srgbClr val="800000"/>
                </a:solidFill>
              </a:rPr>
              <a:t>moon</a:t>
            </a:r>
            <a:r>
              <a:rPr lang="en-US" altLang="en-US" sz="3200">
                <a:solidFill>
                  <a:srgbClr val="003366"/>
                </a:solidFill>
              </a:rPr>
              <a:t>th)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FF"/>
                </a:solidFill>
              </a:rPr>
              <a:t>Lunar</a:t>
            </a:r>
            <a:r>
              <a:rPr lang="en-US" altLang="en-US" sz="3200">
                <a:solidFill>
                  <a:srgbClr val="003366"/>
                </a:solidFill>
              </a:rPr>
              <a:t> or </a:t>
            </a:r>
            <a:r>
              <a:rPr lang="en-US" altLang="en-US" sz="3200">
                <a:solidFill>
                  <a:srgbClr val="0000FF"/>
                </a:solidFill>
              </a:rPr>
              <a:t>Synodic</a:t>
            </a:r>
            <a:r>
              <a:rPr lang="en-US" altLang="en-US" sz="3200">
                <a:solidFill>
                  <a:srgbClr val="003366"/>
                </a:solidFill>
              </a:rPr>
              <a:t> month: Cyclic phases of the Moon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Period </a:t>
            </a:r>
            <a:r>
              <a:rPr lang="en-US" altLang="en-US" sz="3200">
                <a:solidFill>
                  <a:srgbClr val="0000FF"/>
                </a:solidFill>
              </a:rPr>
              <a:t>29.5 days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1">
            <a:extLst>
              <a:ext uri="{FF2B5EF4-FFF2-40B4-BE49-F238E27FC236}">
                <a16:creationId xmlns:a16="http://schemas.microsoft.com/office/drawing/2014/main" id="{164AF76B-7183-9A9E-824B-688BDCAA6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003366"/>
                </a:solidFill>
              </a:rPr>
              <a:t>Phases of the Moon</a:t>
            </a:r>
          </a:p>
        </p:txBody>
      </p:sp>
      <p:sp>
        <p:nvSpPr>
          <p:cNvPr id="22530" name="Text Box 2">
            <a:extLst>
              <a:ext uri="{FF2B5EF4-FFF2-40B4-BE49-F238E27FC236}">
                <a16:creationId xmlns:a16="http://schemas.microsoft.com/office/drawing/2014/main" id="{51F4A2F2-15F0-55F4-68F7-EB74403BC3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40386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2800">
                <a:solidFill>
                  <a:srgbClr val="003366"/>
                </a:solidFill>
              </a:rPr>
              <a:t>New</a:t>
            </a:r>
          </a:p>
          <a:p>
            <a:pPr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2800">
                <a:solidFill>
                  <a:srgbClr val="003366"/>
                </a:solidFill>
              </a:rPr>
              <a:t>Waxing crescent</a:t>
            </a:r>
          </a:p>
          <a:p>
            <a:pPr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2800">
                <a:solidFill>
                  <a:srgbClr val="003366"/>
                </a:solidFill>
              </a:rPr>
              <a:t>First quarter</a:t>
            </a:r>
          </a:p>
          <a:p>
            <a:pPr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2800">
                <a:solidFill>
                  <a:srgbClr val="003366"/>
                </a:solidFill>
              </a:rPr>
              <a:t>Waxing Gibbous</a:t>
            </a:r>
          </a:p>
        </p:txBody>
      </p:sp>
      <p:sp>
        <p:nvSpPr>
          <p:cNvPr id="22531" name="Text Box 3">
            <a:extLst>
              <a:ext uri="{FF2B5EF4-FFF2-40B4-BE49-F238E27FC236}">
                <a16:creationId xmlns:a16="http://schemas.microsoft.com/office/drawing/2014/main" id="{271EDEDA-A088-4558-5B1D-D98DC975CF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1600200"/>
            <a:ext cx="40386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2800">
                <a:solidFill>
                  <a:srgbClr val="003366"/>
                </a:solidFill>
              </a:rPr>
              <a:t>Full</a:t>
            </a:r>
          </a:p>
          <a:p>
            <a:pPr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2800">
                <a:solidFill>
                  <a:srgbClr val="003366"/>
                </a:solidFill>
              </a:rPr>
              <a:t>Waning Gibbous</a:t>
            </a:r>
          </a:p>
          <a:p>
            <a:pPr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2800">
                <a:solidFill>
                  <a:srgbClr val="003366"/>
                </a:solidFill>
              </a:rPr>
              <a:t>Last quarter</a:t>
            </a:r>
          </a:p>
          <a:p>
            <a:pPr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2800">
                <a:solidFill>
                  <a:srgbClr val="003366"/>
                </a:solidFill>
              </a:rPr>
              <a:t>Waning crescent</a:t>
            </a:r>
          </a:p>
        </p:txBody>
      </p:sp>
      <p:pic>
        <p:nvPicPr>
          <p:cNvPr id="52229" name="Picture 4">
            <a:extLst>
              <a:ext uri="{FF2B5EF4-FFF2-40B4-BE49-F238E27FC236}">
                <a16:creationId xmlns:a16="http://schemas.microsoft.com/office/drawing/2014/main" id="{DABF3CCE-4224-08C5-C2E9-BF55FFC09B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86188"/>
            <a:ext cx="9144000" cy="307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1">
            <a:extLst>
              <a:ext uri="{FF2B5EF4-FFF2-40B4-BE49-F238E27FC236}">
                <a16:creationId xmlns:a16="http://schemas.microsoft.com/office/drawing/2014/main" id="{0FF6EA9A-2138-EBB3-AB90-0B4C541A29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238" y="76200"/>
            <a:ext cx="78867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003366"/>
                </a:solidFill>
                <a:cs typeface="Arial" panose="020B0604020202020204" pitchFamily="34" charset="0"/>
              </a:rPr>
              <a:t>Phases of the Moon</a:t>
            </a:r>
          </a:p>
        </p:txBody>
      </p:sp>
      <p:pic>
        <p:nvPicPr>
          <p:cNvPr id="54275" name="Picture 2">
            <a:extLst>
              <a:ext uri="{FF2B5EF4-FFF2-40B4-BE49-F238E27FC236}">
                <a16:creationId xmlns:a16="http://schemas.microsoft.com/office/drawing/2014/main" id="{B07BDBFB-7F60-18F2-D377-D0A30ECEF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801688"/>
            <a:ext cx="8112125" cy="544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4276" name="Text Box 3">
            <a:extLst>
              <a:ext uri="{FF2B5EF4-FFF2-40B4-BE49-F238E27FC236}">
                <a16:creationId xmlns:a16="http://schemas.microsoft.com/office/drawing/2014/main" id="{37E0DC3E-7F17-13F8-C990-F03590EC73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350" y="6248400"/>
            <a:ext cx="2316163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66"/>
                </a:solidFill>
              </a:rPr>
              <a:t>Figure 1.23, Page 27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1">
            <a:extLst>
              <a:ext uri="{FF2B5EF4-FFF2-40B4-BE49-F238E27FC236}">
                <a16:creationId xmlns:a16="http://schemas.microsoft.com/office/drawing/2014/main" id="{49575F17-0ECB-7B4C-1560-D9D6CAA378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003366"/>
                </a:solidFill>
              </a:rPr>
              <a:t>Months</a:t>
            </a:r>
          </a:p>
        </p:txBody>
      </p:sp>
      <p:sp>
        <p:nvSpPr>
          <p:cNvPr id="24578" name="Text Box 2">
            <a:extLst>
              <a:ext uri="{FF2B5EF4-FFF2-40B4-BE49-F238E27FC236}">
                <a16:creationId xmlns:a16="http://schemas.microsoft.com/office/drawing/2014/main" id="{A9C37B7A-C805-C372-3DE2-B3ACB3D6F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FF"/>
                </a:solidFill>
              </a:rPr>
              <a:t>Sidereal</a:t>
            </a:r>
            <a:r>
              <a:rPr lang="en-US" altLang="en-US" sz="3200">
                <a:solidFill>
                  <a:srgbClr val="003366"/>
                </a:solidFill>
              </a:rPr>
              <a:t> month: fixed star to fixed star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Period </a:t>
            </a:r>
            <a:r>
              <a:rPr lang="en-US" altLang="en-US" sz="3200">
                <a:solidFill>
                  <a:srgbClr val="0000FF"/>
                </a:solidFill>
              </a:rPr>
              <a:t>27.3 days</a:t>
            </a:r>
          </a:p>
          <a:p>
            <a:pPr>
              <a:spcBef>
                <a:spcPts val="813"/>
              </a:spcBef>
              <a:buClrTx/>
              <a:buFontTx/>
              <a:buNone/>
            </a:pPr>
            <a:r>
              <a:rPr lang="en-US" altLang="en-US" sz="3200">
                <a:solidFill>
                  <a:srgbClr val="006600"/>
                </a:solidFill>
              </a:rPr>
              <a:t>From this we can deduce which way the Moon orbits Earth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1">
            <a:extLst>
              <a:ext uri="{FF2B5EF4-FFF2-40B4-BE49-F238E27FC236}">
                <a16:creationId xmlns:a16="http://schemas.microsoft.com/office/drawing/2014/main" id="{0C5356DB-3598-A263-B4F6-CB5A0D3F5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665163"/>
            <a:ext cx="8112125" cy="581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8371" name="Text Box 2">
            <a:extLst>
              <a:ext uri="{FF2B5EF4-FFF2-40B4-BE49-F238E27FC236}">
                <a16:creationId xmlns:a16="http://schemas.microsoft.com/office/drawing/2014/main" id="{19CB31B9-16CC-0E47-C079-3B0DD12F1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9513" y="6151563"/>
            <a:ext cx="2316162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>
                <a:solidFill>
                  <a:srgbClr val="000066"/>
                </a:solidFill>
              </a:rPr>
              <a:t>Figure 1.25, Page 29</a:t>
            </a:r>
          </a:p>
        </p:txBody>
      </p:sp>
      <p:sp>
        <p:nvSpPr>
          <p:cNvPr id="58372" name="Text Box 3">
            <a:extLst>
              <a:ext uri="{FF2B5EF4-FFF2-40B4-BE49-F238E27FC236}">
                <a16:creationId xmlns:a16="http://schemas.microsoft.com/office/drawing/2014/main" id="{7BC6C1CA-DC69-4810-66B1-69C289511E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238" y="0"/>
            <a:ext cx="78867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003366"/>
                </a:solidFill>
                <a:cs typeface="Arial" panose="020B0604020202020204" pitchFamily="34" charset="0"/>
              </a:rPr>
              <a:t>Months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1">
            <a:extLst>
              <a:ext uri="{FF2B5EF4-FFF2-40B4-BE49-F238E27FC236}">
                <a16:creationId xmlns:a16="http://schemas.microsoft.com/office/drawing/2014/main" id="{4F37C8A7-57F0-6D61-581E-62CBF0AB13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003366"/>
                </a:solidFill>
              </a:rPr>
              <a:t>Years</a:t>
            </a:r>
          </a:p>
        </p:txBody>
      </p:sp>
      <p:sp>
        <p:nvSpPr>
          <p:cNvPr id="26626" name="Text Box 2">
            <a:extLst>
              <a:ext uri="{FF2B5EF4-FFF2-40B4-BE49-F238E27FC236}">
                <a16:creationId xmlns:a16="http://schemas.microsoft.com/office/drawing/2014/main" id="{67645AA9-E3EF-83C2-A49D-A9140A9F4C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Orbit of Earth around the Sun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Appears the other way around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FF"/>
                </a:solidFill>
              </a:rPr>
              <a:t>Sidereal</a:t>
            </a:r>
            <a:r>
              <a:rPr lang="en-US" altLang="en-US" sz="3200">
                <a:solidFill>
                  <a:srgbClr val="003366"/>
                </a:solidFill>
              </a:rPr>
              <a:t> year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fixed star to fixed star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Period 365.256 days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00FF"/>
                </a:solidFill>
              </a:rPr>
              <a:t>Tropical</a:t>
            </a:r>
            <a:r>
              <a:rPr lang="en-US" altLang="en-US" sz="3200">
                <a:solidFill>
                  <a:srgbClr val="003366"/>
                </a:solidFill>
              </a:rPr>
              <a:t> year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equinox to equinox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Period 365.24219 days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1">
            <a:extLst>
              <a:ext uri="{FF2B5EF4-FFF2-40B4-BE49-F238E27FC236}">
                <a16:creationId xmlns:a16="http://schemas.microsoft.com/office/drawing/2014/main" id="{0E374121-5DA0-1627-82B3-1B7F471062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003366"/>
                </a:solidFill>
              </a:rPr>
              <a:t>Precession</a:t>
            </a:r>
          </a:p>
        </p:txBody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565A97F2-EA26-C580-4753-C903EA514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Earth’s axis slowly </a:t>
            </a:r>
            <a:r>
              <a:rPr lang="en-US" altLang="en-US" sz="3200">
                <a:solidFill>
                  <a:srgbClr val="0000FF"/>
                </a:solidFill>
              </a:rPr>
              <a:t>precesses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about the axis of the ecliptic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Period about </a:t>
            </a:r>
            <a:r>
              <a:rPr lang="en-US" altLang="en-US" sz="3200">
                <a:solidFill>
                  <a:srgbClr val="0000FF"/>
                </a:solidFill>
              </a:rPr>
              <a:t>26,000 years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Equinoxes precess about the ecliptic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The Sun is in different constellations at the change of the seasons than it was in the past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1">
            <a:extLst>
              <a:ext uri="{FF2B5EF4-FFF2-40B4-BE49-F238E27FC236}">
                <a16:creationId xmlns:a16="http://schemas.microsoft.com/office/drawing/2014/main" id="{9EA030A5-E810-032A-5F8A-8C3D5361B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003366"/>
                </a:solidFill>
              </a:rPr>
              <a:t>The Seasons</a:t>
            </a:r>
          </a:p>
        </p:txBody>
      </p:sp>
      <p:sp>
        <p:nvSpPr>
          <p:cNvPr id="28674" name="Text Box 2">
            <a:extLst>
              <a:ext uri="{FF2B5EF4-FFF2-40B4-BE49-F238E27FC236}">
                <a16:creationId xmlns:a16="http://schemas.microsoft.com/office/drawing/2014/main" id="{5C69227F-8FA9-B982-6711-6AD392B026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Astronomically begin at </a:t>
            </a:r>
            <a:r>
              <a:rPr lang="en-US" altLang="en-US" sz="3200">
                <a:solidFill>
                  <a:srgbClr val="0000FF"/>
                </a:solidFill>
              </a:rPr>
              <a:t>equinoxes</a:t>
            </a:r>
            <a:r>
              <a:rPr lang="en-US" altLang="en-US" sz="3200">
                <a:solidFill>
                  <a:srgbClr val="003366"/>
                </a:solidFill>
              </a:rPr>
              <a:t> and </a:t>
            </a:r>
            <a:r>
              <a:rPr lang="en-US" altLang="en-US" sz="3200">
                <a:solidFill>
                  <a:srgbClr val="0000FF"/>
                </a:solidFill>
              </a:rPr>
              <a:t>solstices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Yearly temperature cycles result from 23.5° axial tilt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More daylight hours during Spring and Summer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Sun closer to zenith in Spring and Summer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None/>
            </a:pPr>
            <a:endParaRPr lang="en-US" altLang="en-US" sz="3200">
              <a:solidFill>
                <a:srgbClr val="003366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1">
            <a:extLst>
              <a:ext uri="{FF2B5EF4-FFF2-40B4-BE49-F238E27FC236}">
                <a16:creationId xmlns:a16="http://schemas.microsoft.com/office/drawing/2014/main" id="{0664EF13-C3B4-BCF3-9A2D-B6C8FDE45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003366"/>
                </a:solidFill>
              </a:rPr>
              <a:t>The Seasons</a:t>
            </a:r>
          </a:p>
        </p:txBody>
      </p:sp>
      <p:sp>
        <p:nvSpPr>
          <p:cNvPr id="29698" name="Text Box 2">
            <a:extLst>
              <a:ext uri="{FF2B5EF4-FFF2-40B4-BE49-F238E27FC236}">
                <a16:creationId xmlns:a16="http://schemas.microsoft.com/office/drawing/2014/main" id="{9877D9AE-F44E-83EE-BCEF-D98F88D58D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Temperature lags solar input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It takes time to heat up and cool down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Season beginnings vary culturally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FF"/>
                </a:solidFill>
              </a:rPr>
              <a:t>USA</a:t>
            </a:r>
            <a:r>
              <a:rPr lang="en-US" altLang="en-US" sz="2800">
                <a:solidFill>
                  <a:srgbClr val="003366"/>
                </a:solidFill>
              </a:rPr>
              <a:t>: astronomical seasons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FF"/>
                </a:solidFill>
              </a:rPr>
              <a:t>Europe</a:t>
            </a:r>
            <a:r>
              <a:rPr lang="en-US" altLang="en-US" sz="2800">
                <a:solidFill>
                  <a:srgbClr val="003366"/>
                </a:solidFill>
              </a:rPr>
              <a:t>: first of the month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Ancient </a:t>
            </a:r>
            <a:r>
              <a:rPr lang="en-US" altLang="en-US" sz="2800">
                <a:solidFill>
                  <a:srgbClr val="0000FF"/>
                </a:solidFill>
              </a:rPr>
              <a:t>Celts</a:t>
            </a:r>
            <a:r>
              <a:rPr lang="en-US" altLang="en-US" sz="2800">
                <a:solidFill>
                  <a:srgbClr val="003366"/>
                </a:solidFill>
              </a:rPr>
              <a:t>: cross-quarter days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00FF"/>
                </a:solidFill>
              </a:rPr>
              <a:t>Laramie</a:t>
            </a:r>
            <a:r>
              <a:rPr lang="en-US" altLang="en-US" sz="2800">
                <a:solidFill>
                  <a:srgbClr val="003366"/>
                </a:solidFill>
              </a:rPr>
              <a:t>: June is Spring, July is Summer, August is Fall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1">
            <a:extLst>
              <a:ext uri="{FF2B5EF4-FFF2-40B4-BE49-F238E27FC236}">
                <a16:creationId xmlns:a16="http://schemas.microsoft.com/office/drawing/2014/main" id="{31C6BCBB-63DF-42C9-A55E-5A34F9A23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003366"/>
                </a:solidFill>
              </a:rPr>
              <a:t>The Tropics</a:t>
            </a:r>
          </a:p>
        </p:txBody>
      </p:sp>
      <p:sp>
        <p:nvSpPr>
          <p:cNvPr id="30722" name="Text Box 2">
            <a:extLst>
              <a:ext uri="{FF2B5EF4-FFF2-40B4-BE49-F238E27FC236}">
                <a16:creationId xmlns:a16="http://schemas.microsoft.com/office/drawing/2014/main" id="{EB3B92A0-4D68-F2F8-CFE8-DAAB289695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Gr. </a:t>
            </a:r>
            <a:r>
              <a:rPr lang="en-US" altLang="en-US" sz="3200" i="1">
                <a:solidFill>
                  <a:srgbClr val="003366"/>
                </a:solidFill>
              </a:rPr>
              <a:t>tropos</a:t>
            </a:r>
            <a:r>
              <a:rPr lang="en-US" altLang="en-US" sz="3200">
                <a:solidFill>
                  <a:srgbClr val="003366"/>
                </a:solidFill>
              </a:rPr>
              <a:t>, “turning”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Sun “turns around” at the tropics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formerly in Cancer and Capricornus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Between the tropics, the Sun is directly overhead at solar noon twice per year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1">
            <a:extLst>
              <a:ext uri="{FF2B5EF4-FFF2-40B4-BE49-F238E27FC236}">
                <a16:creationId xmlns:a16="http://schemas.microsoft.com/office/drawing/2014/main" id="{5BE00F02-90F7-2967-8539-062C3F7EC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0"/>
            <a:ext cx="457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1">
            <a:extLst>
              <a:ext uri="{FF2B5EF4-FFF2-40B4-BE49-F238E27FC236}">
                <a16:creationId xmlns:a16="http://schemas.microsoft.com/office/drawing/2014/main" id="{A8F97A47-505D-B62B-D2E4-9F815A6FE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0" y="0"/>
            <a:ext cx="10287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1">
            <a:extLst>
              <a:ext uri="{FF2B5EF4-FFF2-40B4-BE49-F238E27FC236}">
                <a16:creationId xmlns:a16="http://schemas.microsoft.com/office/drawing/2014/main" id="{7D009302-86CA-60D6-4987-F7D251669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1938" cy="685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1">
            <a:extLst>
              <a:ext uri="{FF2B5EF4-FFF2-40B4-BE49-F238E27FC236}">
                <a16:creationId xmlns:a16="http://schemas.microsoft.com/office/drawing/2014/main" id="{80251F74-C3B3-8DE9-CE41-63D562F4B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0"/>
            <a:ext cx="9151938" cy="685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1">
            <a:extLst>
              <a:ext uri="{FF2B5EF4-FFF2-40B4-BE49-F238E27FC236}">
                <a16:creationId xmlns:a16="http://schemas.microsoft.com/office/drawing/2014/main" id="{63D3C0FA-40F9-094E-E0DB-91EEECCA1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4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1">
            <a:extLst>
              <a:ext uri="{FF2B5EF4-FFF2-40B4-BE49-F238E27FC236}">
                <a16:creationId xmlns:a16="http://schemas.microsoft.com/office/drawing/2014/main" id="{FFD18B2B-A56C-C408-B8EF-6D4ED52B8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003366"/>
                </a:solidFill>
              </a:rPr>
              <a:t>Perihelion and Aphelion</a:t>
            </a:r>
          </a:p>
        </p:txBody>
      </p:sp>
      <p:sp>
        <p:nvSpPr>
          <p:cNvPr id="36866" name="Text Box 2">
            <a:extLst>
              <a:ext uri="{FF2B5EF4-FFF2-40B4-BE49-F238E27FC236}">
                <a16:creationId xmlns:a16="http://schemas.microsoft.com/office/drawing/2014/main" id="{0FB3C155-A580-6F49-DFAB-E85B080E81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Currently perihelion in January, aphelion in July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More orbital time far from Sun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Orbit precesses from planetary influence and general relativity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1">
            <a:extLst>
              <a:ext uri="{FF2B5EF4-FFF2-40B4-BE49-F238E27FC236}">
                <a16:creationId xmlns:a16="http://schemas.microsoft.com/office/drawing/2014/main" id="{12C1DB59-E8F9-7FF3-3F49-B61D724F9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 algn="ctr">
              <a:buClrTx/>
              <a:buFontTx/>
              <a:buNone/>
            </a:pPr>
            <a:r>
              <a:rPr lang="en-US" altLang="en-US" sz="4400">
                <a:solidFill>
                  <a:srgbClr val="003366"/>
                </a:solidFill>
              </a:rPr>
              <a:t>Exit Ticket</a:t>
            </a:r>
          </a:p>
        </p:txBody>
      </p:sp>
      <p:sp>
        <p:nvSpPr>
          <p:cNvPr id="82947" name="Text Box 2">
            <a:extLst>
              <a:ext uri="{FF2B5EF4-FFF2-40B4-BE49-F238E27FC236}">
                <a16:creationId xmlns:a16="http://schemas.microsoft.com/office/drawing/2014/main" id="{FBABD265-7B3B-2D26-DC34-5A8723A777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1pPr>
            <a:lvl2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2pPr>
            <a:lvl3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3pPr>
            <a:lvl4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4pPr>
            <a:lvl5pPr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13"/>
              </a:spcBef>
              <a:spcAft>
                <a:spcPts val="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" panose="020B0600070205080204" pitchFamily="34" charset="-128"/>
              </a:defRPr>
            </a:lvl9pPr>
          </a:lstStyle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Write on an index card </a:t>
            </a:r>
            <a:r>
              <a:rPr lang="en-US" altLang="en-US" sz="3200">
                <a:solidFill>
                  <a:srgbClr val="0000FF"/>
                </a:solidFill>
              </a:rPr>
              <a:t>one thing </a:t>
            </a:r>
            <a:r>
              <a:rPr lang="en-US" altLang="en-US" sz="3200">
                <a:solidFill>
                  <a:srgbClr val="003366"/>
                </a:solidFill>
              </a:rPr>
              <a:t>that you </a:t>
            </a:r>
            <a:r>
              <a:rPr lang="en-US" altLang="en-US" sz="3200">
                <a:solidFill>
                  <a:srgbClr val="0000FF"/>
                </a:solidFill>
              </a:rPr>
              <a:t>learned</a:t>
            </a:r>
            <a:r>
              <a:rPr lang="en-US" altLang="en-US" sz="3200">
                <a:solidFill>
                  <a:srgbClr val="003366"/>
                </a:solidFill>
              </a:rPr>
              <a:t> from today’s lecture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or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One thing you’d heard about that now makes </a:t>
            </a:r>
            <a:r>
              <a:rPr lang="en-US" altLang="en-US" sz="3200">
                <a:solidFill>
                  <a:srgbClr val="0000FF"/>
                </a:solidFill>
              </a:rPr>
              <a:t>more sense</a:t>
            </a:r>
          </a:p>
          <a:p>
            <a:pPr lvl="1">
              <a:spcBef>
                <a:spcPts val="713"/>
              </a:spcBef>
              <a:buClr>
                <a:srgbClr val="003366"/>
              </a:buClr>
              <a:buFont typeface="Arial" panose="020B0604020202020204" pitchFamily="34" charset="0"/>
              <a:buChar char="–"/>
            </a:pPr>
            <a:r>
              <a:rPr lang="en-US" altLang="en-US" sz="2800">
                <a:solidFill>
                  <a:srgbClr val="003366"/>
                </a:solidFill>
              </a:rPr>
              <a:t>or</a:t>
            </a:r>
          </a:p>
          <a:p>
            <a:pPr>
              <a:spcBef>
                <a:spcPts val="813"/>
              </a:spcBef>
              <a:buClr>
                <a:srgbClr val="003366"/>
              </a:buClr>
              <a:buFont typeface="Arial" panose="020B0604020202020204" pitchFamily="34" charset="0"/>
              <a:buChar char="•"/>
            </a:pPr>
            <a:r>
              <a:rPr lang="en-US" altLang="en-US" sz="3200">
                <a:solidFill>
                  <a:srgbClr val="003366"/>
                </a:solidFill>
              </a:rPr>
              <a:t>One </a:t>
            </a:r>
            <a:r>
              <a:rPr lang="en-US" altLang="en-US" sz="3200">
                <a:solidFill>
                  <a:srgbClr val="0000FF"/>
                </a:solidFill>
              </a:rPr>
              <a:t>question</a:t>
            </a:r>
            <a:r>
              <a:rPr lang="en-US" altLang="en-US" sz="3200">
                <a:solidFill>
                  <a:srgbClr val="003366"/>
                </a:solidFill>
              </a:rPr>
              <a:t> you have about today’s topic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ts val="13"/>
          </a:spcBef>
          <a:spcAft>
            <a:spcPts val="13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Arial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ts val="13"/>
          </a:spcBef>
          <a:spcAft>
            <a:spcPts val="13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Arial" panose="020B0600070205080204" pitchFamily="34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ts val="13"/>
          </a:spcBef>
          <a:spcAft>
            <a:spcPts val="13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Arial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ts val="13"/>
          </a:spcBef>
          <a:spcAft>
            <a:spcPts val="13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Arial" panose="020B0600070205080204" pitchFamily="34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996</Words>
  <Application>Microsoft Office PowerPoint</Application>
  <PresentationFormat>On-screen Show (4:3)</PresentationFormat>
  <Paragraphs>273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Times New Roman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Richard Barrans Jr</cp:lastModifiedBy>
  <cp:revision>3</cp:revision>
  <cp:lastPrinted>2026-09-02T02:05:25Z</cp:lastPrinted>
  <dcterms:modified xsi:type="dcterms:W3CDTF">2026-09-03T21:41:26Z</dcterms:modified>
</cp:coreProperties>
</file>