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0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8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5FA83-2B06-B3B1-9499-79FC295664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8A84C8-C3C4-B500-01A3-00E6AE440D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96885" y="0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D00B5-4FA9-4409-85A8-2035C4FB8162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0879FC-CF56-93DF-8F75-8CC4CE6173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7382308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3F49A-165E-C408-774F-497140EAA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96885" y="7382308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57AD9-D07A-4B09-A7C0-0DC561219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31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084513" y="590550"/>
            <a:ext cx="3887787" cy="29146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005840" y="3691751"/>
            <a:ext cx="8046254" cy="349730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4364852" cy="38834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65" name="PlaceHolder 4"/>
          <p:cNvSpPr>
            <a:spLocks noGrp="1"/>
          </p:cNvSpPr>
          <p:nvPr>
            <p:ph type="dt" idx="34"/>
          </p:nvPr>
        </p:nvSpPr>
        <p:spPr>
          <a:xfrm>
            <a:off x="5693082" y="0"/>
            <a:ext cx="4364852" cy="38834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66" name="PlaceHolder 5"/>
          <p:cNvSpPr>
            <a:spLocks noGrp="1"/>
          </p:cNvSpPr>
          <p:nvPr>
            <p:ph type="ftr" idx="35"/>
          </p:nvPr>
        </p:nvSpPr>
        <p:spPr>
          <a:xfrm>
            <a:off x="0" y="7383780"/>
            <a:ext cx="4364852" cy="38834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67" name="PlaceHolder 6"/>
          <p:cNvSpPr>
            <a:spLocks noGrp="1"/>
          </p:cNvSpPr>
          <p:nvPr>
            <p:ph type="sldNum" idx="36"/>
          </p:nvPr>
        </p:nvSpPr>
        <p:spPr>
          <a:xfrm>
            <a:off x="5693082" y="7383780"/>
            <a:ext cx="4364852" cy="38834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5AD3B74-8925-4301-8EC2-617CEDD84489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622800" y="406400"/>
            <a:ext cx="2706688" cy="2030413"/>
          </a:xfrm>
          <a:prstGeom prst="rect">
            <a:avLst/>
          </a:prstGeom>
          <a:ln w="0">
            <a:noFill/>
          </a:ln>
        </p:spPr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1594249" y="2573738"/>
            <a:ext cx="8763713" cy="2437151"/>
          </a:xfrm>
          <a:prstGeom prst="rect">
            <a:avLst/>
          </a:prstGeom>
          <a:noFill/>
          <a:ln w="9360">
            <a:noFill/>
          </a:ln>
        </p:spPr>
        <p:txBody>
          <a:bodyPr lIns="92880" tIns="46440" rIns="92880" bIns="46440" numCol="1" spcCol="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sldNum" idx="37"/>
          </p:nvPr>
        </p:nvSpPr>
        <p:spPr>
          <a:xfrm>
            <a:off x="6773464" y="5146086"/>
            <a:ext cx="5178748" cy="270949"/>
          </a:xfrm>
          <a:prstGeom prst="rect">
            <a:avLst/>
          </a:prstGeom>
          <a:noFill/>
          <a:ln w="9360">
            <a:noFill/>
          </a:ln>
        </p:spPr>
        <p:txBody>
          <a:bodyPr lIns="92880" tIns="46440" rIns="92880" bIns="46440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76AF0CB-76B8-4577-BCB0-D9E12311DF8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18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5178748" cy="270949"/>
          </a:xfrm>
          <a:prstGeom prst="rect">
            <a:avLst/>
          </a:prstGeom>
          <a:noFill/>
          <a:ln w="9360">
            <a:noFill/>
          </a:ln>
        </p:spPr>
        <p:txBody>
          <a:bodyPr lIns="92880" tIns="46440" rIns="92880" bIns="46440" numCol="1" spcCol="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Arial"/>
                <a:ea typeface="+mn-ea"/>
              </a:rPr>
              <a:t>A1050 L01 Course mechanics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E057D4C-A950-4A78-9FA7-BAEDF85D4EE2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l">
              <a:lnSpc>
                <a:spcPct val="100000"/>
              </a:lnSpc>
              <a:buNone/>
              <a:def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dt" idx="28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54" name="PlaceHolder 5"/>
          <p:cNvSpPr>
            <a:spLocks noGrp="1"/>
          </p:cNvSpPr>
          <p:nvPr>
            <p:ph type="ftr" idx="29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5" name="PlaceHolder 6"/>
          <p:cNvSpPr>
            <a:spLocks noGrp="1"/>
          </p:cNvSpPr>
          <p:nvPr>
            <p:ph type="sldNum" idx="30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6447C94-EF5B-47A1-9558-4449CAA6E3F5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l">
              <a:lnSpc>
                <a:spcPct val="100000"/>
              </a:lnSpc>
              <a:buNone/>
              <a:def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spcBef>
                <a:spcPts val="28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algn="l">
              <a:spcBef>
                <a:spcPts val="28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57200"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914400"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371600"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828800"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286000"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743200"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</p:txBody>
      </p:sp>
      <p:sp>
        <p:nvSpPr>
          <p:cNvPr id="59" name="PlaceHolder 4"/>
          <p:cNvSpPr>
            <a:spLocks noGrp="1"/>
          </p:cNvSpPr>
          <p:nvPr>
            <p:ph type="dt" idx="31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60" name="PlaceHolder 5"/>
          <p:cNvSpPr>
            <a:spLocks noGrp="1"/>
          </p:cNvSpPr>
          <p:nvPr>
            <p:ph type="ftr" idx="32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61" name="PlaceHolder 6"/>
          <p:cNvSpPr>
            <a:spLocks noGrp="1"/>
          </p:cNvSpPr>
          <p:nvPr>
            <p:ph type="sldNum" idx="33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090C68E-8571-41BD-8BAC-8C197F9FF581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FD08A66-B62F-463D-BDDE-AB125724D50C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FEA0B90-35D0-468F-A057-389D4407E4D4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0DC9B0C-CCD2-4A1A-A3CD-64D6B5A2BB10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lnSpc>
                <a:spcPct val="100000"/>
              </a:lnSpc>
              <a:buNone/>
              <a:defRPr lang="en-US" sz="4000" b="1" u="none" strike="noStrike" cap="all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8AE6898-B320-44ED-A1E1-63E4FE02EABB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7CDA0AE-7A1C-407B-90E9-BE6A7C7AEB3E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text styles</a:t>
            </a: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level</a:t>
            </a: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level</a:t>
            </a: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level</a:t>
            </a: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level</a:t>
            </a: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98DD24A-12EA-45B4-AC85-D1F7DDE6B177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>
            <a:lvl1pPr indent="0" algn="ctr">
              <a:lnSpc>
                <a:spcPct val="100000"/>
              </a:lnSpc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Master title style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9254594-44E9-4500-9C2F-563AF0A62898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dt" idx="25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ftr" idx="26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sldNum" idx="27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lIns="91440" tIns="45720" rIns="91440" bIns="4572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F2D0ABD-CB2D-4EC6-94EC-D76DA6FD1AB7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jPf7afAtIg?feature=shared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apod.nasa.gov/apod/ap210802.html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2" descr="A nearly perfect circular ring of blue stars is seen&#10;against a dark field of small background galaxies.&#10;In the center of the ring is a ball of yellow stars.&#10;Please see the explanation for more detailed information."/>
          <p:cNvPicPr/>
          <p:nvPr/>
        </p:nvPicPr>
        <p:blipFill>
          <a:blip r:embed="rId2"/>
          <a:stretch/>
        </p:blipFill>
        <p:spPr>
          <a:xfrm>
            <a:off x="0" y="0"/>
            <a:ext cx="1028664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362320"/>
            <a:ext cx="8152920" cy="182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FFC000"/>
                </a:solidFill>
                <a:effectLst/>
                <a:uFillTx/>
                <a:latin typeface="Arial"/>
              </a:rPr>
              <a:t>Welcome to</a:t>
            </a:r>
            <a:r>
              <a:rPr lang="en-US" sz="4000" b="0" u="none" strike="noStrike">
                <a:solidFill>
                  <a:srgbClr val="FFC000"/>
                </a:solidFill>
                <a:effectLst/>
                <a:uFillTx/>
                <a:latin typeface="Arial"/>
              </a:rPr>
              <a:t> </a:t>
            </a:r>
            <a:br>
              <a:rPr sz="4000"/>
            </a:br>
            <a:r>
              <a:rPr lang="en-US" sz="4000" b="0" u="none" strike="noStrike">
                <a:solidFill>
                  <a:srgbClr val="FFC000"/>
                </a:solidFill>
                <a:effectLst/>
                <a:uFillTx/>
                <a:latin typeface="Arial"/>
              </a:rPr>
              <a:t>ASTR 1050: Survey of Astronomy</a:t>
            </a:r>
            <a:endParaRPr lang="en-US" sz="4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Who are You?</a:t>
            </a: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228600" y="1951200"/>
            <a:ext cx="2368080" cy="269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Please clearly write your first and last name</a:t>
            </a:r>
          </a:p>
        </p:txBody>
      </p:sp>
      <p:sp>
        <p:nvSpPr>
          <p:cNvPr id="88" name="Rectangle 4"/>
          <p:cNvSpPr/>
          <p:nvPr/>
        </p:nvSpPr>
        <p:spPr>
          <a:xfrm>
            <a:off x="533520" y="4648320"/>
            <a:ext cx="8000640" cy="50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39840" indent="-339840">
              <a:lnSpc>
                <a:spcPct val="100000"/>
              </a:lnSpc>
              <a:spcBef>
                <a:spcPts val="533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66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Please display </a:t>
            </a:r>
            <a:r>
              <a:rPr lang="en-US" sz="266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your tent </a:t>
            </a:r>
            <a:r>
              <a:rPr lang="en-US" sz="266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card </a:t>
            </a:r>
            <a:r>
              <a:rPr lang="en-US" sz="2660">
                <a:solidFill>
                  <a:srgbClr val="003366"/>
                </a:solidFill>
                <a:latin typeface="Arial"/>
              </a:rPr>
              <a:t>in</a:t>
            </a:r>
            <a:r>
              <a:rPr lang="en-US" sz="266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 </a:t>
            </a:r>
            <a:r>
              <a:rPr lang="en-US" sz="266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every class</a:t>
            </a:r>
            <a:endParaRPr lang="en-US" sz="266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89" name="Group 13"/>
          <p:cNvGrpSpPr/>
          <p:nvPr/>
        </p:nvGrpSpPr>
        <p:grpSpPr>
          <a:xfrm>
            <a:off x="3556080" y="5257800"/>
            <a:ext cx="1517400" cy="380520"/>
            <a:chOff x="3556080" y="5257800"/>
            <a:chExt cx="1517400" cy="380520"/>
          </a:xfrm>
        </p:grpSpPr>
        <p:sp>
          <p:nvSpPr>
            <p:cNvPr id="90" name="AutoShape 10"/>
            <p:cNvSpPr/>
            <p:nvPr/>
          </p:nvSpPr>
          <p:spPr>
            <a:xfrm flipH="1">
              <a:off x="3683160" y="5257800"/>
              <a:ext cx="1390320" cy="288000"/>
            </a:xfrm>
            <a:prstGeom prst="parallelogram">
              <a:avLst>
                <a:gd name="adj" fmla="val 41537"/>
              </a:avLst>
            </a:prstGeom>
            <a:solidFill>
              <a:schemeClr val="hlink"/>
            </a:solidFill>
            <a:ln w="9525">
              <a:solidFill>
                <a:srgbClr val="003366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endParaRPr lang="en-US" sz="1500" b="0" u="none" strike="noStrike">
                <a:solidFill>
                  <a:schemeClr val="dk1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91" name="Group 12"/>
            <p:cNvGrpSpPr/>
            <p:nvPr/>
          </p:nvGrpSpPr>
          <p:grpSpPr>
            <a:xfrm>
              <a:off x="3556080" y="5257800"/>
              <a:ext cx="1418040" cy="380520"/>
              <a:chOff x="3556080" y="5257800"/>
              <a:chExt cx="1418040" cy="380520"/>
            </a:xfrm>
          </p:grpSpPr>
          <p:sp>
            <p:nvSpPr>
              <p:cNvPr id="92" name="AutoShape 9"/>
              <p:cNvSpPr/>
              <p:nvPr/>
            </p:nvSpPr>
            <p:spPr>
              <a:xfrm>
                <a:off x="3556080" y="5257800"/>
                <a:ext cx="1396800" cy="380520"/>
              </a:xfrm>
              <a:prstGeom prst="parallelogram">
                <a:avLst>
                  <a:gd name="adj" fmla="val 31591"/>
                </a:avLst>
              </a:prstGeom>
              <a:solidFill>
                <a:schemeClr val="accent1"/>
              </a:solidFill>
              <a:ln w="9525">
                <a:solidFill>
                  <a:srgbClr val="003366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endParaRPr lang="en-US" sz="1500" b="0" u="none" strike="noStrike">
                  <a:solidFill>
                    <a:schemeClr val="dk1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93" name="Text Box 11"/>
              <p:cNvSpPr/>
              <p:nvPr/>
            </p:nvSpPr>
            <p:spPr>
              <a:xfrm>
                <a:off x="3640680" y="5280120"/>
                <a:ext cx="1333440" cy="3225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751"/>
                  </a:spcBef>
                </a:pPr>
                <a:r>
                  <a:rPr lang="en-US" sz="1500" b="0" i="1" u="none" strike="noStrike">
                    <a:solidFill>
                      <a:schemeClr val="dk1"/>
                    </a:solidFill>
                    <a:effectLst/>
                    <a:uFillTx/>
                    <a:latin typeface="Verdana"/>
                  </a:rPr>
                  <a:t>First Last</a:t>
                </a:r>
                <a:endParaRPr lang="en-US" sz="15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</p:grpSp>
      </p:grpSp>
      <p:grpSp>
        <p:nvGrpSpPr>
          <p:cNvPr id="94" name="Group 1"/>
          <p:cNvGrpSpPr/>
          <p:nvPr/>
        </p:nvGrpSpPr>
        <p:grpSpPr>
          <a:xfrm>
            <a:off x="2590560" y="2173320"/>
            <a:ext cx="3727440" cy="1980720"/>
            <a:chOff x="2590560" y="2173320"/>
            <a:chExt cx="3727440" cy="1980720"/>
          </a:xfrm>
        </p:grpSpPr>
        <p:grpSp>
          <p:nvGrpSpPr>
            <p:cNvPr id="95" name="Group 8"/>
            <p:cNvGrpSpPr/>
            <p:nvPr/>
          </p:nvGrpSpPr>
          <p:grpSpPr>
            <a:xfrm>
              <a:off x="2590560" y="2173320"/>
              <a:ext cx="3727440" cy="1980720"/>
              <a:chOff x="2590560" y="2173320"/>
              <a:chExt cx="3727440" cy="1980720"/>
            </a:xfrm>
          </p:grpSpPr>
          <p:sp>
            <p:nvSpPr>
              <p:cNvPr id="96" name="Rectangle 5"/>
              <p:cNvSpPr/>
              <p:nvPr/>
            </p:nvSpPr>
            <p:spPr>
              <a:xfrm>
                <a:off x="2590920" y="2173320"/>
                <a:ext cx="3727080" cy="1980720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03366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 anchor="ctr">
                <a:noAutofit/>
              </a:bodyPr>
              <a:lstStyle/>
              <a:p>
                <a:endParaRPr lang="en-US" sz="1500" b="0" u="none" strike="noStrike">
                  <a:solidFill>
                    <a:schemeClr val="dk1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97" name="Line 6"/>
              <p:cNvSpPr/>
              <p:nvPr/>
            </p:nvSpPr>
            <p:spPr>
              <a:xfrm>
                <a:off x="2590560" y="3163680"/>
                <a:ext cx="3727440" cy="360"/>
              </a:xfrm>
              <a:prstGeom prst="line">
                <a:avLst/>
              </a:prstGeom>
              <a:ln w="19050">
                <a:solidFill>
                  <a:srgbClr val="003366"/>
                </a:solidFill>
                <a:prstDash val="dash"/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-44640" rIns="90000" bIns="-44640" anchor="ctr">
                <a:noAutofit/>
              </a:bodyPr>
              <a:lstStyle/>
              <a:p>
                <a:endParaRPr lang="en-US" sz="1660" b="0" u="none" strike="noStrike">
                  <a:solidFill>
                    <a:schemeClr val="dk1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98" name="Text Box 7"/>
            <p:cNvSpPr/>
            <p:nvPr/>
          </p:nvSpPr>
          <p:spPr>
            <a:xfrm>
              <a:off x="2867040" y="3349800"/>
              <a:ext cx="2779200" cy="604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ts val="1667"/>
                </a:spcBef>
              </a:pPr>
              <a:r>
                <a:rPr lang="en-US" sz="3340" b="0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Your Name</a:t>
              </a:r>
              <a:endParaRPr lang="en-US" sz="33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" name="Text Box 7"/>
            <p:cNvSpPr/>
            <p:nvPr/>
          </p:nvSpPr>
          <p:spPr>
            <a:xfrm rot="10800000">
              <a:off x="3124800" y="2397240"/>
              <a:ext cx="2949120" cy="60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ts val="1667"/>
                </a:spcBef>
              </a:pPr>
              <a:r>
                <a:rPr lang="en-US" sz="3340" b="0" u="none" strike="noStrike">
                  <a:solidFill>
                    <a:schemeClr val="dk1"/>
                  </a:solidFill>
                  <a:effectLst/>
                  <a:uFillTx/>
                  <a:latin typeface="Verdana"/>
                </a:rPr>
                <a:t>Your Name</a:t>
              </a:r>
              <a:endParaRPr lang="en-US" sz="334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0" name="Rectangle 3"/>
          <p:cNvSpPr/>
          <p:nvPr/>
        </p:nvSpPr>
        <p:spPr>
          <a:xfrm>
            <a:off x="6369120" y="1994040"/>
            <a:ext cx="2464920" cy="265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and pronouns on both sides of the tent card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Effect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Effect">
                      <p:stCondLst>
                        <p:cond delay="indefinite"/>
                      </p:stCondLst>
                      <p:childTnLst>
                        <p:par>
                          <p:cTn id="15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Effect">
                            <p:stCondLst>
                              <p:cond delay="500"/>
                            </p:stCondLst>
                            <p:childTnLst>
                              <p:par>
                                <p:cTn id="19" presetClass="entr" presetSubtype="3738470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30492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Group Work</a:t>
            </a: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609480" indent="-60948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Introduce yourself to your neighbors.</a:t>
            </a:r>
          </a:p>
          <a:p>
            <a:pPr marL="609480" indent="-60948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Tell them something boring about</a:t>
            </a:r>
          </a:p>
          <a:p>
            <a:pPr marL="990720" lvl="1" indent="-53352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Times"/>
              <a:buChar char="•"/>
              <a:tabLst>
                <a:tab pos="0" algn="l"/>
              </a:tabLst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yourself</a:t>
            </a:r>
          </a:p>
          <a:p>
            <a:pPr marL="990720" lvl="1" indent="-53352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Times"/>
              <a:buChar char="•"/>
              <a:tabLst>
                <a:tab pos="0" algn="l"/>
              </a:tabLst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your home town</a:t>
            </a:r>
          </a:p>
          <a:p>
            <a:pPr marL="990720" lvl="1" indent="-53352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Times"/>
              <a:buChar char="•"/>
              <a:tabLst>
                <a:tab pos="0" algn="l"/>
              </a:tabLst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your family</a:t>
            </a:r>
          </a:p>
          <a:p>
            <a:pPr marL="990720" lvl="1" indent="-53352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Times"/>
              <a:buChar char="•"/>
              <a:tabLst>
                <a:tab pos="0" algn="l"/>
              </a:tabLst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your name</a:t>
            </a:r>
          </a:p>
          <a:p>
            <a:pPr marL="990720" lvl="1" indent="-53352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Times"/>
              <a:buChar char="•"/>
              <a:tabLst>
                <a:tab pos="0" algn="l"/>
              </a:tabLst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or anything else associated with you</a:t>
            </a:r>
          </a:p>
          <a:p>
            <a:pPr marL="609480" indent="-60948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Tell your group and write it down.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Index cards</a:t>
            </a: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Your name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The boring thing you told your neighbors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Anything you’d like me to know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Mechanics of the Course</a:t>
            </a:r>
          </a:p>
        </p:txBody>
      </p:sp>
      <p:sp>
        <p:nvSpPr>
          <p:cNvPr id="106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 algn="ctr">
              <a:spcBef>
                <a:spcPts val="641"/>
              </a:spcBef>
              <a:buNone/>
              <a:tabLst>
                <a:tab pos="0" algn="l"/>
              </a:tabLst>
            </a:pP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A6B9-9E9E-A350-0504-A7F7F09E6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FA7EE-CBA1-1CAE-9F15-1E2C4DC7E49D}"/>
              </a:ext>
            </a:extLst>
          </p:cNvPr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en-US" dirty="0"/>
              <a:t>40% exams, including the final</a:t>
            </a:r>
          </a:p>
          <a:p>
            <a:r>
              <a:rPr lang="en-US" dirty="0"/>
              <a:t>30% lab</a:t>
            </a:r>
          </a:p>
          <a:p>
            <a:r>
              <a:rPr lang="en-US" dirty="0"/>
              <a:t>10% homework</a:t>
            </a:r>
          </a:p>
          <a:p>
            <a:r>
              <a:rPr lang="en-US" dirty="0"/>
              <a:t>5% class work</a:t>
            </a:r>
          </a:p>
          <a:p>
            <a:r>
              <a:rPr lang="en-US" dirty="0"/>
              <a:t>15% incidental activities</a:t>
            </a:r>
          </a:p>
        </p:txBody>
      </p:sp>
    </p:spTree>
    <p:extLst>
      <p:ext uri="{BB962C8B-B14F-4D97-AF65-F5344CB8AC3E}">
        <p14:creationId xmlns:p14="http://schemas.microsoft.com/office/powerpoint/2010/main" val="2174036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Exams</a:t>
            </a: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9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40% of course grade</a:t>
            </a:r>
          </a:p>
          <a:p>
            <a:pPr marL="343080" indent="-343080" algn="l">
              <a:lnSpc>
                <a:spcPct val="9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dirty="0"/>
              <a:t>Taken i</a:t>
            </a: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n class</a:t>
            </a:r>
          </a:p>
          <a:p>
            <a:pPr marL="343080" indent="-343080" algn="l">
              <a:lnSpc>
                <a:spcPct val="9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5 exams: 3 midterms and 2-part final</a:t>
            </a:r>
          </a:p>
          <a:p>
            <a:pPr marL="743040" lvl="1" indent="-285840" algn="l">
              <a:lnSpc>
                <a:spcPct val="9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Monday Sep 21</a:t>
            </a:r>
          </a:p>
          <a:p>
            <a:pPr marL="743040" lvl="1" indent="-285840" algn="l">
              <a:lnSpc>
                <a:spcPct val="9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Monday Oct 19</a:t>
            </a:r>
          </a:p>
          <a:p>
            <a:pPr marL="743040" lvl="1" indent="-285840" algn="l">
              <a:lnSpc>
                <a:spcPct val="9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Monday Nov 16</a:t>
            </a:r>
          </a:p>
          <a:p>
            <a:pPr marL="743040" lvl="1" indent="-285840" algn="l">
              <a:lnSpc>
                <a:spcPct val="9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Final: Wednesday Dec 16</a:t>
            </a:r>
          </a:p>
          <a:p>
            <a:pPr marL="343080" indent="0" algn="l">
              <a:lnSpc>
                <a:spcPct val="90000"/>
              </a:lnSpc>
              <a:spcBef>
                <a:spcPts val="641"/>
              </a:spcBef>
              <a:buNone/>
            </a:pPr>
            <a:endParaRPr lang="en-US" sz="3200" b="0" u="none" strike="noStrike" dirty="0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Labs</a:t>
            </a: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30% of grade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Monday afternoons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Room STEM 180 (Enzi building, NW)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First labs this week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That’s </a:t>
            </a:r>
            <a:r>
              <a:rPr lang="en-US" sz="2800" b="0" u="none" strike="noStrike" dirty="0">
                <a:solidFill>
                  <a:srgbClr val="0000FF"/>
                </a:solidFill>
                <a:effectLst/>
                <a:uFillTx/>
                <a:latin typeface="Arial"/>
              </a:rPr>
              <a:t>today</a:t>
            </a: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!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No labs next week (Labor Day)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Homework</a:t>
            </a: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10% of grade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Exams borrow heavily from homework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Textbook</a:t>
            </a: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457200" y="144792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9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Textbook: Comins, </a:t>
            </a:r>
            <a:r>
              <a:rPr lang="en-US" sz="3200" b="0" i="1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Discovering the Universe</a:t>
            </a: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, 11th ed. (req.)</a:t>
            </a:r>
          </a:p>
        </p:txBody>
      </p:sp>
      <p:pic>
        <p:nvPicPr>
          <p:cNvPr id="115" name="Picture 3"/>
          <p:cNvPicPr/>
          <p:nvPr/>
        </p:nvPicPr>
        <p:blipFill>
          <a:blip r:embed="rId3"/>
          <a:stretch/>
        </p:blipFill>
        <p:spPr>
          <a:xfrm>
            <a:off x="1600200" y="2666880"/>
            <a:ext cx="5190840" cy="3900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Visit Me</a:t>
            </a: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447920"/>
            <a:ext cx="7315200" cy="60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Physical Science building room 116</a:t>
            </a:r>
          </a:p>
        </p:txBody>
      </p:sp>
      <p:sp>
        <p:nvSpPr>
          <p:cNvPr id="118" name="Rectangle 18"/>
          <p:cNvSpPr/>
          <p:nvPr/>
        </p:nvSpPr>
        <p:spPr>
          <a:xfrm>
            <a:off x="990720" y="2133720"/>
            <a:ext cx="5943240" cy="12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7400" defTabSz="148608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en-US" sz="3200" b="0" u="none" strike="noStrike">
                <a:solidFill>
                  <a:srgbClr val="9E2800"/>
                </a:solidFill>
                <a:effectLst/>
                <a:uFillTx/>
                <a:latin typeface="Arial"/>
              </a:rPr>
              <a:t>M	3:10–4:00 PM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7400" defTabSz="148608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en-US" sz="3200" b="0" u="none" strike="noStrike">
                <a:solidFill>
                  <a:srgbClr val="9E2800"/>
                </a:solidFill>
                <a:effectLst/>
                <a:uFillTx/>
                <a:latin typeface="Arial"/>
              </a:rPr>
              <a:t>W	11:00–11:50 AM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Box 23"/>
          <p:cNvSpPr/>
          <p:nvPr/>
        </p:nvSpPr>
        <p:spPr>
          <a:xfrm>
            <a:off x="1295280" y="5224680"/>
            <a:ext cx="6324120" cy="57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en-US" sz="3200" b="0" u="none" strike="noStrike">
                <a:solidFill>
                  <a:srgbClr val="009051"/>
                </a:solidFill>
                <a:effectLst/>
                <a:uFillTx/>
                <a:latin typeface="Arial"/>
              </a:rPr>
              <a:t>or by appointment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Rectangle 1"/>
          <p:cNvSpPr txBox="1"/>
          <p:nvPr/>
        </p:nvSpPr>
        <p:spPr>
          <a:xfrm>
            <a:off x="457200" y="3301920"/>
            <a:ext cx="7315200" cy="60948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Physical Science building room 234</a:t>
            </a:r>
          </a:p>
        </p:txBody>
      </p:sp>
      <p:sp>
        <p:nvSpPr>
          <p:cNvPr id="121" name="Rectangle 6"/>
          <p:cNvSpPr/>
          <p:nvPr/>
        </p:nvSpPr>
        <p:spPr>
          <a:xfrm>
            <a:off x="991080" y="3897720"/>
            <a:ext cx="5943240" cy="12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7400" defTabSz="148608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en-US" sz="3200" b="0" u="none" strike="noStrike">
                <a:solidFill>
                  <a:srgbClr val="9E2800"/>
                </a:solidFill>
                <a:effectLst/>
                <a:uFillTx/>
                <a:latin typeface="Arial"/>
              </a:rPr>
              <a:t>T	7:00–8:00 PM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7400" defTabSz="148608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en-US" sz="3200" b="0" u="none" strike="noStrike">
                <a:solidFill>
                  <a:srgbClr val="9E2800"/>
                </a:solidFill>
                <a:effectLst/>
                <a:uFillTx/>
                <a:latin typeface="Arial"/>
              </a:rPr>
              <a:t>W	7:00–8:00 PM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1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Subject Matter</a:t>
            </a:r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The whole Universe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The Science of Astronomy</a:t>
            </a:r>
          </a:p>
        </p:txBody>
      </p:sp>
      <p:sp>
        <p:nvSpPr>
          <p:cNvPr id="123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What we’re dealing with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Space is really big</a:t>
            </a: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182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hlinkClick r:id="rId2"/>
              </a:rPr>
              <a:t>Cosmic Voyage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	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6:23–11:24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Space is really empty</a:t>
            </a:r>
          </a:p>
        </p:txBody>
      </p:sp>
      <p:pic>
        <p:nvPicPr>
          <p:cNvPr id="127" name="Picture 3"/>
          <p:cNvPicPr/>
          <p:nvPr/>
        </p:nvPicPr>
        <p:blipFill>
          <a:blip r:embed="rId2"/>
          <a:stretch/>
        </p:blipFill>
        <p:spPr>
          <a:xfrm>
            <a:off x="1887480" y="1192320"/>
            <a:ext cx="5368680" cy="5638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Really big and empty</a:t>
            </a: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hlinkClick r:id="rId2"/>
              </a:rPr>
              <a:t>Hubble Ultra-Deep Field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Interactive link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Reading for Next Time</a:t>
            </a: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Days, months, years: cycles of the sky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Appreciate how and why humans used astronomy to mark time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Right away</a:t>
            </a: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380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Find </a:t>
            </a:r>
            <a:r>
              <a:rPr lang="en-US" sz="3200" b="0" u="none" strike="noStrike" dirty="0">
                <a:solidFill>
                  <a:schemeClr val="accent2"/>
                </a:solidFill>
                <a:effectLst/>
                <a:uFillTx/>
                <a:latin typeface="Arial"/>
              </a:rPr>
              <a:t>the course </a:t>
            </a: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on WyoCourses.</a:t>
            </a: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dirty="0"/>
              <a:t>Complete the </a:t>
            </a:r>
            <a:r>
              <a:rPr lang="en-US" sz="3200" dirty="0">
                <a:solidFill>
                  <a:schemeClr val="accent1"/>
                </a:solidFill>
              </a:rPr>
              <a:t>Orientation Assignment</a:t>
            </a:r>
            <a:r>
              <a:rPr lang="en-US" sz="3200" dirty="0"/>
              <a:t>.</a:t>
            </a:r>
            <a:endParaRPr lang="en-US" sz="3200" b="0" u="none" strike="noStrike" dirty="0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Complete the recommended </a:t>
            </a:r>
            <a:r>
              <a:rPr lang="en-US" sz="3200" b="0" u="none" strike="noStrike" dirty="0">
                <a:solidFill>
                  <a:schemeClr val="accent2"/>
                </a:solidFill>
                <a:effectLst/>
                <a:uFillTx/>
                <a:latin typeface="Arial"/>
              </a:rPr>
              <a:t>reading</a:t>
            </a: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What’s the Point?</a:t>
            </a: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43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The universe is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</a:rPr>
              <a:t>everything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Astronomy puts things in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</a:rPr>
              <a:t>perspective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</a:rPr>
              <a:t> 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Understanding the universe helps us understand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</a:rPr>
              <a:t>where we are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Subjects</a:t>
            </a: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Solar system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did it form?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What does it contain?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 the pieces interact?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Subjects</a:t>
            </a: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The Sun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does it work?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What does it do?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What should we expect from it?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Subjects</a:t>
            </a: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Stars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How are they alike?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What makes them different?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How do they behave?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How do they change over time?</a:t>
            </a:r>
          </a:p>
          <a:p>
            <a:pPr indent="0" algn="l">
              <a:lnSpc>
                <a:spcPct val="100000"/>
              </a:lnSpc>
              <a:spcBef>
                <a:spcPts val="641"/>
              </a:spcBef>
              <a:buNone/>
            </a:pPr>
            <a:endParaRPr lang="en-US" sz="3200" b="0" u="none" strike="noStrike" dirty="0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Subjects</a:t>
            </a: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Stellar remnants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 they form?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 they evolve?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 they interact with other bodies?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Subjects</a:t>
            </a: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Galaxies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 they form?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 they evolve?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What is their structure?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How do they interact with other galaxies?</a:t>
            </a:r>
          </a:p>
          <a:p>
            <a:pPr indent="0" algn="l">
              <a:lnSpc>
                <a:spcPct val="100000"/>
              </a:lnSpc>
              <a:spcBef>
                <a:spcPts val="561"/>
              </a:spcBef>
              <a:buNone/>
            </a:pP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Subjects</a:t>
            </a: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1" spcCol="0" anchor="t">
            <a:noAutofit/>
          </a:bodyPr>
          <a:lstStyle/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The Universe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How did it form?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What is in it?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Why is it as it is?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 dirty="0">
                <a:solidFill>
                  <a:srgbClr val="003366"/>
                </a:solidFill>
                <a:effectLst/>
                <a:uFillTx/>
                <a:latin typeface="Arial"/>
              </a:rPr>
              <a:t>What will happen to it?</a:t>
            </a: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dirty="0">
                <a:solidFill>
                  <a:srgbClr val="003366"/>
                </a:solidFill>
                <a:latin typeface="Arial"/>
              </a:rPr>
              <a:t>Do we have company?</a:t>
            </a:r>
            <a:endParaRPr lang="en-US" sz="2800" b="0" u="none" strike="noStrike" dirty="0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Template Yellow">
      <a:dk1>
        <a:srgbClr val="000066"/>
      </a:dk1>
      <a:lt1>
        <a:srgbClr val="FFFF00"/>
      </a:lt1>
      <a:dk2>
        <a:srgbClr val="003366"/>
      </a:dk2>
      <a:lt2>
        <a:srgbClr val="808080"/>
      </a:lt2>
      <a:accent1>
        <a:srgbClr val="7030A0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3490</TotalTime>
  <Words>483</Words>
  <Application>Microsoft Office PowerPoint</Application>
  <PresentationFormat>On-screen Show (4:3)</PresentationFormat>
  <Paragraphs>114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Aptos</vt:lpstr>
      <vt:lpstr>Arial</vt:lpstr>
      <vt:lpstr>OpenSymbol</vt:lpstr>
      <vt:lpstr>Symbol</vt:lpstr>
      <vt:lpstr>Times</vt:lpstr>
      <vt:lpstr>Times New Roman</vt:lpstr>
      <vt:lpstr>Verdana</vt:lpstr>
      <vt:lpstr>Wingdings</vt:lpstr>
      <vt:lpstr>Default Design</vt:lpstr>
      <vt:lpstr>Welcome to  ASTR 1050: Survey of Astronomy</vt:lpstr>
      <vt:lpstr>Subject Matter</vt:lpstr>
      <vt:lpstr>What’s the Point?</vt:lpstr>
      <vt:lpstr>Subjects</vt:lpstr>
      <vt:lpstr>Subjects</vt:lpstr>
      <vt:lpstr>Subjects</vt:lpstr>
      <vt:lpstr>Subjects</vt:lpstr>
      <vt:lpstr>Subjects</vt:lpstr>
      <vt:lpstr>Subjects</vt:lpstr>
      <vt:lpstr>Who are You?</vt:lpstr>
      <vt:lpstr>Group Work</vt:lpstr>
      <vt:lpstr>Index cards</vt:lpstr>
      <vt:lpstr>Mechanics of the Course</vt:lpstr>
      <vt:lpstr>Grading</vt:lpstr>
      <vt:lpstr>Exams</vt:lpstr>
      <vt:lpstr>Labs</vt:lpstr>
      <vt:lpstr>Homework</vt:lpstr>
      <vt:lpstr>Textbook</vt:lpstr>
      <vt:lpstr>Visit Me</vt:lpstr>
      <vt:lpstr>The Science of Astronomy</vt:lpstr>
      <vt:lpstr>Space is really big</vt:lpstr>
      <vt:lpstr>Space is really empty</vt:lpstr>
      <vt:lpstr>Really big and empty</vt:lpstr>
      <vt:lpstr>Reading for Next Time</vt:lpstr>
      <vt:lpstr>Right away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 1210 Intro</dc:title>
  <dc:subject/>
  <dc:creator>Rich Barrans</dc:creator>
  <dc:description/>
  <cp:lastModifiedBy>Richard Barrans Jr</cp:lastModifiedBy>
  <cp:revision>248</cp:revision>
  <cp:lastPrinted>2024-08-26T13:45:10Z</cp:lastPrinted>
  <dcterms:created xsi:type="dcterms:W3CDTF">2003-08-04T19:23:16Z</dcterms:created>
  <dcterms:modified xsi:type="dcterms:W3CDTF">2026-08-31T03:16:03Z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On-screen Show (4:3)</vt:lpwstr>
  </property>
  <property fmtid="{D5CDD505-2E9C-101B-9397-08002B2CF9AE}" pid="4" name="Slides">
    <vt:i4>27</vt:i4>
  </property>
</Properties>
</file>